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0" r:id="rId4"/>
    <p:sldMasterId id="2147483756" r:id="rId5"/>
    <p:sldMasterId id="2147483768" r:id="rId6"/>
    <p:sldMasterId id="2147483772" r:id="rId7"/>
    <p:sldMasterId id="2147483648" r:id="rId8"/>
    <p:sldMasterId id="2147483660" r:id="rId9"/>
  </p:sldMasterIdLst>
  <p:notesMasterIdLst>
    <p:notesMasterId r:id="rId127"/>
  </p:notesMasterIdLst>
  <p:handoutMasterIdLst>
    <p:handoutMasterId r:id="rId128"/>
  </p:handoutMasterIdLst>
  <p:sldIdLst>
    <p:sldId id="266" r:id="rId10"/>
    <p:sldId id="581" r:id="rId11"/>
    <p:sldId id="584" r:id="rId12"/>
    <p:sldId id="585" r:id="rId13"/>
    <p:sldId id="578" r:id="rId14"/>
    <p:sldId id="577" r:id="rId15"/>
    <p:sldId id="576" r:id="rId16"/>
    <p:sldId id="575" r:id="rId17"/>
    <p:sldId id="574" r:id="rId18"/>
    <p:sldId id="573" r:id="rId19"/>
    <p:sldId id="572" r:id="rId20"/>
    <p:sldId id="256" r:id="rId21"/>
    <p:sldId id="267" r:id="rId22"/>
    <p:sldId id="586" r:id="rId23"/>
    <p:sldId id="288" r:id="rId24"/>
    <p:sldId id="286" r:id="rId25"/>
    <p:sldId id="289" r:id="rId26"/>
    <p:sldId id="290" r:id="rId27"/>
    <p:sldId id="292" r:id="rId28"/>
    <p:sldId id="293" r:id="rId29"/>
    <p:sldId id="565"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270" r:id="rId43"/>
    <p:sldId id="307" r:id="rId44"/>
    <p:sldId id="338" r:id="rId45"/>
    <p:sldId id="361" r:id="rId46"/>
    <p:sldId id="313" r:id="rId47"/>
    <p:sldId id="341" r:id="rId48"/>
    <p:sldId id="342" r:id="rId49"/>
    <p:sldId id="362" r:id="rId50"/>
    <p:sldId id="354" r:id="rId51"/>
    <p:sldId id="355" r:id="rId52"/>
    <p:sldId id="363" r:id="rId53"/>
    <p:sldId id="364" r:id="rId54"/>
    <p:sldId id="360" r:id="rId55"/>
    <p:sldId id="365" r:id="rId56"/>
    <p:sldId id="599" r:id="rId57"/>
    <p:sldId id="598" r:id="rId58"/>
    <p:sldId id="597" r:id="rId59"/>
    <p:sldId id="596" r:id="rId60"/>
    <p:sldId id="595" r:id="rId61"/>
    <p:sldId id="594" r:id="rId62"/>
    <p:sldId id="593" r:id="rId63"/>
    <p:sldId id="592" r:id="rId64"/>
    <p:sldId id="591" r:id="rId65"/>
    <p:sldId id="590" r:id="rId66"/>
    <p:sldId id="589" r:id="rId67"/>
    <p:sldId id="588" r:id="rId68"/>
    <p:sldId id="366" r:id="rId69"/>
    <p:sldId id="282" r:id="rId70"/>
    <p:sldId id="259" r:id="rId71"/>
    <p:sldId id="367" r:id="rId72"/>
    <p:sldId id="368" r:id="rId73"/>
    <p:sldId id="369" r:id="rId74"/>
    <p:sldId id="370" r:id="rId75"/>
    <p:sldId id="287" r:id="rId76"/>
    <p:sldId id="566" r:id="rId77"/>
    <p:sldId id="567" r:id="rId78"/>
    <p:sldId id="568" r:id="rId79"/>
    <p:sldId id="276" r:id="rId80"/>
    <p:sldId id="372" r:id="rId81"/>
    <p:sldId id="569" r:id="rId82"/>
    <p:sldId id="373" r:id="rId83"/>
    <p:sldId id="528" r:id="rId84"/>
    <p:sldId id="525" r:id="rId85"/>
    <p:sldId id="526" r:id="rId86"/>
    <p:sldId id="527" r:id="rId87"/>
    <p:sldId id="524" r:id="rId88"/>
    <p:sldId id="497" r:id="rId89"/>
    <p:sldId id="500" r:id="rId90"/>
    <p:sldId id="507" r:id="rId91"/>
    <p:sldId id="510" r:id="rId92"/>
    <p:sldId id="512" r:id="rId93"/>
    <p:sldId id="421" r:id="rId94"/>
    <p:sldId id="513" r:id="rId95"/>
    <p:sldId id="529" r:id="rId96"/>
    <p:sldId id="530" r:id="rId97"/>
    <p:sldId id="531" r:id="rId98"/>
    <p:sldId id="536" r:id="rId99"/>
    <p:sldId id="538" r:id="rId100"/>
    <p:sldId id="539" r:id="rId101"/>
    <p:sldId id="540" r:id="rId102"/>
    <p:sldId id="541" r:id="rId103"/>
    <p:sldId id="542" r:id="rId104"/>
    <p:sldId id="543" r:id="rId105"/>
    <p:sldId id="544" r:id="rId106"/>
    <p:sldId id="545" r:id="rId107"/>
    <p:sldId id="546" r:id="rId108"/>
    <p:sldId id="547" r:id="rId109"/>
    <p:sldId id="548" r:id="rId110"/>
    <p:sldId id="549" r:id="rId111"/>
    <p:sldId id="550" r:id="rId112"/>
    <p:sldId id="552" r:id="rId113"/>
    <p:sldId id="553" r:id="rId114"/>
    <p:sldId id="554" r:id="rId115"/>
    <p:sldId id="555" r:id="rId116"/>
    <p:sldId id="556" r:id="rId117"/>
    <p:sldId id="557" r:id="rId118"/>
    <p:sldId id="558" r:id="rId119"/>
    <p:sldId id="559" r:id="rId120"/>
    <p:sldId id="560" r:id="rId121"/>
    <p:sldId id="561" r:id="rId122"/>
    <p:sldId id="562" r:id="rId123"/>
    <p:sldId id="563" r:id="rId124"/>
    <p:sldId id="564" r:id="rId125"/>
    <p:sldId id="570"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7184A-D4E7-465E-89FF-976957D32909}" v="5" dt="2023-10-03T08:56:40.614"/>
    <p1510:client id="{42F3F811-B0A6-4F4B-B397-0FA8139B0F30}" v="13" dt="2023-10-03T16:29:46.694"/>
    <p1510:client id="{5F926DDE-C5AD-46FE-B24D-A10933D22AC5}" v="8" dt="2023-10-03T16:33:54.659"/>
    <p1510:client id="{B4413D95-535C-41B5-9144-488EAECC99D0}" v="14" dt="2023-10-03T16:42:09.358"/>
    <p1510:client id="{C7F888E7-E2E9-4D98-BD1D-36752BA6980E}" v="14" dt="2023-10-03T08:53:57.961"/>
    <p1510:client id="{F593A67D-349D-4991-85EE-4456B35F055D}" v="23" dt="2023-10-03T20:59:02.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microsoft.com/office/2015/10/relationships/revisionInfo" Target="revisionInfo.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presProps" Target="pres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viewProps" Target="view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tableStyles" Target="tableStyle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 Zhulpa Camporesi" userId="S::andre.zhulpacamporesi@icons.it::d375fec0-fe52-42ef-aa6c-1c1ec7e4893b" providerId="AD" clId="Web-{5F926DDE-C5AD-46FE-B24D-A10933D22AC5}"/>
    <pc:docChg chg="delSld modSld">
      <pc:chgData name="Andre Zhulpa Camporesi" userId="S::andre.zhulpacamporesi@icons.it::d375fec0-fe52-42ef-aa6c-1c1ec7e4893b" providerId="AD" clId="Web-{5F926DDE-C5AD-46FE-B24D-A10933D22AC5}" dt="2023-10-03T16:33:54.659" v="6"/>
      <pc:docMkLst>
        <pc:docMk/>
      </pc:docMkLst>
      <pc:sldChg chg="addSp delSp modSp">
        <pc:chgData name="Andre Zhulpa Camporesi" userId="S::andre.zhulpacamporesi@icons.it::d375fec0-fe52-42ef-aa6c-1c1ec7e4893b" providerId="AD" clId="Web-{5F926DDE-C5AD-46FE-B24D-A10933D22AC5}" dt="2023-10-03T16:32:50.391" v="5" actId="20577"/>
        <pc:sldMkLst>
          <pc:docMk/>
          <pc:sldMk cId="2706737640" sldId="270"/>
        </pc:sldMkLst>
        <pc:spChg chg="del">
          <ac:chgData name="Andre Zhulpa Camporesi" userId="S::andre.zhulpacamporesi@icons.it::d375fec0-fe52-42ef-aa6c-1c1ec7e4893b" providerId="AD" clId="Web-{5F926DDE-C5AD-46FE-B24D-A10933D22AC5}" dt="2023-10-03T16:32:36.953" v="1"/>
          <ac:spMkLst>
            <pc:docMk/>
            <pc:sldMk cId="2706737640" sldId="270"/>
            <ac:spMk id="2" creationId="{8B499AD4-94C9-DC4C-B5A7-E1ECA9B2083C}"/>
          </ac:spMkLst>
        </pc:spChg>
        <pc:spChg chg="add mod">
          <ac:chgData name="Andre Zhulpa Camporesi" userId="S::andre.zhulpacamporesi@icons.it::d375fec0-fe52-42ef-aa6c-1c1ec7e4893b" providerId="AD" clId="Web-{5F926DDE-C5AD-46FE-B24D-A10933D22AC5}" dt="2023-10-03T16:32:50.391" v="5" actId="20577"/>
          <ac:spMkLst>
            <pc:docMk/>
            <pc:sldMk cId="2706737640" sldId="270"/>
            <ac:spMk id="6" creationId="{FDB2C7FE-8C33-DC6A-6099-074CF73C718F}"/>
          </ac:spMkLst>
        </pc:spChg>
      </pc:sldChg>
      <pc:sldChg chg="del">
        <pc:chgData name="Andre Zhulpa Camporesi" userId="S::andre.zhulpacamporesi@icons.it::d375fec0-fe52-42ef-aa6c-1c1ec7e4893b" providerId="AD" clId="Web-{5F926DDE-C5AD-46FE-B24D-A10933D22AC5}" dt="2023-10-03T16:33:54.659" v="6"/>
        <pc:sldMkLst>
          <pc:docMk/>
          <pc:sldMk cId="1989447582" sldId="551"/>
        </pc:sldMkLst>
      </pc:sldChg>
      <pc:sldChg chg="del">
        <pc:chgData name="Andre Zhulpa Camporesi" userId="S::andre.zhulpacamporesi@icons.it::d375fec0-fe52-42ef-aa6c-1c1ec7e4893b" providerId="AD" clId="Web-{5F926DDE-C5AD-46FE-B24D-A10933D22AC5}" dt="2023-10-03T16:32:08.639" v="0"/>
        <pc:sldMkLst>
          <pc:docMk/>
          <pc:sldMk cId="1106875909" sldId="582"/>
        </pc:sldMkLst>
      </pc:sldChg>
    </pc:docChg>
  </pc:docChgLst>
  <pc:docChgLst>
    <pc:chgData name="Andre Zhulpa Camporesi" userId="S::andre.zhulpacamporesi@icons.it::d375fec0-fe52-42ef-aa6c-1c1ec7e4893b" providerId="AD" clId="Web-{C7F888E7-E2E9-4D98-BD1D-36752BA6980E}"/>
    <pc:docChg chg="addSld delSld addMainMaster modMainMaster">
      <pc:chgData name="Andre Zhulpa Camporesi" userId="S::andre.zhulpacamporesi@icons.it::d375fec0-fe52-42ef-aa6c-1c1ec7e4893b" providerId="AD" clId="Web-{C7F888E7-E2E9-4D98-BD1D-36752BA6980E}" dt="2023-10-03T08:53:57.961" v="13"/>
      <pc:docMkLst>
        <pc:docMk/>
      </pc:docMkLst>
      <pc:sldChg chg="new del">
        <pc:chgData name="Andre Zhulpa Camporesi" userId="S::andre.zhulpacamporesi@icons.it::d375fec0-fe52-42ef-aa6c-1c1ec7e4893b" providerId="AD" clId="Web-{C7F888E7-E2E9-4D98-BD1D-36752BA6980E}" dt="2023-10-03T08:53:57.961" v="13"/>
        <pc:sldMkLst>
          <pc:docMk/>
          <pc:sldMk cId="3568570706" sldId="571"/>
        </pc:sldMkLst>
      </pc:sldChg>
      <pc:sldChg chg="new del">
        <pc:chgData name="Andre Zhulpa Camporesi" userId="S::andre.zhulpacamporesi@icons.it::d375fec0-fe52-42ef-aa6c-1c1ec7e4893b" providerId="AD" clId="Web-{C7F888E7-E2E9-4D98-BD1D-36752BA6980E}" dt="2023-10-03T08:53:11.491" v="2"/>
        <pc:sldMkLst>
          <pc:docMk/>
          <pc:sldMk cId="1900159936" sldId="572"/>
        </pc:sldMkLst>
      </pc:sldChg>
      <pc:sldChg chg="add">
        <pc:chgData name="Andre Zhulpa Camporesi" userId="S::andre.zhulpacamporesi@icons.it::d375fec0-fe52-42ef-aa6c-1c1ec7e4893b" providerId="AD" clId="Web-{C7F888E7-E2E9-4D98-BD1D-36752BA6980E}" dt="2023-10-03T08:53:46.585" v="3"/>
        <pc:sldMkLst>
          <pc:docMk/>
          <pc:sldMk cId="3369011129" sldId="572"/>
        </pc:sldMkLst>
      </pc:sldChg>
      <pc:sldChg chg="add">
        <pc:chgData name="Andre Zhulpa Camporesi" userId="S::andre.zhulpacamporesi@icons.it::d375fec0-fe52-42ef-aa6c-1c1ec7e4893b" providerId="AD" clId="Web-{C7F888E7-E2E9-4D98-BD1D-36752BA6980E}" dt="2023-10-03T08:53:46.773" v="4"/>
        <pc:sldMkLst>
          <pc:docMk/>
          <pc:sldMk cId="734690505" sldId="573"/>
        </pc:sldMkLst>
      </pc:sldChg>
      <pc:sldChg chg="add">
        <pc:chgData name="Andre Zhulpa Camporesi" userId="S::andre.zhulpacamporesi@icons.it::d375fec0-fe52-42ef-aa6c-1c1ec7e4893b" providerId="AD" clId="Web-{C7F888E7-E2E9-4D98-BD1D-36752BA6980E}" dt="2023-10-03T08:53:46.914" v="5"/>
        <pc:sldMkLst>
          <pc:docMk/>
          <pc:sldMk cId="2692937235" sldId="574"/>
        </pc:sldMkLst>
      </pc:sldChg>
      <pc:sldChg chg="add">
        <pc:chgData name="Andre Zhulpa Camporesi" userId="S::andre.zhulpacamporesi@icons.it::d375fec0-fe52-42ef-aa6c-1c1ec7e4893b" providerId="AD" clId="Web-{C7F888E7-E2E9-4D98-BD1D-36752BA6980E}" dt="2023-10-03T08:53:47.023" v="6"/>
        <pc:sldMkLst>
          <pc:docMk/>
          <pc:sldMk cId="2172352866" sldId="575"/>
        </pc:sldMkLst>
      </pc:sldChg>
      <pc:sldChg chg="add">
        <pc:chgData name="Andre Zhulpa Camporesi" userId="S::andre.zhulpacamporesi@icons.it::d375fec0-fe52-42ef-aa6c-1c1ec7e4893b" providerId="AD" clId="Web-{C7F888E7-E2E9-4D98-BD1D-36752BA6980E}" dt="2023-10-03T08:53:47.195" v="7"/>
        <pc:sldMkLst>
          <pc:docMk/>
          <pc:sldMk cId="459878343" sldId="576"/>
        </pc:sldMkLst>
      </pc:sldChg>
      <pc:sldChg chg="add">
        <pc:chgData name="Andre Zhulpa Camporesi" userId="S::andre.zhulpacamporesi@icons.it::d375fec0-fe52-42ef-aa6c-1c1ec7e4893b" providerId="AD" clId="Web-{C7F888E7-E2E9-4D98-BD1D-36752BA6980E}" dt="2023-10-03T08:53:47.273" v="8"/>
        <pc:sldMkLst>
          <pc:docMk/>
          <pc:sldMk cId="1844168607" sldId="577"/>
        </pc:sldMkLst>
      </pc:sldChg>
      <pc:sldChg chg="add">
        <pc:chgData name="Andre Zhulpa Camporesi" userId="S::andre.zhulpacamporesi@icons.it::d375fec0-fe52-42ef-aa6c-1c1ec7e4893b" providerId="AD" clId="Web-{C7F888E7-E2E9-4D98-BD1D-36752BA6980E}" dt="2023-10-03T08:53:47.367" v="9"/>
        <pc:sldMkLst>
          <pc:docMk/>
          <pc:sldMk cId="4124959167" sldId="578"/>
        </pc:sldMkLst>
      </pc:sldChg>
      <pc:sldChg chg="add">
        <pc:chgData name="Andre Zhulpa Camporesi" userId="S::andre.zhulpacamporesi@icons.it::d375fec0-fe52-42ef-aa6c-1c1ec7e4893b" providerId="AD" clId="Web-{C7F888E7-E2E9-4D98-BD1D-36752BA6980E}" dt="2023-10-03T08:53:47.460" v="10"/>
        <pc:sldMkLst>
          <pc:docMk/>
          <pc:sldMk cId="1976464011" sldId="579"/>
        </pc:sldMkLst>
      </pc:sldChg>
      <pc:sldChg chg="add">
        <pc:chgData name="Andre Zhulpa Camporesi" userId="S::andre.zhulpacamporesi@icons.it::d375fec0-fe52-42ef-aa6c-1c1ec7e4893b" providerId="AD" clId="Web-{C7F888E7-E2E9-4D98-BD1D-36752BA6980E}" dt="2023-10-03T08:53:47.523" v="11"/>
        <pc:sldMkLst>
          <pc:docMk/>
          <pc:sldMk cId="4028474262" sldId="580"/>
        </pc:sldMkLst>
      </pc:sldChg>
      <pc:sldChg chg="add">
        <pc:chgData name="Andre Zhulpa Camporesi" userId="S::andre.zhulpacamporesi@icons.it::d375fec0-fe52-42ef-aa6c-1c1ec7e4893b" providerId="AD" clId="Web-{C7F888E7-E2E9-4D98-BD1D-36752BA6980E}" dt="2023-10-03T08:53:47.601" v="12"/>
        <pc:sldMkLst>
          <pc:docMk/>
          <pc:sldMk cId="1978720941" sldId="581"/>
        </pc:sldMkLst>
      </pc:sldChg>
      <pc:sldMasterChg chg="add addSldLayout">
        <pc:chgData name="Andre Zhulpa Camporesi" userId="S::andre.zhulpacamporesi@icons.it::d375fec0-fe52-42ef-aa6c-1c1ec7e4893b" providerId="AD" clId="Web-{C7F888E7-E2E9-4D98-BD1D-36752BA6980E}" dt="2023-10-03T08:53:46.585" v="3"/>
        <pc:sldMasterMkLst>
          <pc:docMk/>
          <pc:sldMasterMk cId="850101742" sldId="2147483660"/>
        </pc:sldMasterMkLst>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1375366730" sldId="2147483662"/>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3173893780" sldId="2147483773"/>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1926295479" sldId="2147483775"/>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625399206" sldId="2147483776"/>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1434084478" sldId="2147483777"/>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1191403472" sldId="2147483778"/>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3307203350" sldId="2147483779"/>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537032943" sldId="2147483780"/>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2430090089" sldId="2147483781"/>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1479237457" sldId="2147483782"/>
          </pc:sldLayoutMkLst>
        </pc:sldLayoutChg>
        <pc:sldLayoutChg chg="add">
          <pc:chgData name="Andre Zhulpa Camporesi" userId="S::andre.zhulpacamporesi@icons.it::d375fec0-fe52-42ef-aa6c-1c1ec7e4893b" providerId="AD" clId="Web-{C7F888E7-E2E9-4D98-BD1D-36752BA6980E}" dt="2023-10-03T08:53:46.585" v="3"/>
          <pc:sldLayoutMkLst>
            <pc:docMk/>
            <pc:sldMasterMk cId="850101742" sldId="2147483660"/>
            <pc:sldLayoutMk cId="2307421314" sldId="2147483783"/>
          </pc:sldLayoutMkLst>
        </pc:sldLayoutChg>
      </pc:sldMasterChg>
      <pc:sldMasterChg chg="replId modSldLayout">
        <pc:chgData name="Andre Zhulpa Camporesi" userId="S::andre.zhulpacamporesi@icons.it::d375fec0-fe52-42ef-aa6c-1c1ec7e4893b" providerId="AD" clId="Web-{C7F888E7-E2E9-4D98-BD1D-36752BA6980E}" dt="2023-10-03T08:53:46.585" v="3"/>
        <pc:sldMasterMkLst>
          <pc:docMk/>
          <pc:sldMasterMk cId="689340626" sldId="2147483772"/>
        </pc:sldMasterMkLst>
        <pc:sldLayoutChg chg="replId">
          <pc:chgData name="Andre Zhulpa Camporesi" userId="S::andre.zhulpacamporesi@icons.it::d375fec0-fe52-42ef-aa6c-1c1ec7e4893b" providerId="AD" clId="Web-{C7F888E7-E2E9-4D98-BD1D-36752BA6980E}" dt="2023-10-03T08:53:46.585" v="3"/>
          <pc:sldLayoutMkLst>
            <pc:docMk/>
            <pc:sldMasterMk cId="689340626" sldId="2147483772"/>
            <pc:sldLayoutMk cId="321846232" sldId="2147483774"/>
          </pc:sldLayoutMkLst>
        </pc:sldLayoutChg>
      </pc:sldMasterChg>
    </pc:docChg>
  </pc:docChgLst>
  <pc:docChgLst>
    <pc:chgData name="Andre Zhulpa Camporesi" userId="S::andre.zhulpacamporesi@icons.it::d375fec0-fe52-42ef-aa6c-1c1ec7e4893b" providerId="AD" clId="Web-{B4413D95-535C-41B5-9144-488EAECC99D0}"/>
    <pc:docChg chg="addSld modSld modMainMaster">
      <pc:chgData name="Andre Zhulpa Camporesi" userId="S::andre.zhulpacamporesi@icons.it::d375fec0-fe52-42ef-aa6c-1c1ec7e4893b" providerId="AD" clId="Web-{B4413D95-535C-41B5-9144-488EAECC99D0}" dt="2023-10-03T16:42:09.358" v="12" actId="14100"/>
      <pc:docMkLst>
        <pc:docMk/>
      </pc:docMkLst>
      <pc:sldChg chg="addSp delSp modSp add">
        <pc:chgData name="Andre Zhulpa Camporesi" userId="S::andre.zhulpacamporesi@icons.it::d375fec0-fe52-42ef-aa6c-1c1ec7e4893b" providerId="AD" clId="Web-{B4413D95-535C-41B5-9144-488EAECC99D0}" dt="2023-10-03T16:42:09.358" v="12" actId="14100"/>
        <pc:sldMkLst>
          <pc:docMk/>
          <pc:sldMk cId="3328051062" sldId="586"/>
        </pc:sldMkLst>
        <pc:spChg chg="del mod">
          <ac:chgData name="Andre Zhulpa Camporesi" userId="S::andre.zhulpacamporesi@icons.it::d375fec0-fe52-42ef-aa6c-1c1ec7e4893b" providerId="AD" clId="Web-{B4413D95-535C-41B5-9144-488EAECC99D0}" dt="2023-10-03T16:42:03.014" v="9"/>
          <ac:spMkLst>
            <pc:docMk/>
            <pc:sldMk cId="3328051062" sldId="586"/>
            <ac:spMk id="2" creationId="{A2BD520C-D20A-AAD8-E9C1-2E7FEB2054ED}"/>
          </ac:spMkLst>
        </pc:spChg>
        <pc:spChg chg="del">
          <ac:chgData name="Andre Zhulpa Camporesi" userId="S::andre.zhulpacamporesi@icons.it::d375fec0-fe52-42ef-aa6c-1c1ec7e4893b" providerId="AD" clId="Web-{B4413D95-535C-41B5-9144-488EAECC99D0}" dt="2023-10-03T16:41:34.496" v="5"/>
          <ac:spMkLst>
            <pc:docMk/>
            <pc:sldMk cId="3328051062" sldId="586"/>
            <ac:spMk id="3" creationId="{A7D96306-C518-7798-F201-46D6FFE4C810}"/>
          </ac:spMkLst>
        </pc:spChg>
        <pc:picChg chg="add mod ord">
          <ac:chgData name="Andre Zhulpa Camporesi" userId="S::andre.zhulpacamporesi@icons.it::d375fec0-fe52-42ef-aa6c-1c1ec7e4893b" providerId="AD" clId="Web-{B4413D95-535C-41B5-9144-488EAECC99D0}" dt="2023-10-03T16:42:09.358" v="12" actId="14100"/>
          <ac:picMkLst>
            <pc:docMk/>
            <pc:sldMk cId="3328051062" sldId="586"/>
            <ac:picMk id="5" creationId="{14E95684-2128-D52C-87A8-D2153656286E}"/>
          </ac:picMkLst>
        </pc:picChg>
        <pc:picChg chg="del mod modCrop">
          <ac:chgData name="Andre Zhulpa Camporesi" userId="S::andre.zhulpacamporesi@icons.it::d375fec0-fe52-42ef-aa6c-1c1ec7e4893b" providerId="AD" clId="Web-{B4413D95-535C-41B5-9144-488EAECC99D0}" dt="2023-10-03T16:41:43.466" v="7"/>
          <ac:picMkLst>
            <pc:docMk/>
            <pc:sldMk cId="3328051062" sldId="586"/>
            <ac:picMk id="1025" creationId="{AA73F759-A553-5B57-EC80-0EBAC2BFDF16}"/>
          </ac:picMkLst>
        </pc:picChg>
      </pc:sldChg>
      <pc:sldMasterChg chg="modSldLayout">
        <pc:chgData name="Andre Zhulpa Camporesi" userId="S::andre.zhulpacamporesi@icons.it::d375fec0-fe52-42ef-aa6c-1c1ec7e4893b" providerId="AD" clId="Web-{B4413D95-535C-41B5-9144-488EAECC99D0}" dt="2023-10-03T16:40:44.602" v="0"/>
        <pc:sldMasterMkLst>
          <pc:docMk/>
          <pc:sldMasterMk cId="850101742" sldId="2147483770"/>
        </pc:sldMasterMkLst>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3173893780" sldId="2147483784"/>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1926295479" sldId="2147483785"/>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1434084478" sldId="2147483786"/>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1191403472" sldId="2147483787"/>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3307203350" sldId="2147483788"/>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537032943" sldId="2147483789"/>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2430090089" sldId="2147483790"/>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1479237457" sldId="2147483791"/>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2307421314" sldId="2147483792"/>
          </pc:sldLayoutMkLst>
        </pc:sldLayoutChg>
        <pc:sldLayoutChg chg="replId">
          <pc:chgData name="Andre Zhulpa Camporesi" userId="S::andre.zhulpacamporesi@icons.it::d375fec0-fe52-42ef-aa6c-1c1ec7e4893b" providerId="AD" clId="Web-{B4413D95-535C-41B5-9144-488EAECC99D0}" dt="2023-10-03T16:40:44.602" v="0"/>
          <pc:sldLayoutMkLst>
            <pc:docMk/>
            <pc:sldMasterMk cId="850101742" sldId="2147483770"/>
            <pc:sldLayoutMk cId="625399206" sldId="2147483793"/>
          </pc:sldLayoutMkLst>
        </pc:sldLayoutChg>
      </pc:sldMasterChg>
      <pc:sldMasterChg chg="addSldLayout">
        <pc:chgData name="Andre Zhulpa Camporesi" userId="S::andre.zhulpacamporesi@icons.it::d375fec0-fe52-42ef-aa6c-1c1ec7e4893b" providerId="AD" clId="Web-{B4413D95-535C-41B5-9144-488EAECC99D0}" dt="2023-10-03T16:40:44.602" v="0"/>
        <pc:sldMasterMkLst>
          <pc:docMk/>
          <pc:sldMasterMk cId="689340626" sldId="2147483772"/>
        </pc:sldMasterMkLst>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344427678" sldId="2147483661"/>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2634997345" sldId="2147483663"/>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2660662742" sldId="2147483664"/>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3618893600" sldId="2147483665"/>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2738422504" sldId="2147483666"/>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2462417344" sldId="2147483667"/>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2001705513" sldId="2147483668"/>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1197860767" sldId="2147483669"/>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1403462888" sldId="2147483670"/>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1040158302" sldId="2147483671"/>
          </pc:sldLayoutMkLst>
        </pc:sldLayoutChg>
        <pc:sldLayoutChg chg="add">
          <pc:chgData name="Andre Zhulpa Camporesi" userId="S::andre.zhulpacamporesi@icons.it::d375fec0-fe52-42ef-aa6c-1c1ec7e4893b" providerId="AD" clId="Web-{B4413D95-535C-41B5-9144-488EAECC99D0}" dt="2023-10-03T16:40:44.602" v="0"/>
          <pc:sldLayoutMkLst>
            <pc:docMk/>
            <pc:sldMasterMk cId="689340626" sldId="2147483772"/>
            <pc:sldLayoutMk cId="3321384180" sldId="2147483672"/>
          </pc:sldLayoutMkLst>
        </pc:sldLayoutChg>
      </pc:sldMasterChg>
    </pc:docChg>
  </pc:docChgLst>
  <pc:docChgLst>
    <pc:chgData name="Andre Zhulpa Camporesi" userId="S::andre.zhulpacamporesi@icons.it::d375fec0-fe52-42ef-aa6c-1c1ec7e4893b" providerId="AD" clId="Web-{1637184A-D4E7-465E-89FF-976957D32909}"/>
    <pc:docChg chg="addSld modSld">
      <pc:chgData name="Andre Zhulpa Camporesi" userId="S::andre.zhulpacamporesi@icons.it::d375fec0-fe52-42ef-aa6c-1c1ec7e4893b" providerId="AD" clId="Web-{1637184A-D4E7-465E-89FF-976957D32909}" dt="2023-10-03T08:56:38.098" v="2" actId="20577"/>
      <pc:docMkLst>
        <pc:docMk/>
      </pc:docMkLst>
      <pc:sldChg chg="addSp delSp modSp new">
        <pc:chgData name="Andre Zhulpa Camporesi" userId="S::andre.zhulpacamporesi@icons.it::d375fec0-fe52-42ef-aa6c-1c1ec7e4893b" providerId="AD" clId="Web-{1637184A-D4E7-465E-89FF-976957D32909}" dt="2023-10-03T08:56:38.098" v="2" actId="20577"/>
        <pc:sldMkLst>
          <pc:docMk/>
          <pc:sldMk cId="1106875909" sldId="582"/>
        </pc:sldMkLst>
        <pc:spChg chg="mod">
          <ac:chgData name="Andre Zhulpa Camporesi" userId="S::andre.zhulpacamporesi@icons.it::d375fec0-fe52-42ef-aa6c-1c1ec7e4893b" providerId="AD" clId="Web-{1637184A-D4E7-465E-89FF-976957D32909}" dt="2023-10-03T08:56:38.098" v="2" actId="20577"/>
          <ac:spMkLst>
            <pc:docMk/>
            <pc:sldMk cId="1106875909" sldId="582"/>
            <ac:spMk id="2" creationId="{C166EBBF-54EB-5E90-799F-836F05A71345}"/>
          </ac:spMkLst>
        </pc:spChg>
        <pc:spChg chg="del">
          <ac:chgData name="Andre Zhulpa Camporesi" userId="S::andre.zhulpacamporesi@icons.it::d375fec0-fe52-42ef-aa6c-1c1ec7e4893b" providerId="AD" clId="Web-{1637184A-D4E7-465E-89FF-976957D32909}" dt="2023-10-03T08:56:26.879" v="1"/>
          <ac:spMkLst>
            <pc:docMk/>
            <pc:sldMk cId="1106875909" sldId="582"/>
            <ac:spMk id="3" creationId="{B4AE6B83-DC8D-2F70-2306-17FF71FAC959}"/>
          </ac:spMkLst>
        </pc:spChg>
        <pc:picChg chg="add mod ord">
          <ac:chgData name="Andre Zhulpa Camporesi" userId="S::andre.zhulpacamporesi@icons.it::d375fec0-fe52-42ef-aa6c-1c1ec7e4893b" providerId="AD" clId="Web-{1637184A-D4E7-465E-89FF-976957D32909}" dt="2023-10-03T08:56:26.879" v="1"/>
          <ac:picMkLst>
            <pc:docMk/>
            <pc:sldMk cId="1106875909" sldId="582"/>
            <ac:picMk id="6" creationId="{022AF515-3DEE-68FC-5B11-53AFECBC58C2}"/>
          </ac:picMkLst>
        </pc:picChg>
      </pc:sldChg>
    </pc:docChg>
  </pc:docChgLst>
  <pc:docChgLst>
    <pc:chgData name="Andre Zhulpa Camporesi" userId="S::andre.zhulpacamporesi@icons.it::d375fec0-fe52-42ef-aa6c-1c1ec7e4893b" providerId="AD" clId="Web-{42F3F811-B0A6-4F4B-B397-0FA8139B0F30}"/>
    <pc:docChg chg="addSld delSld modSld">
      <pc:chgData name="Andre Zhulpa Camporesi" userId="S::andre.zhulpacamporesi@icons.it::d375fec0-fe52-42ef-aa6c-1c1ec7e4893b" providerId="AD" clId="Web-{42F3F811-B0A6-4F4B-B397-0FA8139B0F30}" dt="2023-10-03T16:29:46.694" v="11"/>
      <pc:docMkLst>
        <pc:docMk/>
      </pc:docMkLst>
      <pc:sldChg chg="del">
        <pc:chgData name="Andre Zhulpa Camporesi" userId="S::andre.zhulpacamporesi@icons.it::d375fec0-fe52-42ef-aa6c-1c1ec7e4893b" providerId="AD" clId="Web-{42F3F811-B0A6-4F4B-B397-0FA8139B0F30}" dt="2023-10-03T16:29:46.694" v="11"/>
        <pc:sldMkLst>
          <pc:docMk/>
          <pc:sldMk cId="1976464011" sldId="579"/>
        </pc:sldMkLst>
      </pc:sldChg>
      <pc:sldChg chg="del">
        <pc:chgData name="Andre Zhulpa Camporesi" userId="S::andre.zhulpacamporesi@icons.it::d375fec0-fe52-42ef-aa6c-1c1ec7e4893b" providerId="AD" clId="Web-{42F3F811-B0A6-4F4B-B397-0FA8139B0F30}" dt="2023-10-03T16:29:06.146" v="7"/>
        <pc:sldMkLst>
          <pc:docMk/>
          <pc:sldMk cId="4028474262" sldId="580"/>
        </pc:sldMkLst>
      </pc:sldChg>
      <pc:sldChg chg="addSp delSp modSp new del">
        <pc:chgData name="Andre Zhulpa Camporesi" userId="S::andre.zhulpacamporesi@icons.it::d375fec0-fe52-42ef-aa6c-1c1ec7e4893b" providerId="AD" clId="Web-{42F3F811-B0A6-4F4B-B397-0FA8139B0F30}" dt="2023-10-03T16:29:10.161" v="8"/>
        <pc:sldMkLst>
          <pc:docMk/>
          <pc:sldMk cId="2514680716" sldId="583"/>
        </pc:sldMkLst>
        <pc:spChg chg="add del mod">
          <ac:chgData name="Andre Zhulpa Camporesi" userId="S::andre.zhulpacamporesi@icons.it::d375fec0-fe52-42ef-aa6c-1c1ec7e4893b" providerId="AD" clId="Web-{42F3F811-B0A6-4F4B-B397-0FA8139B0F30}" dt="2023-10-03T16:28:45.864" v="5"/>
          <ac:spMkLst>
            <pc:docMk/>
            <pc:sldMk cId="2514680716" sldId="583"/>
            <ac:spMk id="6" creationId="{966D598A-BFDE-1ED6-D763-088137623759}"/>
          </ac:spMkLst>
        </pc:spChg>
      </pc:sldChg>
      <pc:sldChg chg="new del">
        <pc:chgData name="Andre Zhulpa Camporesi" userId="S::andre.zhulpacamporesi@icons.it::d375fec0-fe52-42ef-aa6c-1c1ec7e4893b" providerId="AD" clId="Web-{42F3F811-B0A6-4F4B-B397-0FA8139B0F30}" dt="2023-10-03T16:28:32.910" v="2"/>
        <pc:sldMkLst>
          <pc:docMk/>
          <pc:sldMk cId="2853130860" sldId="584"/>
        </pc:sldMkLst>
      </pc:sldChg>
      <pc:sldChg chg="modSp add">
        <pc:chgData name="Andre Zhulpa Camporesi" userId="S::andre.zhulpacamporesi@icons.it::d375fec0-fe52-42ef-aa6c-1c1ec7e4893b" providerId="AD" clId="Web-{42F3F811-B0A6-4F4B-B397-0FA8139B0F30}" dt="2023-10-03T16:29:12.021" v="9" actId="20577"/>
        <pc:sldMkLst>
          <pc:docMk/>
          <pc:sldMk cId="3500786096" sldId="584"/>
        </pc:sldMkLst>
        <pc:spChg chg="mod">
          <ac:chgData name="Andre Zhulpa Camporesi" userId="S::andre.zhulpacamporesi@icons.it::d375fec0-fe52-42ef-aa6c-1c1ec7e4893b" providerId="AD" clId="Web-{42F3F811-B0A6-4F4B-B397-0FA8139B0F30}" dt="2023-10-03T16:29:12.021" v="9" actId="20577"/>
          <ac:spMkLst>
            <pc:docMk/>
            <pc:sldMk cId="3500786096" sldId="584"/>
            <ac:spMk id="3" creationId="{9C5C2538-27D9-98DF-3257-8667535C63FF}"/>
          </ac:spMkLst>
        </pc:spChg>
      </pc:sldChg>
      <pc:sldChg chg="add">
        <pc:chgData name="Andre Zhulpa Camporesi" userId="S::andre.zhulpacamporesi@icons.it::d375fec0-fe52-42ef-aa6c-1c1ec7e4893b" providerId="AD" clId="Web-{42F3F811-B0A6-4F4B-B397-0FA8139B0F30}" dt="2023-10-03T16:29:41.459" v="10"/>
        <pc:sldMkLst>
          <pc:docMk/>
          <pc:sldMk cId="3248087764" sldId="585"/>
        </pc:sldMkLst>
      </pc:sldChg>
    </pc:docChg>
  </pc:docChgLst>
  <pc:docChgLst>
    <pc:chgData name="Andre Zhulpa Camporesi" userId="S::andre.zhulpacamporesi@icons.it::d375fec0-fe52-42ef-aa6c-1c1ec7e4893b" providerId="AD" clId="Web-{F593A67D-349D-4991-85EE-4456B35F055D}"/>
    <pc:docChg chg="addSld delSld modSld">
      <pc:chgData name="Andre Zhulpa Camporesi" userId="S::andre.zhulpacamporesi@icons.it::d375fec0-fe52-42ef-aa6c-1c1ec7e4893b" providerId="AD" clId="Web-{F593A67D-349D-4991-85EE-4456B35F055D}" dt="2023-10-03T20:59:02.232" v="22" actId="1076"/>
      <pc:docMkLst>
        <pc:docMk/>
      </pc:docMkLst>
      <pc:sldChg chg="new del">
        <pc:chgData name="Andre Zhulpa Camporesi" userId="S::andre.zhulpacamporesi@icons.it::d375fec0-fe52-42ef-aa6c-1c1ec7e4893b" providerId="AD" clId="Web-{F593A67D-349D-4991-85EE-4456B35F055D}" dt="2023-10-03T20:57:40.823" v="15"/>
        <pc:sldMkLst>
          <pc:docMk/>
          <pc:sldMk cId="364768616" sldId="587"/>
        </pc:sldMkLst>
      </pc:sldChg>
      <pc:sldChg chg="add">
        <pc:chgData name="Andre Zhulpa Camporesi" userId="S::andre.zhulpacamporesi@icons.it::d375fec0-fe52-42ef-aa6c-1c1ec7e4893b" providerId="AD" clId="Web-{F593A67D-349D-4991-85EE-4456B35F055D}" dt="2023-10-03T20:57:29.932" v="3"/>
        <pc:sldMkLst>
          <pc:docMk/>
          <pc:sldMk cId="131145197" sldId="588"/>
        </pc:sldMkLst>
      </pc:sldChg>
      <pc:sldChg chg="add del replId">
        <pc:chgData name="Andre Zhulpa Camporesi" userId="S::andre.zhulpacamporesi@icons.it::d375fec0-fe52-42ef-aa6c-1c1ec7e4893b" providerId="AD" clId="Web-{F593A67D-349D-4991-85EE-4456B35F055D}" dt="2023-10-03T20:56:54.040" v="2"/>
        <pc:sldMkLst>
          <pc:docMk/>
          <pc:sldMk cId="2226481125" sldId="588"/>
        </pc:sldMkLst>
      </pc:sldChg>
      <pc:sldChg chg="add">
        <pc:chgData name="Andre Zhulpa Camporesi" userId="S::andre.zhulpacamporesi@icons.it::d375fec0-fe52-42ef-aa6c-1c1ec7e4893b" providerId="AD" clId="Web-{F593A67D-349D-4991-85EE-4456B35F055D}" dt="2023-10-03T20:57:30.089" v="4"/>
        <pc:sldMkLst>
          <pc:docMk/>
          <pc:sldMk cId="4162817585" sldId="589"/>
        </pc:sldMkLst>
      </pc:sldChg>
      <pc:sldChg chg="add">
        <pc:chgData name="Andre Zhulpa Camporesi" userId="S::andre.zhulpacamporesi@icons.it::d375fec0-fe52-42ef-aa6c-1c1ec7e4893b" providerId="AD" clId="Web-{F593A67D-349D-4991-85EE-4456B35F055D}" dt="2023-10-03T20:57:30.245" v="5"/>
        <pc:sldMkLst>
          <pc:docMk/>
          <pc:sldMk cId="1056771254" sldId="590"/>
        </pc:sldMkLst>
      </pc:sldChg>
      <pc:sldChg chg="add">
        <pc:chgData name="Andre Zhulpa Camporesi" userId="S::andre.zhulpacamporesi@icons.it::d375fec0-fe52-42ef-aa6c-1c1ec7e4893b" providerId="AD" clId="Web-{F593A67D-349D-4991-85EE-4456B35F055D}" dt="2023-10-03T20:57:30.339" v="6"/>
        <pc:sldMkLst>
          <pc:docMk/>
          <pc:sldMk cId="2248437706" sldId="591"/>
        </pc:sldMkLst>
      </pc:sldChg>
      <pc:sldChg chg="add">
        <pc:chgData name="Andre Zhulpa Camporesi" userId="S::andre.zhulpacamporesi@icons.it::d375fec0-fe52-42ef-aa6c-1c1ec7e4893b" providerId="AD" clId="Web-{F593A67D-349D-4991-85EE-4456B35F055D}" dt="2023-10-03T20:57:30.464" v="7"/>
        <pc:sldMkLst>
          <pc:docMk/>
          <pc:sldMk cId="632571136" sldId="592"/>
        </pc:sldMkLst>
      </pc:sldChg>
      <pc:sldChg chg="add">
        <pc:chgData name="Andre Zhulpa Camporesi" userId="S::andre.zhulpacamporesi@icons.it::d375fec0-fe52-42ef-aa6c-1c1ec7e4893b" providerId="AD" clId="Web-{F593A67D-349D-4991-85EE-4456B35F055D}" dt="2023-10-03T20:57:30.573" v="8"/>
        <pc:sldMkLst>
          <pc:docMk/>
          <pc:sldMk cId="1213801389" sldId="593"/>
        </pc:sldMkLst>
      </pc:sldChg>
      <pc:sldChg chg="add">
        <pc:chgData name="Andre Zhulpa Camporesi" userId="S::andre.zhulpacamporesi@icons.it::d375fec0-fe52-42ef-aa6c-1c1ec7e4893b" providerId="AD" clId="Web-{F593A67D-349D-4991-85EE-4456B35F055D}" dt="2023-10-03T20:57:30.714" v="9"/>
        <pc:sldMkLst>
          <pc:docMk/>
          <pc:sldMk cId="3792563206" sldId="594"/>
        </pc:sldMkLst>
      </pc:sldChg>
      <pc:sldChg chg="modSp add">
        <pc:chgData name="Andre Zhulpa Camporesi" userId="S::andre.zhulpacamporesi@icons.it::d375fec0-fe52-42ef-aa6c-1c1ec7e4893b" providerId="AD" clId="Web-{F593A67D-349D-4991-85EE-4456B35F055D}" dt="2023-10-03T20:59:02.232" v="22" actId="1076"/>
        <pc:sldMkLst>
          <pc:docMk/>
          <pc:sldMk cId="2284638436" sldId="595"/>
        </pc:sldMkLst>
        <pc:spChg chg="mod">
          <ac:chgData name="Andre Zhulpa Camporesi" userId="S::andre.zhulpacamporesi@icons.it::d375fec0-fe52-42ef-aa6c-1c1ec7e4893b" providerId="AD" clId="Web-{F593A67D-349D-4991-85EE-4456B35F055D}" dt="2023-10-03T20:58:55.982" v="20" actId="1076"/>
          <ac:spMkLst>
            <pc:docMk/>
            <pc:sldMk cId="2284638436" sldId="595"/>
            <ac:spMk id="25" creationId="{1A4B44B7-4B14-4BB2-884A-D6869EA8BE59}"/>
          </ac:spMkLst>
        </pc:spChg>
        <pc:spChg chg="mod">
          <ac:chgData name="Andre Zhulpa Camporesi" userId="S::andre.zhulpacamporesi@icons.it::d375fec0-fe52-42ef-aa6c-1c1ec7e4893b" providerId="AD" clId="Web-{F593A67D-349D-4991-85EE-4456B35F055D}" dt="2023-10-03T20:58:40.528" v="18" actId="14100"/>
          <ac:spMkLst>
            <pc:docMk/>
            <pc:sldMk cId="2284638436" sldId="595"/>
            <ac:spMk id="27" creationId="{64ACBDB5-0641-40C7-B700-2EE4298F4A95}"/>
          </ac:spMkLst>
        </pc:spChg>
        <pc:picChg chg="mod">
          <ac:chgData name="Andre Zhulpa Camporesi" userId="S::andre.zhulpacamporesi@icons.it::d375fec0-fe52-42ef-aa6c-1c1ec7e4893b" providerId="AD" clId="Web-{F593A67D-349D-4991-85EE-4456B35F055D}" dt="2023-10-03T20:58:59.764" v="21" actId="1076"/>
          <ac:picMkLst>
            <pc:docMk/>
            <pc:sldMk cId="2284638436" sldId="595"/>
            <ac:picMk id="7" creationId="{001BAD33-9A57-4787-A8FC-2FA1C26B9C20}"/>
          </ac:picMkLst>
        </pc:picChg>
        <pc:picChg chg="mod">
          <ac:chgData name="Andre Zhulpa Camporesi" userId="S::andre.zhulpacamporesi@icons.it::d375fec0-fe52-42ef-aa6c-1c1ec7e4893b" providerId="AD" clId="Web-{F593A67D-349D-4991-85EE-4456B35F055D}" dt="2023-10-03T20:59:02.232" v="22" actId="1076"/>
          <ac:picMkLst>
            <pc:docMk/>
            <pc:sldMk cId="2284638436" sldId="595"/>
            <ac:picMk id="19" creationId="{B531126F-8E70-4C74-A49C-23CE3DCCB73C}"/>
          </ac:picMkLst>
        </pc:picChg>
        <pc:picChg chg="mod">
          <ac:chgData name="Andre Zhulpa Camporesi" userId="S::andre.zhulpacamporesi@icons.it::d375fec0-fe52-42ef-aa6c-1c1ec7e4893b" providerId="AD" clId="Web-{F593A67D-349D-4991-85EE-4456B35F055D}" dt="2023-10-03T20:58:29.653" v="17" actId="14100"/>
          <ac:picMkLst>
            <pc:docMk/>
            <pc:sldMk cId="2284638436" sldId="595"/>
            <ac:picMk id="22" creationId="{93D47567-A664-49BF-8D6D-6780D44975B9}"/>
          </ac:picMkLst>
        </pc:picChg>
      </pc:sldChg>
      <pc:sldChg chg="add">
        <pc:chgData name="Andre Zhulpa Camporesi" userId="S::andre.zhulpacamporesi@icons.it::d375fec0-fe52-42ef-aa6c-1c1ec7e4893b" providerId="AD" clId="Web-{F593A67D-349D-4991-85EE-4456B35F055D}" dt="2023-10-03T20:57:31.682" v="11"/>
        <pc:sldMkLst>
          <pc:docMk/>
          <pc:sldMk cId="1148423451" sldId="596"/>
        </pc:sldMkLst>
      </pc:sldChg>
      <pc:sldChg chg="add">
        <pc:chgData name="Andre Zhulpa Camporesi" userId="S::andre.zhulpacamporesi@icons.it::d375fec0-fe52-42ef-aa6c-1c1ec7e4893b" providerId="AD" clId="Web-{F593A67D-349D-4991-85EE-4456B35F055D}" dt="2023-10-03T20:57:31.854" v="12"/>
        <pc:sldMkLst>
          <pc:docMk/>
          <pc:sldMk cId="2705533363" sldId="597"/>
        </pc:sldMkLst>
      </pc:sldChg>
      <pc:sldChg chg="add">
        <pc:chgData name="Andre Zhulpa Camporesi" userId="S::andre.zhulpacamporesi@icons.it::d375fec0-fe52-42ef-aa6c-1c1ec7e4893b" providerId="AD" clId="Web-{F593A67D-349D-4991-85EE-4456B35F055D}" dt="2023-10-03T20:57:31.901" v="13"/>
        <pc:sldMkLst>
          <pc:docMk/>
          <pc:sldMk cId="74203468" sldId="598"/>
        </pc:sldMkLst>
      </pc:sldChg>
      <pc:sldChg chg="add">
        <pc:chgData name="Andre Zhulpa Camporesi" userId="S::andre.zhulpacamporesi@icons.it::d375fec0-fe52-42ef-aa6c-1c1ec7e4893b" providerId="AD" clId="Web-{F593A67D-349D-4991-85EE-4456B35F055D}" dt="2023-10-03T20:57:31.948" v="14"/>
        <pc:sldMkLst>
          <pc:docMk/>
          <pc:sldMk cId="3119273344" sldId="5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E_A15589E8.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Ecological%20model\Final%20Ecological%20Model%20(backup%2030072020)\Paper%205%20modelling\tees_all_data.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gla-my.sharepoint.com/personal/katherine_simpson_glasgow_ac_uk/Documents/Paper%205%20-%20Payment%20for%20Outcomes/final_data.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gla-my.sharepoint.com/personal/katherine_simpson_glasgow_ac_uk/Documents/Paper%205%20-%20Payment%20for%20Outcomes/final_data.xls"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Foglio1!$B$1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Foglio1!$A$2:$A$5</c:f>
              <c:strCache>
                <c:ptCount val="4"/>
                <c:pt idx="0">
                  <c:v>Categoria 1</c:v>
                </c:pt>
                <c:pt idx="1">
                  <c:v>Categoria 2</c:v>
                </c:pt>
                <c:pt idx="2">
                  <c:v>Categoria 3</c:v>
                </c:pt>
                <c:pt idx="3">
                  <c:v>Categoria 4</c:v>
                </c:pt>
              </c:strCache>
            </c:strRef>
          </c:cat>
          <c:val>
            <c:numRef>
              <c:f>Foglio1!$B$2:$B$5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9E7-904D-A4F5-3655F61DD1BF}"/>
            </c:ext>
          </c:extLst>
        </c:ser>
        <c:ser>
          <c:idx val="1"/>
          <c:order val="1"/>
          <c:tx>
            <c:strRef>
              <c:f>Foglio1!$C$1</c:f>
              <c:strCache>
                <c:ptCount val="1"/>
                <c:pt idx="0">
                  <c:v>Serie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Foglio1!$A$2:$A$5</c:f>
              <c:strCache>
                <c:ptCount val="4"/>
                <c:pt idx="0">
                  <c:v>Categoria 1</c:v>
                </c:pt>
                <c:pt idx="1">
                  <c:v>Categoria 2</c:v>
                </c:pt>
                <c:pt idx="2">
                  <c:v>Categoria 3</c:v>
                </c:pt>
                <c:pt idx="3">
                  <c:v>Categoria 4</c:v>
                </c:pt>
              </c:strCache>
            </c:strRef>
          </c:cat>
          <c:val>
            <c:numRef>
              <c:f>Foglio1!$C$2:$C$5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9E7-904D-A4F5-3655F61DD1BF}"/>
            </c:ext>
          </c:extLst>
        </c:ser>
        <c:ser>
          <c:idx val="2"/>
          <c:order val="2"/>
          <c:tx>
            <c:strRef>
              <c:f>Foglio1!$D$1</c:f>
              <c:strCache>
                <c:ptCount val="1"/>
                <c:pt idx="0">
                  <c:v>Serie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Foglio1!$A$2:$A$5</c:f>
              <c:strCache>
                <c:ptCount val="4"/>
                <c:pt idx="0">
                  <c:v>Categoria 1</c:v>
                </c:pt>
                <c:pt idx="1">
                  <c:v>Categoria 2</c:v>
                </c:pt>
                <c:pt idx="2">
                  <c:v>Categoria 3</c:v>
                </c:pt>
                <c:pt idx="3">
                  <c:v>Categoria 4</c:v>
                </c:pt>
              </c:strCache>
            </c:strRef>
          </c:cat>
          <c:val>
            <c:numRef>
              <c:f>Foglio1!$D$2:$D$5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9E7-904D-A4F5-3655F61DD1BF}"/>
            </c:ext>
          </c:extLst>
        </c:ser>
        <c:dLbls>
          <c:dLblPos val="outEnd"/>
          <c:showLegendKey val="0"/>
          <c:showVal val="1"/>
          <c:showCatName val="0"/>
          <c:showSerName val="0"/>
          <c:showPercent val="0"/>
          <c:showBubbleSize val="0"/>
        </c:dLbls>
        <c:gapWidth val="219"/>
        <c:overlap val="-27"/>
        <c:axId val="2120144400"/>
        <c:axId val="2138967760"/>
      </c:barChart>
      <c:catAx>
        <c:axId val="21201444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138967760"/>
        <c:crosses val="autoZero"/>
        <c:auto val="1"/>
        <c:lblAlgn val="ctr"/>
        <c:lblOffset val="100"/>
        <c:noMultiLvlLbl val="0"/>
      </c:catAx>
      <c:valAx>
        <c:axId val="2138967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12014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8833702559278"/>
          <c:y val="7.6062887626770603E-2"/>
          <c:w val="0.75495803803958728"/>
          <c:h val="0.72854978638359036"/>
        </c:manualLayout>
      </c:layout>
      <c:lineChart>
        <c:grouping val="standard"/>
        <c:varyColors val="0"/>
        <c:ser>
          <c:idx val="0"/>
          <c:order val="0"/>
          <c:tx>
            <c:strRef>
              <c:f>'supply curve'!$D$1</c:f>
              <c:strCache>
                <c:ptCount val="1"/>
                <c:pt idx="0">
                  <c:v> unit_cost_offset </c:v>
                </c:pt>
              </c:strCache>
            </c:strRef>
          </c:tx>
          <c:spPr>
            <a:ln w="25400" cap="rnd">
              <a:solidFill>
                <a:schemeClr val="accent6">
                  <a:lumMod val="50000"/>
                </a:schemeClr>
              </a:solidFill>
              <a:round/>
            </a:ln>
            <a:effectLst/>
          </c:spPr>
          <c:marker>
            <c:symbol val="none"/>
          </c:marker>
          <c:cat>
            <c:numRef>
              <c:f>'supply curve'!$C$2:$C$1736</c:f>
              <c:numCache>
                <c:formatCode>0</c:formatCode>
                <c:ptCount val="17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numCache>
            </c:numRef>
          </c:cat>
          <c:val>
            <c:numRef>
              <c:f>'supply curve'!$D$2:$D$1736</c:f>
              <c:numCache>
                <c:formatCode>_-* #,##0_-;\-* #,##0_-;_-* "-"??_-;_-@_-</c:formatCode>
                <c:ptCount val="1735"/>
                <c:pt idx="0">
                  <c:v>6330.53173828125</c:v>
                </c:pt>
                <c:pt idx="1">
                  <c:v>8502.4375</c:v>
                </c:pt>
                <c:pt idx="2">
                  <c:v>8871.275390625</c:v>
                </c:pt>
                <c:pt idx="3">
                  <c:v>8942.57421875</c:v>
                </c:pt>
                <c:pt idx="4">
                  <c:v>9114.0380859375</c:v>
                </c:pt>
                <c:pt idx="5">
                  <c:v>9247.3154296875</c:v>
                </c:pt>
                <c:pt idx="6">
                  <c:v>9416.35546875</c:v>
                </c:pt>
                <c:pt idx="7">
                  <c:v>9558.763671875</c:v>
                </c:pt>
                <c:pt idx="8">
                  <c:v>9968.39453125</c:v>
                </c:pt>
                <c:pt idx="9">
                  <c:v>10069.888671875</c:v>
                </c:pt>
                <c:pt idx="10">
                  <c:v>10543.2578125</c:v>
                </c:pt>
                <c:pt idx="11">
                  <c:v>10615.7255859375</c:v>
                </c:pt>
                <c:pt idx="12">
                  <c:v>10652.9736328125</c:v>
                </c:pt>
                <c:pt idx="13">
                  <c:v>10670.205078125</c:v>
                </c:pt>
                <c:pt idx="14">
                  <c:v>11095.0888671875</c:v>
                </c:pt>
                <c:pt idx="15">
                  <c:v>11180.171875</c:v>
                </c:pt>
                <c:pt idx="16">
                  <c:v>11229.5166015625</c:v>
                </c:pt>
                <c:pt idx="17">
                  <c:v>11468.0361328125</c:v>
                </c:pt>
                <c:pt idx="18">
                  <c:v>11631.3642578125</c:v>
                </c:pt>
                <c:pt idx="19">
                  <c:v>11775.15625</c:v>
                </c:pt>
                <c:pt idx="20">
                  <c:v>12083.1162109375</c:v>
                </c:pt>
                <c:pt idx="21">
                  <c:v>12157.40234375</c:v>
                </c:pt>
                <c:pt idx="22">
                  <c:v>12387.13671875</c:v>
                </c:pt>
                <c:pt idx="23">
                  <c:v>12426.5107421875</c:v>
                </c:pt>
                <c:pt idx="24">
                  <c:v>12637.4541015625</c:v>
                </c:pt>
                <c:pt idx="25">
                  <c:v>12640.6123046875</c:v>
                </c:pt>
                <c:pt idx="26">
                  <c:v>12684.33203125</c:v>
                </c:pt>
                <c:pt idx="27">
                  <c:v>12698.5869140625</c:v>
                </c:pt>
                <c:pt idx="28">
                  <c:v>12706.7529296875</c:v>
                </c:pt>
                <c:pt idx="29">
                  <c:v>12719.7822265625</c:v>
                </c:pt>
                <c:pt idx="30">
                  <c:v>12785.09375</c:v>
                </c:pt>
                <c:pt idx="31">
                  <c:v>12794.2001953125</c:v>
                </c:pt>
                <c:pt idx="32">
                  <c:v>12810.3115234375</c:v>
                </c:pt>
                <c:pt idx="33">
                  <c:v>12926.7861328125</c:v>
                </c:pt>
                <c:pt idx="34">
                  <c:v>12942.8115234375</c:v>
                </c:pt>
                <c:pt idx="35">
                  <c:v>12953.4326171875</c:v>
                </c:pt>
                <c:pt idx="36">
                  <c:v>12973.5947265625</c:v>
                </c:pt>
                <c:pt idx="37">
                  <c:v>13078.568359375</c:v>
                </c:pt>
                <c:pt idx="38">
                  <c:v>13088.4541015625</c:v>
                </c:pt>
                <c:pt idx="39">
                  <c:v>13132.283203125</c:v>
                </c:pt>
                <c:pt idx="40">
                  <c:v>13145.935546875</c:v>
                </c:pt>
                <c:pt idx="41">
                  <c:v>13203.2900390625</c:v>
                </c:pt>
                <c:pt idx="42">
                  <c:v>13252.5400390625</c:v>
                </c:pt>
                <c:pt idx="43">
                  <c:v>13322.7236328125</c:v>
                </c:pt>
                <c:pt idx="44">
                  <c:v>13431.771484375</c:v>
                </c:pt>
                <c:pt idx="45">
                  <c:v>13484.4052734375</c:v>
                </c:pt>
                <c:pt idx="46">
                  <c:v>13511.7705078125</c:v>
                </c:pt>
                <c:pt idx="47">
                  <c:v>13526.8681640625</c:v>
                </c:pt>
                <c:pt idx="48">
                  <c:v>13629.669921875</c:v>
                </c:pt>
                <c:pt idx="49">
                  <c:v>13728.1181640625</c:v>
                </c:pt>
                <c:pt idx="50">
                  <c:v>13779.7109375</c:v>
                </c:pt>
                <c:pt idx="51">
                  <c:v>13795.8798828125</c:v>
                </c:pt>
                <c:pt idx="52">
                  <c:v>13802.212890625</c:v>
                </c:pt>
                <c:pt idx="53">
                  <c:v>13818.439453125</c:v>
                </c:pt>
                <c:pt idx="54">
                  <c:v>13858.375</c:v>
                </c:pt>
                <c:pt idx="55">
                  <c:v>13872.3447265625</c:v>
                </c:pt>
                <c:pt idx="56">
                  <c:v>13893.232421875</c:v>
                </c:pt>
                <c:pt idx="57">
                  <c:v>13963.5283203125</c:v>
                </c:pt>
                <c:pt idx="58">
                  <c:v>14001.3916015625</c:v>
                </c:pt>
                <c:pt idx="59">
                  <c:v>14001.8896484375</c:v>
                </c:pt>
                <c:pt idx="60">
                  <c:v>14128.2646484375</c:v>
                </c:pt>
                <c:pt idx="61">
                  <c:v>14164.9150390625</c:v>
                </c:pt>
                <c:pt idx="62">
                  <c:v>14186.203125</c:v>
                </c:pt>
                <c:pt idx="63">
                  <c:v>14227.1259765625</c:v>
                </c:pt>
                <c:pt idx="64">
                  <c:v>14245.0673828125</c:v>
                </c:pt>
                <c:pt idx="65">
                  <c:v>14268.6669921875</c:v>
                </c:pt>
                <c:pt idx="66">
                  <c:v>14350.6484375</c:v>
                </c:pt>
                <c:pt idx="67">
                  <c:v>14397.39453125</c:v>
                </c:pt>
                <c:pt idx="68">
                  <c:v>14397.490234375</c:v>
                </c:pt>
                <c:pt idx="69">
                  <c:v>14444.25390625</c:v>
                </c:pt>
                <c:pt idx="70">
                  <c:v>14457.078125</c:v>
                </c:pt>
                <c:pt idx="71">
                  <c:v>14470.0166015625</c:v>
                </c:pt>
                <c:pt idx="72">
                  <c:v>14480.40625</c:v>
                </c:pt>
                <c:pt idx="73">
                  <c:v>14601.76953125</c:v>
                </c:pt>
                <c:pt idx="74">
                  <c:v>14622.5595703125</c:v>
                </c:pt>
                <c:pt idx="75">
                  <c:v>14640.01171875</c:v>
                </c:pt>
                <c:pt idx="76">
                  <c:v>14646.158203125</c:v>
                </c:pt>
                <c:pt idx="77">
                  <c:v>14659.1484375</c:v>
                </c:pt>
                <c:pt idx="78">
                  <c:v>14664.4501953125</c:v>
                </c:pt>
                <c:pt idx="79">
                  <c:v>14766.654296875</c:v>
                </c:pt>
                <c:pt idx="80">
                  <c:v>14769.3837890625</c:v>
                </c:pt>
                <c:pt idx="81">
                  <c:v>14769.7109375</c:v>
                </c:pt>
                <c:pt idx="82">
                  <c:v>14780.2724609375</c:v>
                </c:pt>
                <c:pt idx="83">
                  <c:v>14788.1640625</c:v>
                </c:pt>
                <c:pt idx="84">
                  <c:v>14861.962890625</c:v>
                </c:pt>
                <c:pt idx="85">
                  <c:v>14900.7802734375</c:v>
                </c:pt>
                <c:pt idx="86">
                  <c:v>14908.873046875</c:v>
                </c:pt>
                <c:pt idx="87">
                  <c:v>14916.173828125</c:v>
                </c:pt>
                <c:pt idx="88">
                  <c:v>14970.8447265625</c:v>
                </c:pt>
                <c:pt idx="89">
                  <c:v>14992.111328125</c:v>
                </c:pt>
                <c:pt idx="90">
                  <c:v>15007.4052734375</c:v>
                </c:pt>
                <c:pt idx="91">
                  <c:v>15049.826171875</c:v>
                </c:pt>
                <c:pt idx="92">
                  <c:v>15068.4111328125</c:v>
                </c:pt>
                <c:pt idx="93">
                  <c:v>15089.26171875</c:v>
                </c:pt>
                <c:pt idx="94">
                  <c:v>15092.5</c:v>
                </c:pt>
                <c:pt idx="95">
                  <c:v>15118.1669921875</c:v>
                </c:pt>
                <c:pt idx="96">
                  <c:v>15133.693359375</c:v>
                </c:pt>
                <c:pt idx="97">
                  <c:v>15179.7509765625</c:v>
                </c:pt>
                <c:pt idx="98">
                  <c:v>15233.361328125</c:v>
                </c:pt>
                <c:pt idx="99">
                  <c:v>15241.2412109375</c:v>
                </c:pt>
                <c:pt idx="100">
                  <c:v>15289.646484375</c:v>
                </c:pt>
                <c:pt idx="101">
                  <c:v>15358.9228515625</c:v>
                </c:pt>
                <c:pt idx="102">
                  <c:v>15400.6015625</c:v>
                </c:pt>
                <c:pt idx="103">
                  <c:v>15422.890625</c:v>
                </c:pt>
                <c:pt idx="104">
                  <c:v>15460.7548828125</c:v>
                </c:pt>
                <c:pt idx="105">
                  <c:v>15463.6044921875</c:v>
                </c:pt>
                <c:pt idx="106">
                  <c:v>15470.5009765625</c:v>
                </c:pt>
                <c:pt idx="107">
                  <c:v>15535.3369140625</c:v>
                </c:pt>
                <c:pt idx="108">
                  <c:v>15545.2861328125</c:v>
                </c:pt>
                <c:pt idx="109">
                  <c:v>15605.9794921875</c:v>
                </c:pt>
                <c:pt idx="110">
                  <c:v>15613.908203125</c:v>
                </c:pt>
                <c:pt idx="111">
                  <c:v>15667.8525390625</c:v>
                </c:pt>
                <c:pt idx="112">
                  <c:v>15822.1787109375</c:v>
                </c:pt>
                <c:pt idx="113">
                  <c:v>15882.33203125</c:v>
                </c:pt>
                <c:pt idx="114">
                  <c:v>15952.7822265625</c:v>
                </c:pt>
                <c:pt idx="115">
                  <c:v>16006.9755859375</c:v>
                </c:pt>
                <c:pt idx="116">
                  <c:v>16063.8759765625</c:v>
                </c:pt>
                <c:pt idx="117">
                  <c:v>16064.060546875</c:v>
                </c:pt>
                <c:pt idx="118">
                  <c:v>16125.2978515625</c:v>
                </c:pt>
                <c:pt idx="119">
                  <c:v>16129.0625</c:v>
                </c:pt>
                <c:pt idx="120">
                  <c:v>16169.349609375</c:v>
                </c:pt>
                <c:pt idx="121">
                  <c:v>16191.4267578125</c:v>
                </c:pt>
                <c:pt idx="122">
                  <c:v>16252.5751953125</c:v>
                </c:pt>
                <c:pt idx="123">
                  <c:v>16278.76171875</c:v>
                </c:pt>
                <c:pt idx="124">
                  <c:v>16285.4208984375</c:v>
                </c:pt>
                <c:pt idx="125">
                  <c:v>16285.634765625</c:v>
                </c:pt>
                <c:pt idx="126">
                  <c:v>16366.8955078125</c:v>
                </c:pt>
                <c:pt idx="127">
                  <c:v>16376.8583984375</c:v>
                </c:pt>
                <c:pt idx="128">
                  <c:v>16385.119140625</c:v>
                </c:pt>
                <c:pt idx="129">
                  <c:v>16394.478515625</c:v>
                </c:pt>
                <c:pt idx="130">
                  <c:v>16409.1171875</c:v>
                </c:pt>
                <c:pt idx="131">
                  <c:v>16431.953125</c:v>
                </c:pt>
                <c:pt idx="132">
                  <c:v>16482.82421875</c:v>
                </c:pt>
                <c:pt idx="133">
                  <c:v>16484.44140625</c:v>
                </c:pt>
                <c:pt idx="134">
                  <c:v>16530.966796875</c:v>
                </c:pt>
                <c:pt idx="135">
                  <c:v>16558.42578125</c:v>
                </c:pt>
                <c:pt idx="136">
                  <c:v>16610.509765625</c:v>
                </c:pt>
                <c:pt idx="137">
                  <c:v>16651.029296875</c:v>
                </c:pt>
                <c:pt idx="138">
                  <c:v>16774.65625</c:v>
                </c:pt>
                <c:pt idx="139">
                  <c:v>16775.240234375</c:v>
                </c:pt>
                <c:pt idx="140">
                  <c:v>16795.6328125</c:v>
                </c:pt>
                <c:pt idx="141">
                  <c:v>16848.912109375</c:v>
                </c:pt>
                <c:pt idx="142">
                  <c:v>16945.201171875</c:v>
                </c:pt>
                <c:pt idx="143">
                  <c:v>17049.212890625</c:v>
                </c:pt>
                <c:pt idx="144">
                  <c:v>17072.677734375</c:v>
                </c:pt>
                <c:pt idx="145">
                  <c:v>17090.791015625</c:v>
                </c:pt>
                <c:pt idx="146">
                  <c:v>17109.763671875</c:v>
                </c:pt>
                <c:pt idx="147">
                  <c:v>17183.880859375</c:v>
                </c:pt>
                <c:pt idx="148">
                  <c:v>17212.625</c:v>
                </c:pt>
                <c:pt idx="149">
                  <c:v>17212.875</c:v>
                </c:pt>
                <c:pt idx="150">
                  <c:v>17317.15234375</c:v>
                </c:pt>
                <c:pt idx="151">
                  <c:v>17373.744140625</c:v>
                </c:pt>
                <c:pt idx="152">
                  <c:v>17382.56640625</c:v>
                </c:pt>
                <c:pt idx="153">
                  <c:v>17383.904296875</c:v>
                </c:pt>
                <c:pt idx="154">
                  <c:v>17409.69140625</c:v>
                </c:pt>
                <c:pt idx="155">
                  <c:v>17421.408203125</c:v>
                </c:pt>
                <c:pt idx="156">
                  <c:v>17433.189453125</c:v>
                </c:pt>
                <c:pt idx="157">
                  <c:v>17434.734375</c:v>
                </c:pt>
                <c:pt idx="158">
                  <c:v>17493.70703125</c:v>
                </c:pt>
                <c:pt idx="159">
                  <c:v>17557.96484375</c:v>
                </c:pt>
                <c:pt idx="160">
                  <c:v>17605.345703125</c:v>
                </c:pt>
                <c:pt idx="161">
                  <c:v>17627.166015625</c:v>
                </c:pt>
                <c:pt idx="162">
                  <c:v>17660.4609375</c:v>
                </c:pt>
                <c:pt idx="163">
                  <c:v>17675.890625</c:v>
                </c:pt>
                <c:pt idx="164">
                  <c:v>17675.900390625</c:v>
                </c:pt>
                <c:pt idx="165">
                  <c:v>17764.15625</c:v>
                </c:pt>
                <c:pt idx="166">
                  <c:v>17778.947265625</c:v>
                </c:pt>
                <c:pt idx="167">
                  <c:v>17790.99609375</c:v>
                </c:pt>
                <c:pt idx="168">
                  <c:v>17903.279296875</c:v>
                </c:pt>
                <c:pt idx="169">
                  <c:v>17936.25</c:v>
                </c:pt>
                <c:pt idx="170">
                  <c:v>18018.62109375</c:v>
                </c:pt>
                <c:pt idx="171">
                  <c:v>18022.533203125</c:v>
                </c:pt>
                <c:pt idx="172">
                  <c:v>18083.23046875</c:v>
                </c:pt>
                <c:pt idx="173">
                  <c:v>18122.048828125</c:v>
                </c:pt>
                <c:pt idx="174">
                  <c:v>18169.521484375</c:v>
                </c:pt>
                <c:pt idx="175">
                  <c:v>18210.224609375</c:v>
                </c:pt>
                <c:pt idx="176">
                  <c:v>18235.107421875</c:v>
                </c:pt>
                <c:pt idx="177">
                  <c:v>18353.228515625</c:v>
                </c:pt>
                <c:pt idx="178">
                  <c:v>18387.810546875</c:v>
                </c:pt>
                <c:pt idx="179">
                  <c:v>18478.392578125</c:v>
                </c:pt>
                <c:pt idx="180">
                  <c:v>18501.48828125</c:v>
                </c:pt>
                <c:pt idx="181">
                  <c:v>18549.609375</c:v>
                </c:pt>
                <c:pt idx="182">
                  <c:v>18561.4921875</c:v>
                </c:pt>
                <c:pt idx="183">
                  <c:v>18589.5703125</c:v>
                </c:pt>
                <c:pt idx="184">
                  <c:v>18612.685546875</c:v>
                </c:pt>
                <c:pt idx="185">
                  <c:v>18629.712890625</c:v>
                </c:pt>
                <c:pt idx="186">
                  <c:v>18713.396484375</c:v>
                </c:pt>
                <c:pt idx="187">
                  <c:v>18726.849609375</c:v>
                </c:pt>
                <c:pt idx="188">
                  <c:v>18727.501953125</c:v>
                </c:pt>
                <c:pt idx="189">
                  <c:v>18730.826171875</c:v>
                </c:pt>
                <c:pt idx="190">
                  <c:v>18749.11328125</c:v>
                </c:pt>
                <c:pt idx="191">
                  <c:v>18793.517578125</c:v>
                </c:pt>
                <c:pt idx="192">
                  <c:v>18817.662109375</c:v>
                </c:pt>
                <c:pt idx="193">
                  <c:v>18835.92578125</c:v>
                </c:pt>
                <c:pt idx="194">
                  <c:v>18846.7890625</c:v>
                </c:pt>
                <c:pt idx="195">
                  <c:v>18860.1015625</c:v>
                </c:pt>
                <c:pt idx="196">
                  <c:v>18945.439453125</c:v>
                </c:pt>
                <c:pt idx="197">
                  <c:v>18964.44921875</c:v>
                </c:pt>
                <c:pt idx="198">
                  <c:v>19014.884765625</c:v>
                </c:pt>
                <c:pt idx="199">
                  <c:v>19029.556640625</c:v>
                </c:pt>
                <c:pt idx="200">
                  <c:v>19043.578125</c:v>
                </c:pt>
                <c:pt idx="201">
                  <c:v>19053.021484375</c:v>
                </c:pt>
                <c:pt idx="202">
                  <c:v>19082.087890625</c:v>
                </c:pt>
                <c:pt idx="203">
                  <c:v>19115.826171875</c:v>
                </c:pt>
                <c:pt idx="204">
                  <c:v>19167.2265625</c:v>
                </c:pt>
                <c:pt idx="205">
                  <c:v>19194.40625</c:v>
                </c:pt>
                <c:pt idx="206">
                  <c:v>19230.568359375</c:v>
                </c:pt>
                <c:pt idx="207">
                  <c:v>19231.025390625</c:v>
                </c:pt>
                <c:pt idx="208">
                  <c:v>19244.255859375</c:v>
                </c:pt>
                <c:pt idx="209">
                  <c:v>19295.00390625</c:v>
                </c:pt>
                <c:pt idx="210">
                  <c:v>19295.314453125</c:v>
                </c:pt>
                <c:pt idx="211">
                  <c:v>19321.404296875</c:v>
                </c:pt>
                <c:pt idx="212">
                  <c:v>19325.32421875</c:v>
                </c:pt>
                <c:pt idx="213">
                  <c:v>19340.140625</c:v>
                </c:pt>
                <c:pt idx="214">
                  <c:v>19344.095703125</c:v>
                </c:pt>
                <c:pt idx="215">
                  <c:v>19392.412109375</c:v>
                </c:pt>
                <c:pt idx="216">
                  <c:v>19401.947265625</c:v>
                </c:pt>
                <c:pt idx="217">
                  <c:v>19407.412109375</c:v>
                </c:pt>
                <c:pt idx="218">
                  <c:v>19418.91796875</c:v>
                </c:pt>
                <c:pt idx="219">
                  <c:v>19420.66015625</c:v>
                </c:pt>
                <c:pt idx="220">
                  <c:v>19422.357421875</c:v>
                </c:pt>
                <c:pt idx="221">
                  <c:v>19422.66796875</c:v>
                </c:pt>
                <c:pt idx="222">
                  <c:v>19475.0078125</c:v>
                </c:pt>
                <c:pt idx="223">
                  <c:v>19482.837890625</c:v>
                </c:pt>
                <c:pt idx="224">
                  <c:v>19499.744140625</c:v>
                </c:pt>
                <c:pt idx="225">
                  <c:v>19506.76953125</c:v>
                </c:pt>
                <c:pt idx="226">
                  <c:v>19518.689453125</c:v>
                </c:pt>
                <c:pt idx="227">
                  <c:v>19530.708984375</c:v>
                </c:pt>
                <c:pt idx="228">
                  <c:v>19531.357421875</c:v>
                </c:pt>
                <c:pt idx="229">
                  <c:v>19551.515625</c:v>
                </c:pt>
                <c:pt idx="230">
                  <c:v>19564.10546875</c:v>
                </c:pt>
                <c:pt idx="231">
                  <c:v>19592.166015625</c:v>
                </c:pt>
                <c:pt idx="232">
                  <c:v>19609.568359375</c:v>
                </c:pt>
                <c:pt idx="233">
                  <c:v>19634.55078125</c:v>
                </c:pt>
                <c:pt idx="234">
                  <c:v>19640.15625</c:v>
                </c:pt>
                <c:pt idx="235">
                  <c:v>19644.01171875</c:v>
                </c:pt>
                <c:pt idx="236">
                  <c:v>19649.255859375</c:v>
                </c:pt>
                <c:pt idx="237">
                  <c:v>19677.59765625</c:v>
                </c:pt>
                <c:pt idx="238">
                  <c:v>19677.9453125</c:v>
                </c:pt>
                <c:pt idx="239">
                  <c:v>19687.986328125</c:v>
                </c:pt>
                <c:pt idx="240">
                  <c:v>19767.19140625</c:v>
                </c:pt>
                <c:pt idx="241">
                  <c:v>19768.634765625</c:v>
                </c:pt>
                <c:pt idx="242">
                  <c:v>19770.962890625</c:v>
                </c:pt>
                <c:pt idx="243">
                  <c:v>19800.642578125</c:v>
                </c:pt>
                <c:pt idx="244">
                  <c:v>19817.150390625</c:v>
                </c:pt>
                <c:pt idx="245">
                  <c:v>19854.26171875</c:v>
                </c:pt>
                <c:pt idx="246">
                  <c:v>19867.82421875</c:v>
                </c:pt>
                <c:pt idx="247">
                  <c:v>19868.408203125</c:v>
                </c:pt>
                <c:pt idx="248">
                  <c:v>19882.904296875</c:v>
                </c:pt>
                <c:pt idx="249">
                  <c:v>19898.25390625</c:v>
                </c:pt>
                <c:pt idx="250">
                  <c:v>19908.517578125</c:v>
                </c:pt>
                <c:pt idx="251">
                  <c:v>19920.685546875</c:v>
                </c:pt>
                <c:pt idx="252">
                  <c:v>19937.81640625</c:v>
                </c:pt>
                <c:pt idx="253">
                  <c:v>19963.2421875</c:v>
                </c:pt>
                <c:pt idx="254">
                  <c:v>19969.521484375</c:v>
                </c:pt>
                <c:pt idx="255">
                  <c:v>20008.578125</c:v>
                </c:pt>
                <c:pt idx="256">
                  <c:v>20064.076171875</c:v>
                </c:pt>
                <c:pt idx="257">
                  <c:v>20067.55078125</c:v>
                </c:pt>
                <c:pt idx="258">
                  <c:v>20117.677734375</c:v>
                </c:pt>
                <c:pt idx="259">
                  <c:v>20255.490234375</c:v>
                </c:pt>
                <c:pt idx="260">
                  <c:v>20275.7421875</c:v>
                </c:pt>
                <c:pt idx="261">
                  <c:v>20276.00390625</c:v>
                </c:pt>
                <c:pt idx="262">
                  <c:v>20346.388671875</c:v>
                </c:pt>
                <c:pt idx="263">
                  <c:v>20352.162109375</c:v>
                </c:pt>
                <c:pt idx="264">
                  <c:v>20353.421875</c:v>
                </c:pt>
                <c:pt idx="265">
                  <c:v>20457.408203125</c:v>
                </c:pt>
                <c:pt idx="266">
                  <c:v>20498.6328125</c:v>
                </c:pt>
                <c:pt idx="267">
                  <c:v>20508.619140625</c:v>
                </c:pt>
                <c:pt idx="268">
                  <c:v>20550.05859375</c:v>
                </c:pt>
                <c:pt idx="269">
                  <c:v>20558.658203125</c:v>
                </c:pt>
                <c:pt idx="270">
                  <c:v>20573.826171875</c:v>
                </c:pt>
                <c:pt idx="271">
                  <c:v>20590.578125</c:v>
                </c:pt>
                <c:pt idx="272">
                  <c:v>20609</c:v>
                </c:pt>
                <c:pt idx="273">
                  <c:v>20636.380859375</c:v>
                </c:pt>
                <c:pt idx="274">
                  <c:v>20662.244140625</c:v>
                </c:pt>
                <c:pt idx="275">
                  <c:v>20686.607421875</c:v>
                </c:pt>
                <c:pt idx="276">
                  <c:v>20736.603515625</c:v>
                </c:pt>
                <c:pt idx="277">
                  <c:v>20738.87890625</c:v>
                </c:pt>
                <c:pt idx="278">
                  <c:v>20757.072265625</c:v>
                </c:pt>
                <c:pt idx="279">
                  <c:v>20811.47265625</c:v>
                </c:pt>
                <c:pt idx="280">
                  <c:v>20817.259765625</c:v>
                </c:pt>
                <c:pt idx="281">
                  <c:v>20867.06640625</c:v>
                </c:pt>
                <c:pt idx="282">
                  <c:v>20873.443359375</c:v>
                </c:pt>
                <c:pt idx="283">
                  <c:v>20878.705078125</c:v>
                </c:pt>
                <c:pt idx="284">
                  <c:v>20906.03125</c:v>
                </c:pt>
                <c:pt idx="285">
                  <c:v>20942.72265625</c:v>
                </c:pt>
                <c:pt idx="286">
                  <c:v>20952.388671875</c:v>
                </c:pt>
                <c:pt idx="287">
                  <c:v>20956.6953125</c:v>
                </c:pt>
                <c:pt idx="288">
                  <c:v>20959.125</c:v>
                </c:pt>
                <c:pt idx="289">
                  <c:v>20969.46875</c:v>
                </c:pt>
                <c:pt idx="290">
                  <c:v>20969.751953125</c:v>
                </c:pt>
                <c:pt idx="291">
                  <c:v>20989.015625</c:v>
                </c:pt>
                <c:pt idx="292">
                  <c:v>20991.056640625</c:v>
                </c:pt>
                <c:pt idx="293">
                  <c:v>21000.31640625</c:v>
                </c:pt>
                <c:pt idx="294">
                  <c:v>21000.826171875</c:v>
                </c:pt>
                <c:pt idx="295">
                  <c:v>21002.603515625</c:v>
                </c:pt>
                <c:pt idx="296">
                  <c:v>21041.935546875</c:v>
                </c:pt>
                <c:pt idx="297">
                  <c:v>21051.767578125</c:v>
                </c:pt>
                <c:pt idx="298">
                  <c:v>21055.603515625</c:v>
                </c:pt>
                <c:pt idx="299">
                  <c:v>21181.16015625</c:v>
                </c:pt>
                <c:pt idx="300">
                  <c:v>21185.427734375</c:v>
                </c:pt>
                <c:pt idx="301">
                  <c:v>21191.87109375</c:v>
                </c:pt>
                <c:pt idx="302">
                  <c:v>21208.443359375</c:v>
                </c:pt>
                <c:pt idx="303">
                  <c:v>21227.306640625</c:v>
                </c:pt>
                <c:pt idx="304">
                  <c:v>21261.21484375</c:v>
                </c:pt>
                <c:pt idx="305">
                  <c:v>21321.970703125</c:v>
                </c:pt>
                <c:pt idx="306">
                  <c:v>21375.8671875</c:v>
                </c:pt>
                <c:pt idx="307">
                  <c:v>21437.26171875</c:v>
                </c:pt>
                <c:pt idx="308">
                  <c:v>21539.30078125</c:v>
                </c:pt>
                <c:pt idx="309">
                  <c:v>21557.69140625</c:v>
                </c:pt>
                <c:pt idx="310">
                  <c:v>21575.009765625</c:v>
                </c:pt>
                <c:pt idx="311">
                  <c:v>21594.685546875</c:v>
                </c:pt>
                <c:pt idx="312">
                  <c:v>21621.1015625</c:v>
                </c:pt>
                <c:pt idx="313">
                  <c:v>21623.23828125</c:v>
                </c:pt>
                <c:pt idx="314">
                  <c:v>21705.41796875</c:v>
                </c:pt>
                <c:pt idx="315">
                  <c:v>21742.046875</c:v>
                </c:pt>
                <c:pt idx="316">
                  <c:v>21784.1640625</c:v>
                </c:pt>
                <c:pt idx="317">
                  <c:v>21826.009765625</c:v>
                </c:pt>
                <c:pt idx="318">
                  <c:v>21844.421875</c:v>
                </c:pt>
                <c:pt idx="319">
                  <c:v>21867.111328125</c:v>
                </c:pt>
                <c:pt idx="320">
                  <c:v>21899.947265625</c:v>
                </c:pt>
                <c:pt idx="321">
                  <c:v>21914.8046875</c:v>
                </c:pt>
                <c:pt idx="322">
                  <c:v>21922.880859375</c:v>
                </c:pt>
                <c:pt idx="323">
                  <c:v>21965.892578125</c:v>
                </c:pt>
                <c:pt idx="324">
                  <c:v>21991.16796875</c:v>
                </c:pt>
                <c:pt idx="325">
                  <c:v>22022.912109375</c:v>
                </c:pt>
                <c:pt idx="326">
                  <c:v>22059.576171875</c:v>
                </c:pt>
                <c:pt idx="327">
                  <c:v>22069.623046875</c:v>
                </c:pt>
                <c:pt idx="328">
                  <c:v>22109.068359375</c:v>
                </c:pt>
                <c:pt idx="329">
                  <c:v>22115.94140625</c:v>
                </c:pt>
                <c:pt idx="330">
                  <c:v>22154.443359375</c:v>
                </c:pt>
                <c:pt idx="331">
                  <c:v>22170.8359375</c:v>
                </c:pt>
                <c:pt idx="332">
                  <c:v>22193.0703125</c:v>
                </c:pt>
                <c:pt idx="333">
                  <c:v>22212.34375</c:v>
                </c:pt>
                <c:pt idx="334">
                  <c:v>22213.080078125</c:v>
                </c:pt>
                <c:pt idx="335">
                  <c:v>22244.7890625</c:v>
                </c:pt>
                <c:pt idx="336">
                  <c:v>22247.078125</c:v>
                </c:pt>
                <c:pt idx="337">
                  <c:v>22286.408203125</c:v>
                </c:pt>
                <c:pt idx="338">
                  <c:v>22310.69140625</c:v>
                </c:pt>
                <c:pt idx="339">
                  <c:v>22331.181640625</c:v>
                </c:pt>
                <c:pt idx="340">
                  <c:v>22402.869140625</c:v>
                </c:pt>
                <c:pt idx="341">
                  <c:v>22410.033203125</c:v>
                </c:pt>
                <c:pt idx="342">
                  <c:v>22445.90234375</c:v>
                </c:pt>
                <c:pt idx="343">
                  <c:v>22449.0859375</c:v>
                </c:pt>
                <c:pt idx="344">
                  <c:v>22479.427734375</c:v>
                </c:pt>
                <c:pt idx="345">
                  <c:v>22484.966796875</c:v>
                </c:pt>
                <c:pt idx="346">
                  <c:v>22502.771484375</c:v>
                </c:pt>
                <c:pt idx="347">
                  <c:v>22538.05859375</c:v>
                </c:pt>
                <c:pt idx="348">
                  <c:v>22544.376953125</c:v>
                </c:pt>
                <c:pt idx="349">
                  <c:v>22586.4609375</c:v>
                </c:pt>
                <c:pt idx="350">
                  <c:v>22591.884765625</c:v>
                </c:pt>
                <c:pt idx="351">
                  <c:v>22601.85546875</c:v>
                </c:pt>
                <c:pt idx="352">
                  <c:v>22636.43359375</c:v>
                </c:pt>
                <c:pt idx="353">
                  <c:v>22656.189453125</c:v>
                </c:pt>
                <c:pt idx="354">
                  <c:v>22680.982421875</c:v>
                </c:pt>
                <c:pt idx="355">
                  <c:v>22682.0703125</c:v>
                </c:pt>
                <c:pt idx="356">
                  <c:v>22713.5</c:v>
                </c:pt>
                <c:pt idx="357">
                  <c:v>22734.330078125</c:v>
                </c:pt>
                <c:pt idx="358">
                  <c:v>22783.068359375</c:v>
                </c:pt>
                <c:pt idx="359">
                  <c:v>22790.955078125</c:v>
                </c:pt>
                <c:pt idx="360">
                  <c:v>22811.08984375</c:v>
                </c:pt>
                <c:pt idx="361">
                  <c:v>22833.740234375</c:v>
                </c:pt>
                <c:pt idx="362">
                  <c:v>22865.15234375</c:v>
                </c:pt>
                <c:pt idx="363">
                  <c:v>22868.833984375</c:v>
                </c:pt>
                <c:pt idx="364">
                  <c:v>22894.80078125</c:v>
                </c:pt>
                <c:pt idx="365">
                  <c:v>22894.841796875</c:v>
                </c:pt>
                <c:pt idx="366">
                  <c:v>22898.708984375</c:v>
                </c:pt>
                <c:pt idx="367">
                  <c:v>22938.927734375</c:v>
                </c:pt>
                <c:pt idx="368">
                  <c:v>22939.96484375</c:v>
                </c:pt>
                <c:pt idx="369">
                  <c:v>22983.25390625</c:v>
                </c:pt>
                <c:pt idx="370">
                  <c:v>23017.306640625</c:v>
                </c:pt>
                <c:pt idx="371">
                  <c:v>23024.251953125</c:v>
                </c:pt>
                <c:pt idx="372">
                  <c:v>23069.13671875</c:v>
                </c:pt>
                <c:pt idx="373">
                  <c:v>23082.05078125</c:v>
                </c:pt>
                <c:pt idx="374">
                  <c:v>23135.388671875</c:v>
                </c:pt>
                <c:pt idx="375">
                  <c:v>23219.087890625</c:v>
                </c:pt>
                <c:pt idx="376">
                  <c:v>23261.015625</c:v>
                </c:pt>
                <c:pt idx="377">
                  <c:v>23265.95703125</c:v>
                </c:pt>
                <c:pt idx="378">
                  <c:v>23269.037109375</c:v>
                </c:pt>
                <c:pt idx="379">
                  <c:v>23270.357421875</c:v>
                </c:pt>
                <c:pt idx="380">
                  <c:v>23275.115234375</c:v>
                </c:pt>
                <c:pt idx="381">
                  <c:v>23336.5078125</c:v>
                </c:pt>
                <c:pt idx="382">
                  <c:v>23379.794921875</c:v>
                </c:pt>
                <c:pt idx="383">
                  <c:v>23388.953125</c:v>
                </c:pt>
                <c:pt idx="384">
                  <c:v>23427.78515625</c:v>
                </c:pt>
                <c:pt idx="385">
                  <c:v>23445.279296875</c:v>
                </c:pt>
                <c:pt idx="386">
                  <c:v>23466.19140625</c:v>
                </c:pt>
                <c:pt idx="387">
                  <c:v>23512.44921875</c:v>
                </c:pt>
                <c:pt idx="388">
                  <c:v>23539.50390625</c:v>
                </c:pt>
                <c:pt idx="389">
                  <c:v>23540.490234375</c:v>
                </c:pt>
                <c:pt idx="390">
                  <c:v>23556.953125</c:v>
                </c:pt>
                <c:pt idx="391">
                  <c:v>23634.13671875</c:v>
                </c:pt>
                <c:pt idx="392">
                  <c:v>23667.04296875</c:v>
                </c:pt>
                <c:pt idx="393">
                  <c:v>23703.853515625</c:v>
                </c:pt>
                <c:pt idx="394">
                  <c:v>23708.458984375</c:v>
                </c:pt>
                <c:pt idx="395">
                  <c:v>23708.87109375</c:v>
                </c:pt>
                <c:pt idx="396">
                  <c:v>23719.62109375</c:v>
                </c:pt>
                <c:pt idx="397">
                  <c:v>23724.693359375</c:v>
                </c:pt>
                <c:pt idx="398">
                  <c:v>23734.166015625</c:v>
                </c:pt>
                <c:pt idx="399">
                  <c:v>23751.859375</c:v>
                </c:pt>
                <c:pt idx="400">
                  <c:v>23762.09765625</c:v>
                </c:pt>
                <c:pt idx="401">
                  <c:v>23768.783203125</c:v>
                </c:pt>
                <c:pt idx="402">
                  <c:v>23777.787109375</c:v>
                </c:pt>
                <c:pt idx="403">
                  <c:v>23838.3671875</c:v>
                </c:pt>
                <c:pt idx="404">
                  <c:v>23850.994140625</c:v>
                </c:pt>
                <c:pt idx="405">
                  <c:v>23907.310546875</c:v>
                </c:pt>
                <c:pt idx="406">
                  <c:v>23918.3828125</c:v>
                </c:pt>
                <c:pt idx="407">
                  <c:v>23927.396484375</c:v>
                </c:pt>
                <c:pt idx="408">
                  <c:v>23943.443359375</c:v>
                </c:pt>
                <c:pt idx="409">
                  <c:v>23961.734375</c:v>
                </c:pt>
                <c:pt idx="410">
                  <c:v>23963.96484375</c:v>
                </c:pt>
                <c:pt idx="411">
                  <c:v>24031.08203125</c:v>
                </c:pt>
                <c:pt idx="412">
                  <c:v>24036.19140625</c:v>
                </c:pt>
                <c:pt idx="413">
                  <c:v>24075.72265625</c:v>
                </c:pt>
                <c:pt idx="414">
                  <c:v>24087.552734375</c:v>
                </c:pt>
                <c:pt idx="415">
                  <c:v>24091.171875</c:v>
                </c:pt>
                <c:pt idx="416">
                  <c:v>24105.736328125</c:v>
                </c:pt>
                <c:pt idx="417">
                  <c:v>24165.533203125</c:v>
                </c:pt>
                <c:pt idx="418">
                  <c:v>24201.265625</c:v>
                </c:pt>
                <c:pt idx="419">
                  <c:v>24244.0078125</c:v>
                </c:pt>
                <c:pt idx="420">
                  <c:v>24251.716796875</c:v>
                </c:pt>
                <c:pt idx="421">
                  <c:v>24325.060546875</c:v>
                </c:pt>
                <c:pt idx="422">
                  <c:v>24349.13671875</c:v>
                </c:pt>
                <c:pt idx="423">
                  <c:v>24377.40625</c:v>
                </c:pt>
                <c:pt idx="424">
                  <c:v>24409.306640625</c:v>
                </c:pt>
                <c:pt idx="425">
                  <c:v>24461.23046875</c:v>
                </c:pt>
                <c:pt idx="426">
                  <c:v>24471.30078125</c:v>
                </c:pt>
                <c:pt idx="427">
                  <c:v>24481.337890625</c:v>
                </c:pt>
                <c:pt idx="428">
                  <c:v>24490.61328125</c:v>
                </c:pt>
                <c:pt idx="429">
                  <c:v>24531.470703125</c:v>
                </c:pt>
                <c:pt idx="430">
                  <c:v>24546.591796875</c:v>
                </c:pt>
                <c:pt idx="431">
                  <c:v>24561.80859375</c:v>
                </c:pt>
                <c:pt idx="432">
                  <c:v>24563.95703125</c:v>
                </c:pt>
                <c:pt idx="433">
                  <c:v>24571.412109375</c:v>
                </c:pt>
                <c:pt idx="434">
                  <c:v>24661.0703125</c:v>
                </c:pt>
                <c:pt idx="435">
                  <c:v>24669.708984375</c:v>
                </c:pt>
                <c:pt idx="436">
                  <c:v>24671.6796875</c:v>
                </c:pt>
                <c:pt idx="437">
                  <c:v>24680.880859375</c:v>
                </c:pt>
                <c:pt idx="438">
                  <c:v>24727.4375</c:v>
                </c:pt>
                <c:pt idx="439">
                  <c:v>24739.603515625</c:v>
                </c:pt>
                <c:pt idx="440">
                  <c:v>24750.384765625</c:v>
                </c:pt>
                <c:pt idx="441">
                  <c:v>24754.708984375</c:v>
                </c:pt>
                <c:pt idx="442">
                  <c:v>24766.591796875</c:v>
                </c:pt>
                <c:pt idx="443">
                  <c:v>24774.892578125</c:v>
                </c:pt>
                <c:pt idx="444">
                  <c:v>24776.966796875</c:v>
                </c:pt>
                <c:pt idx="445">
                  <c:v>24777.359375</c:v>
                </c:pt>
                <c:pt idx="446">
                  <c:v>24822.15234375</c:v>
                </c:pt>
                <c:pt idx="447">
                  <c:v>24824.697265625</c:v>
                </c:pt>
                <c:pt idx="448">
                  <c:v>24828.55078125</c:v>
                </c:pt>
                <c:pt idx="449">
                  <c:v>24877.677734375</c:v>
                </c:pt>
                <c:pt idx="450">
                  <c:v>24893.36328125</c:v>
                </c:pt>
                <c:pt idx="451">
                  <c:v>24905.9765625</c:v>
                </c:pt>
                <c:pt idx="452">
                  <c:v>24915.861328125</c:v>
                </c:pt>
                <c:pt idx="453">
                  <c:v>24930.21875</c:v>
                </c:pt>
                <c:pt idx="454">
                  <c:v>24931.404296875</c:v>
                </c:pt>
                <c:pt idx="455">
                  <c:v>24961.34375</c:v>
                </c:pt>
                <c:pt idx="456">
                  <c:v>24969.890625</c:v>
                </c:pt>
                <c:pt idx="457">
                  <c:v>24987.984375</c:v>
                </c:pt>
                <c:pt idx="458">
                  <c:v>25003.7890625</c:v>
                </c:pt>
                <c:pt idx="459">
                  <c:v>25014.923828125</c:v>
                </c:pt>
                <c:pt idx="460">
                  <c:v>25056.638671875</c:v>
                </c:pt>
                <c:pt idx="461">
                  <c:v>25071.224609375</c:v>
                </c:pt>
                <c:pt idx="462">
                  <c:v>25072.498046875</c:v>
                </c:pt>
                <c:pt idx="463">
                  <c:v>25073.1015625</c:v>
                </c:pt>
                <c:pt idx="464">
                  <c:v>25093.474609375</c:v>
                </c:pt>
                <c:pt idx="465">
                  <c:v>25127.8046875</c:v>
                </c:pt>
                <c:pt idx="466">
                  <c:v>25138.265625</c:v>
                </c:pt>
                <c:pt idx="467">
                  <c:v>25147.626953125</c:v>
                </c:pt>
                <c:pt idx="468">
                  <c:v>25196.29296875</c:v>
                </c:pt>
                <c:pt idx="469">
                  <c:v>25196.91796875</c:v>
                </c:pt>
                <c:pt idx="470">
                  <c:v>25203.955078125</c:v>
                </c:pt>
                <c:pt idx="471">
                  <c:v>25210.564453125</c:v>
                </c:pt>
                <c:pt idx="472">
                  <c:v>25216.435546875</c:v>
                </c:pt>
                <c:pt idx="473">
                  <c:v>25243.708984375</c:v>
                </c:pt>
                <c:pt idx="474">
                  <c:v>25245.763671875</c:v>
                </c:pt>
                <c:pt idx="475">
                  <c:v>25284.060546875</c:v>
                </c:pt>
                <c:pt idx="476">
                  <c:v>25389.748046875</c:v>
                </c:pt>
                <c:pt idx="477">
                  <c:v>25396.19140625</c:v>
                </c:pt>
                <c:pt idx="478">
                  <c:v>25467.58203125</c:v>
                </c:pt>
                <c:pt idx="479">
                  <c:v>25499.107421875</c:v>
                </c:pt>
                <c:pt idx="480">
                  <c:v>25545.470703125</c:v>
                </c:pt>
                <c:pt idx="481">
                  <c:v>25565.384765625</c:v>
                </c:pt>
                <c:pt idx="482">
                  <c:v>25581.228515625</c:v>
                </c:pt>
                <c:pt idx="483">
                  <c:v>25589.224609375</c:v>
                </c:pt>
                <c:pt idx="484">
                  <c:v>25590.810546875</c:v>
                </c:pt>
                <c:pt idx="485">
                  <c:v>25599.626953125</c:v>
                </c:pt>
                <c:pt idx="486">
                  <c:v>25696.482421875</c:v>
                </c:pt>
                <c:pt idx="487">
                  <c:v>25708.73828125</c:v>
                </c:pt>
                <c:pt idx="488">
                  <c:v>25722.302734375</c:v>
                </c:pt>
                <c:pt idx="489">
                  <c:v>25744.08203125</c:v>
                </c:pt>
                <c:pt idx="490">
                  <c:v>25751.716796875</c:v>
                </c:pt>
                <c:pt idx="491">
                  <c:v>25768.62109375</c:v>
                </c:pt>
                <c:pt idx="492">
                  <c:v>25774.9296875</c:v>
                </c:pt>
                <c:pt idx="493">
                  <c:v>25786.501953125</c:v>
                </c:pt>
                <c:pt idx="494">
                  <c:v>25788.353515625</c:v>
                </c:pt>
                <c:pt idx="495">
                  <c:v>25790.876953125</c:v>
                </c:pt>
                <c:pt idx="496">
                  <c:v>25989.169921875</c:v>
                </c:pt>
                <c:pt idx="497">
                  <c:v>26018.5703125</c:v>
                </c:pt>
                <c:pt idx="498">
                  <c:v>26046.56640625</c:v>
                </c:pt>
                <c:pt idx="499">
                  <c:v>26049.22265625</c:v>
                </c:pt>
                <c:pt idx="500">
                  <c:v>26067.6875</c:v>
                </c:pt>
                <c:pt idx="501">
                  <c:v>26072.53515625</c:v>
                </c:pt>
                <c:pt idx="502">
                  <c:v>26083.361328125</c:v>
                </c:pt>
                <c:pt idx="503">
                  <c:v>26088.908203125</c:v>
                </c:pt>
                <c:pt idx="504">
                  <c:v>26092.021484375</c:v>
                </c:pt>
                <c:pt idx="505">
                  <c:v>26116.01171875</c:v>
                </c:pt>
                <c:pt idx="506">
                  <c:v>26121.9296875</c:v>
                </c:pt>
                <c:pt idx="507">
                  <c:v>26208.0234375</c:v>
                </c:pt>
                <c:pt idx="508">
                  <c:v>26239.1328125</c:v>
                </c:pt>
                <c:pt idx="509">
                  <c:v>26247.447265625</c:v>
                </c:pt>
                <c:pt idx="510">
                  <c:v>26282.13671875</c:v>
                </c:pt>
                <c:pt idx="511">
                  <c:v>26300.125</c:v>
                </c:pt>
                <c:pt idx="512">
                  <c:v>26315.580078125</c:v>
                </c:pt>
                <c:pt idx="513">
                  <c:v>26345.021484375</c:v>
                </c:pt>
                <c:pt idx="514">
                  <c:v>26379.76953125</c:v>
                </c:pt>
                <c:pt idx="515">
                  <c:v>26389.994140625</c:v>
                </c:pt>
                <c:pt idx="516">
                  <c:v>26412.935546875</c:v>
                </c:pt>
                <c:pt idx="517">
                  <c:v>26413.134765625</c:v>
                </c:pt>
                <c:pt idx="518">
                  <c:v>26426.921875</c:v>
                </c:pt>
                <c:pt idx="519">
                  <c:v>26437.72265625</c:v>
                </c:pt>
                <c:pt idx="520">
                  <c:v>26450.951171875</c:v>
                </c:pt>
                <c:pt idx="521">
                  <c:v>26456.052734375</c:v>
                </c:pt>
                <c:pt idx="522">
                  <c:v>26459.1953125</c:v>
                </c:pt>
                <c:pt idx="523">
                  <c:v>26499.287109375</c:v>
                </c:pt>
                <c:pt idx="524">
                  <c:v>26598.416015625</c:v>
                </c:pt>
                <c:pt idx="525">
                  <c:v>26682.32421875</c:v>
                </c:pt>
                <c:pt idx="526">
                  <c:v>26704.130859375</c:v>
                </c:pt>
                <c:pt idx="527">
                  <c:v>26719.421875</c:v>
                </c:pt>
                <c:pt idx="528">
                  <c:v>26738.138671875</c:v>
                </c:pt>
                <c:pt idx="529">
                  <c:v>26742.365234375</c:v>
                </c:pt>
                <c:pt idx="530">
                  <c:v>26787.189453125</c:v>
                </c:pt>
                <c:pt idx="531">
                  <c:v>26925.611328125</c:v>
                </c:pt>
                <c:pt idx="532">
                  <c:v>26926.275390625</c:v>
                </c:pt>
                <c:pt idx="533">
                  <c:v>26966.34375</c:v>
                </c:pt>
                <c:pt idx="534">
                  <c:v>26998.53125</c:v>
                </c:pt>
                <c:pt idx="535">
                  <c:v>27040.3984375</c:v>
                </c:pt>
                <c:pt idx="536">
                  <c:v>27042.66015625</c:v>
                </c:pt>
                <c:pt idx="537">
                  <c:v>27050.8671875</c:v>
                </c:pt>
                <c:pt idx="538">
                  <c:v>27058.345703125</c:v>
                </c:pt>
                <c:pt idx="539">
                  <c:v>27108.3515625</c:v>
                </c:pt>
                <c:pt idx="540">
                  <c:v>27115.24609375</c:v>
                </c:pt>
                <c:pt idx="541">
                  <c:v>27116.171875</c:v>
                </c:pt>
                <c:pt idx="542">
                  <c:v>27172.095703125</c:v>
                </c:pt>
                <c:pt idx="543">
                  <c:v>27186.484375</c:v>
                </c:pt>
                <c:pt idx="544">
                  <c:v>27213.986328125</c:v>
                </c:pt>
                <c:pt idx="545">
                  <c:v>27223.611328125</c:v>
                </c:pt>
                <c:pt idx="546">
                  <c:v>27231.001953125</c:v>
                </c:pt>
                <c:pt idx="547">
                  <c:v>27271.49609375</c:v>
                </c:pt>
                <c:pt idx="548">
                  <c:v>27287.8125</c:v>
                </c:pt>
                <c:pt idx="549">
                  <c:v>27368.2734375</c:v>
                </c:pt>
                <c:pt idx="550">
                  <c:v>27373.0703125</c:v>
                </c:pt>
                <c:pt idx="551">
                  <c:v>27378.7265625</c:v>
                </c:pt>
                <c:pt idx="552">
                  <c:v>27408.685546875</c:v>
                </c:pt>
                <c:pt idx="553">
                  <c:v>27444.681640625</c:v>
                </c:pt>
                <c:pt idx="554">
                  <c:v>27449.224609375</c:v>
                </c:pt>
                <c:pt idx="555">
                  <c:v>27460.53515625</c:v>
                </c:pt>
                <c:pt idx="556">
                  <c:v>27470.857421875</c:v>
                </c:pt>
                <c:pt idx="557">
                  <c:v>27478.98828125</c:v>
                </c:pt>
                <c:pt idx="558">
                  <c:v>27517.92578125</c:v>
                </c:pt>
                <c:pt idx="559">
                  <c:v>27537.009765625</c:v>
                </c:pt>
                <c:pt idx="560">
                  <c:v>27540.3203125</c:v>
                </c:pt>
                <c:pt idx="561">
                  <c:v>27580.83203125</c:v>
                </c:pt>
                <c:pt idx="562">
                  <c:v>27601.974609375</c:v>
                </c:pt>
                <c:pt idx="563">
                  <c:v>27618.9296875</c:v>
                </c:pt>
                <c:pt idx="564">
                  <c:v>27622.685546875</c:v>
                </c:pt>
                <c:pt idx="565">
                  <c:v>27631.08203125</c:v>
                </c:pt>
                <c:pt idx="566">
                  <c:v>27648.8671875</c:v>
                </c:pt>
                <c:pt idx="567">
                  <c:v>27649.72265625</c:v>
                </c:pt>
                <c:pt idx="568">
                  <c:v>27663.822265625</c:v>
                </c:pt>
                <c:pt idx="569">
                  <c:v>27704.4140625</c:v>
                </c:pt>
                <c:pt idx="570">
                  <c:v>27741.255859375</c:v>
                </c:pt>
                <c:pt idx="571">
                  <c:v>27761.05078125</c:v>
                </c:pt>
                <c:pt idx="572">
                  <c:v>27772.400390625</c:v>
                </c:pt>
                <c:pt idx="573">
                  <c:v>27777.947265625</c:v>
                </c:pt>
                <c:pt idx="574">
                  <c:v>27785.46875</c:v>
                </c:pt>
                <c:pt idx="575">
                  <c:v>27803.609375</c:v>
                </c:pt>
                <c:pt idx="576">
                  <c:v>27809.53515625</c:v>
                </c:pt>
                <c:pt idx="577">
                  <c:v>27824.671875</c:v>
                </c:pt>
                <c:pt idx="578">
                  <c:v>27826.748046875</c:v>
                </c:pt>
                <c:pt idx="579">
                  <c:v>27868.14453125</c:v>
                </c:pt>
                <c:pt idx="580">
                  <c:v>27919.578125</c:v>
                </c:pt>
                <c:pt idx="581">
                  <c:v>27990.798828125</c:v>
                </c:pt>
                <c:pt idx="582">
                  <c:v>27995.298828125</c:v>
                </c:pt>
                <c:pt idx="583">
                  <c:v>27996.701171875</c:v>
                </c:pt>
                <c:pt idx="584">
                  <c:v>28021.060546875</c:v>
                </c:pt>
                <c:pt idx="585">
                  <c:v>28058.107421875</c:v>
                </c:pt>
                <c:pt idx="586">
                  <c:v>28084.162109375</c:v>
                </c:pt>
                <c:pt idx="587">
                  <c:v>28092.63671875</c:v>
                </c:pt>
                <c:pt idx="588">
                  <c:v>28109.25390625</c:v>
                </c:pt>
                <c:pt idx="589">
                  <c:v>28119.693359375</c:v>
                </c:pt>
                <c:pt idx="590">
                  <c:v>28120.73046875</c:v>
                </c:pt>
                <c:pt idx="591">
                  <c:v>28143.787109375</c:v>
                </c:pt>
                <c:pt idx="592">
                  <c:v>28178.306640625</c:v>
                </c:pt>
                <c:pt idx="593">
                  <c:v>28200.009765625</c:v>
                </c:pt>
                <c:pt idx="594">
                  <c:v>28204.736328125</c:v>
                </c:pt>
                <c:pt idx="595">
                  <c:v>28213.23046875</c:v>
                </c:pt>
                <c:pt idx="596">
                  <c:v>28223.26953125</c:v>
                </c:pt>
                <c:pt idx="597">
                  <c:v>28238.4609375</c:v>
                </c:pt>
                <c:pt idx="598">
                  <c:v>28242.130859375</c:v>
                </c:pt>
                <c:pt idx="599">
                  <c:v>28243.751953125</c:v>
                </c:pt>
                <c:pt idx="600">
                  <c:v>28245.28125</c:v>
                </c:pt>
                <c:pt idx="601">
                  <c:v>28267.921875</c:v>
                </c:pt>
                <c:pt idx="602">
                  <c:v>28276.984375</c:v>
                </c:pt>
                <c:pt idx="603">
                  <c:v>28302.923828125</c:v>
                </c:pt>
                <c:pt idx="604">
                  <c:v>28330.123046875</c:v>
                </c:pt>
                <c:pt idx="605">
                  <c:v>28335.900390625</c:v>
                </c:pt>
                <c:pt idx="606">
                  <c:v>28347.05859375</c:v>
                </c:pt>
                <c:pt idx="607">
                  <c:v>28378.798828125</c:v>
                </c:pt>
                <c:pt idx="608">
                  <c:v>28387.1171875</c:v>
                </c:pt>
                <c:pt idx="609">
                  <c:v>28403.275390625</c:v>
                </c:pt>
                <c:pt idx="610">
                  <c:v>28419.931640625</c:v>
                </c:pt>
                <c:pt idx="611">
                  <c:v>28420.880859375</c:v>
                </c:pt>
                <c:pt idx="612">
                  <c:v>28437.416015625</c:v>
                </c:pt>
                <c:pt idx="613">
                  <c:v>28440.16796875</c:v>
                </c:pt>
                <c:pt idx="614">
                  <c:v>28536.0234375</c:v>
                </c:pt>
                <c:pt idx="615">
                  <c:v>28538.609375</c:v>
                </c:pt>
                <c:pt idx="616">
                  <c:v>28547.697265625</c:v>
                </c:pt>
                <c:pt idx="617">
                  <c:v>28561.263671875</c:v>
                </c:pt>
                <c:pt idx="618">
                  <c:v>28565.845703125</c:v>
                </c:pt>
                <c:pt idx="619">
                  <c:v>28566</c:v>
                </c:pt>
                <c:pt idx="620">
                  <c:v>28573.470703125</c:v>
                </c:pt>
                <c:pt idx="621">
                  <c:v>28576.15234375</c:v>
                </c:pt>
                <c:pt idx="622">
                  <c:v>28594.044921875</c:v>
                </c:pt>
                <c:pt idx="623">
                  <c:v>28596.8359375</c:v>
                </c:pt>
                <c:pt idx="624">
                  <c:v>28620.82421875</c:v>
                </c:pt>
                <c:pt idx="625">
                  <c:v>28634.33203125</c:v>
                </c:pt>
                <c:pt idx="626">
                  <c:v>28736.20703125</c:v>
                </c:pt>
                <c:pt idx="627">
                  <c:v>28765.951171875</c:v>
                </c:pt>
                <c:pt idx="628">
                  <c:v>28771.859375</c:v>
                </c:pt>
                <c:pt idx="629">
                  <c:v>28786.97265625</c:v>
                </c:pt>
                <c:pt idx="630">
                  <c:v>28788.416015625</c:v>
                </c:pt>
                <c:pt idx="631">
                  <c:v>28820.0078125</c:v>
                </c:pt>
                <c:pt idx="632">
                  <c:v>28851.650390625</c:v>
                </c:pt>
                <c:pt idx="633">
                  <c:v>28917.13671875</c:v>
                </c:pt>
                <c:pt idx="634">
                  <c:v>28931.546875</c:v>
                </c:pt>
                <c:pt idx="635">
                  <c:v>28957.513671875</c:v>
                </c:pt>
                <c:pt idx="636">
                  <c:v>28965.458984375</c:v>
                </c:pt>
                <c:pt idx="637">
                  <c:v>28998.34765625</c:v>
                </c:pt>
                <c:pt idx="638">
                  <c:v>29033.853515625</c:v>
                </c:pt>
                <c:pt idx="639">
                  <c:v>29053.66796875</c:v>
                </c:pt>
                <c:pt idx="640">
                  <c:v>29064.046875</c:v>
                </c:pt>
                <c:pt idx="641">
                  <c:v>29102.966796875</c:v>
                </c:pt>
                <c:pt idx="642">
                  <c:v>29107.5390625</c:v>
                </c:pt>
                <c:pt idx="643">
                  <c:v>29171.18359375</c:v>
                </c:pt>
                <c:pt idx="644">
                  <c:v>29182.646484375</c:v>
                </c:pt>
                <c:pt idx="645">
                  <c:v>29187.64453125</c:v>
                </c:pt>
                <c:pt idx="646">
                  <c:v>29189.6640625</c:v>
                </c:pt>
                <c:pt idx="647">
                  <c:v>29205.142578125</c:v>
                </c:pt>
                <c:pt idx="648">
                  <c:v>29235.80859375</c:v>
                </c:pt>
                <c:pt idx="649">
                  <c:v>29249.845703125</c:v>
                </c:pt>
                <c:pt idx="650">
                  <c:v>29317.892578125</c:v>
                </c:pt>
                <c:pt idx="651">
                  <c:v>29322.96875</c:v>
                </c:pt>
                <c:pt idx="652">
                  <c:v>29328.0859375</c:v>
                </c:pt>
                <c:pt idx="653">
                  <c:v>29338.2890625</c:v>
                </c:pt>
                <c:pt idx="654">
                  <c:v>29360.880859375</c:v>
                </c:pt>
                <c:pt idx="655">
                  <c:v>29430.16796875</c:v>
                </c:pt>
                <c:pt idx="656">
                  <c:v>29465.1953125</c:v>
                </c:pt>
                <c:pt idx="657">
                  <c:v>29466.64453125</c:v>
                </c:pt>
                <c:pt idx="658">
                  <c:v>29470.107421875</c:v>
                </c:pt>
                <c:pt idx="659">
                  <c:v>29480.861328125</c:v>
                </c:pt>
                <c:pt idx="660">
                  <c:v>29522.091796875</c:v>
                </c:pt>
                <c:pt idx="661">
                  <c:v>29542.51171875</c:v>
                </c:pt>
                <c:pt idx="662">
                  <c:v>29544.1171875</c:v>
                </c:pt>
                <c:pt idx="663">
                  <c:v>29546.11328125</c:v>
                </c:pt>
                <c:pt idx="664">
                  <c:v>29561.646484375</c:v>
                </c:pt>
                <c:pt idx="665">
                  <c:v>29563.05078125</c:v>
                </c:pt>
                <c:pt idx="666">
                  <c:v>29566.896484375</c:v>
                </c:pt>
                <c:pt idx="667">
                  <c:v>29567.76953125</c:v>
                </c:pt>
                <c:pt idx="668">
                  <c:v>29633.94921875</c:v>
                </c:pt>
                <c:pt idx="669">
                  <c:v>29644.857421875</c:v>
                </c:pt>
                <c:pt idx="670">
                  <c:v>29675.91796875</c:v>
                </c:pt>
                <c:pt idx="671">
                  <c:v>29754.068359375</c:v>
                </c:pt>
                <c:pt idx="672">
                  <c:v>29784.671875</c:v>
                </c:pt>
                <c:pt idx="673">
                  <c:v>29795.548828125</c:v>
                </c:pt>
                <c:pt idx="674">
                  <c:v>29797.31640625</c:v>
                </c:pt>
                <c:pt idx="675">
                  <c:v>29856.3125</c:v>
                </c:pt>
                <c:pt idx="676">
                  <c:v>29871.966796875</c:v>
                </c:pt>
                <c:pt idx="677">
                  <c:v>29955.03515625</c:v>
                </c:pt>
                <c:pt idx="678">
                  <c:v>29982.873046875</c:v>
                </c:pt>
                <c:pt idx="679">
                  <c:v>29995.6171875</c:v>
                </c:pt>
                <c:pt idx="680">
                  <c:v>30042.4765625</c:v>
                </c:pt>
                <c:pt idx="681">
                  <c:v>30043.779296875</c:v>
                </c:pt>
                <c:pt idx="682">
                  <c:v>30052.109375</c:v>
                </c:pt>
                <c:pt idx="683">
                  <c:v>30058.255859375</c:v>
                </c:pt>
                <c:pt idx="684">
                  <c:v>30113.59375</c:v>
                </c:pt>
                <c:pt idx="685">
                  <c:v>30123.900390625</c:v>
                </c:pt>
                <c:pt idx="686">
                  <c:v>30171.4375</c:v>
                </c:pt>
                <c:pt idx="687">
                  <c:v>30212.166015625</c:v>
                </c:pt>
                <c:pt idx="688">
                  <c:v>30231.595703125</c:v>
                </c:pt>
                <c:pt idx="689">
                  <c:v>30236.583984375</c:v>
                </c:pt>
                <c:pt idx="690">
                  <c:v>30238.9453125</c:v>
                </c:pt>
                <c:pt idx="691">
                  <c:v>30241.171875</c:v>
                </c:pt>
                <c:pt idx="692">
                  <c:v>30242.3984375</c:v>
                </c:pt>
                <c:pt idx="693">
                  <c:v>30249.4765625</c:v>
                </c:pt>
                <c:pt idx="694">
                  <c:v>30252.2109375</c:v>
                </c:pt>
                <c:pt idx="695">
                  <c:v>30301.466796875</c:v>
                </c:pt>
                <c:pt idx="696">
                  <c:v>30312.734375</c:v>
                </c:pt>
                <c:pt idx="697">
                  <c:v>30366.765625</c:v>
                </c:pt>
                <c:pt idx="698">
                  <c:v>30405.58984375</c:v>
                </c:pt>
                <c:pt idx="699">
                  <c:v>30412.345703125</c:v>
                </c:pt>
                <c:pt idx="700">
                  <c:v>30421.19140625</c:v>
                </c:pt>
                <c:pt idx="701">
                  <c:v>30424.208984375</c:v>
                </c:pt>
                <c:pt idx="702">
                  <c:v>30454.455078125</c:v>
                </c:pt>
                <c:pt idx="703">
                  <c:v>30462.544921875</c:v>
                </c:pt>
                <c:pt idx="704">
                  <c:v>30474.412109375</c:v>
                </c:pt>
                <c:pt idx="705">
                  <c:v>30486.83984375</c:v>
                </c:pt>
                <c:pt idx="706">
                  <c:v>30487.869140625</c:v>
                </c:pt>
                <c:pt idx="707">
                  <c:v>30511.49609375</c:v>
                </c:pt>
                <c:pt idx="708">
                  <c:v>30514.80078125</c:v>
                </c:pt>
                <c:pt idx="709">
                  <c:v>30520.400390625</c:v>
                </c:pt>
                <c:pt idx="710">
                  <c:v>30533.955078125</c:v>
                </c:pt>
                <c:pt idx="711">
                  <c:v>30541.634765625</c:v>
                </c:pt>
                <c:pt idx="712">
                  <c:v>30607.01953125</c:v>
                </c:pt>
                <c:pt idx="713">
                  <c:v>30630.8359375</c:v>
                </c:pt>
                <c:pt idx="714">
                  <c:v>30655.669921875</c:v>
                </c:pt>
                <c:pt idx="715">
                  <c:v>30676.7578125</c:v>
                </c:pt>
                <c:pt idx="716">
                  <c:v>30684.341796875</c:v>
                </c:pt>
                <c:pt idx="717">
                  <c:v>30685.09765625</c:v>
                </c:pt>
                <c:pt idx="718">
                  <c:v>30704.0390625</c:v>
                </c:pt>
                <c:pt idx="719">
                  <c:v>30720.306640625</c:v>
                </c:pt>
                <c:pt idx="720">
                  <c:v>30733.63671875</c:v>
                </c:pt>
                <c:pt idx="721">
                  <c:v>30743.98828125</c:v>
                </c:pt>
                <c:pt idx="722">
                  <c:v>30752.333984375</c:v>
                </c:pt>
                <c:pt idx="723">
                  <c:v>30753.75</c:v>
                </c:pt>
                <c:pt idx="724">
                  <c:v>30811.806640625</c:v>
                </c:pt>
                <c:pt idx="725">
                  <c:v>30830.443359375</c:v>
                </c:pt>
                <c:pt idx="726">
                  <c:v>30895.880859375</c:v>
                </c:pt>
                <c:pt idx="727">
                  <c:v>30908.693359375</c:v>
                </c:pt>
                <c:pt idx="728">
                  <c:v>30917.154296875</c:v>
                </c:pt>
                <c:pt idx="729">
                  <c:v>30975.912109375</c:v>
                </c:pt>
                <c:pt idx="730">
                  <c:v>31019.44921875</c:v>
                </c:pt>
                <c:pt idx="731">
                  <c:v>31026.580078125</c:v>
                </c:pt>
                <c:pt idx="732">
                  <c:v>31029.361328125</c:v>
                </c:pt>
                <c:pt idx="733">
                  <c:v>31068.62890625</c:v>
                </c:pt>
                <c:pt idx="734">
                  <c:v>31071.234375</c:v>
                </c:pt>
                <c:pt idx="735">
                  <c:v>31094.7734375</c:v>
                </c:pt>
                <c:pt idx="736">
                  <c:v>31102.56640625</c:v>
                </c:pt>
                <c:pt idx="737">
                  <c:v>31133.529296875</c:v>
                </c:pt>
                <c:pt idx="738">
                  <c:v>31160.072265625</c:v>
                </c:pt>
                <c:pt idx="739">
                  <c:v>31168.884765625</c:v>
                </c:pt>
                <c:pt idx="740">
                  <c:v>31212.361328125</c:v>
                </c:pt>
                <c:pt idx="741">
                  <c:v>31213.921875</c:v>
                </c:pt>
                <c:pt idx="742">
                  <c:v>31237.189453125</c:v>
                </c:pt>
                <c:pt idx="743">
                  <c:v>31254.8203125</c:v>
                </c:pt>
                <c:pt idx="744">
                  <c:v>31275.146484375</c:v>
                </c:pt>
                <c:pt idx="745">
                  <c:v>31276.873046875</c:v>
                </c:pt>
                <c:pt idx="746">
                  <c:v>31277.638671875</c:v>
                </c:pt>
                <c:pt idx="747">
                  <c:v>31289.580078125</c:v>
                </c:pt>
                <c:pt idx="748">
                  <c:v>31290.509765625</c:v>
                </c:pt>
                <c:pt idx="749">
                  <c:v>31375.43359375</c:v>
                </c:pt>
                <c:pt idx="750">
                  <c:v>31394.857421875</c:v>
                </c:pt>
                <c:pt idx="751">
                  <c:v>31398.966796875</c:v>
                </c:pt>
                <c:pt idx="752">
                  <c:v>31405.46875</c:v>
                </c:pt>
                <c:pt idx="753">
                  <c:v>31423.572265625</c:v>
                </c:pt>
                <c:pt idx="754">
                  <c:v>31430.138671875</c:v>
                </c:pt>
                <c:pt idx="755">
                  <c:v>31438.216796875</c:v>
                </c:pt>
                <c:pt idx="756">
                  <c:v>31464.357421875</c:v>
                </c:pt>
                <c:pt idx="757">
                  <c:v>31486.90234375</c:v>
                </c:pt>
                <c:pt idx="758">
                  <c:v>31519.421875</c:v>
                </c:pt>
                <c:pt idx="759">
                  <c:v>31522.0625</c:v>
                </c:pt>
                <c:pt idx="760">
                  <c:v>31540.966796875</c:v>
                </c:pt>
                <c:pt idx="761">
                  <c:v>31550.1953125</c:v>
                </c:pt>
                <c:pt idx="762">
                  <c:v>31555.8359375</c:v>
                </c:pt>
                <c:pt idx="763">
                  <c:v>31590.5546875</c:v>
                </c:pt>
                <c:pt idx="764">
                  <c:v>31602.142578125</c:v>
                </c:pt>
                <c:pt idx="765">
                  <c:v>31606.541015625</c:v>
                </c:pt>
                <c:pt idx="766">
                  <c:v>31617.919921875</c:v>
                </c:pt>
                <c:pt idx="767">
                  <c:v>31663.619140625</c:v>
                </c:pt>
                <c:pt idx="768">
                  <c:v>31671.18359375</c:v>
                </c:pt>
                <c:pt idx="769">
                  <c:v>31695.46484375</c:v>
                </c:pt>
                <c:pt idx="770">
                  <c:v>31705.71484375</c:v>
                </c:pt>
                <c:pt idx="771">
                  <c:v>31708.58203125</c:v>
                </c:pt>
                <c:pt idx="772">
                  <c:v>31713.052734375</c:v>
                </c:pt>
                <c:pt idx="773">
                  <c:v>31723.845703125</c:v>
                </c:pt>
                <c:pt idx="774">
                  <c:v>31745.11328125</c:v>
                </c:pt>
                <c:pt idx="775">
                  <c:v>31788.23828125</c:v>
                </c:pt>
                <c:pt idx="776">
                  <c:v>31795.25390625</c:v>
                </c:pt>
                <c:pt idx="777">
                  <c:v>31899.201171875</c:v>
                </c:pt>
                <c:pt idx="778">
                  <c:v>31900.353515625</c:v>
                </c:pt>
                <c:pt idx="779">
                  <c:v>31901.537109375</c:v>
                </c:pt>
                <c:pt idx="780">
                  <c:v>31934.484375</c:v>
                </c:pt>
                <c:pt idx="781">
                  <c:v>31964.970703125</c:v>
                </c:pt>
                <c:pt idx="782">
                  <c:v>31999.166015625</c:v>
                </c:pt>
                <c:pt idx="783">
                  <c:v>32014.75390625</c:v>
                </c:pt>
                <c:pt idx="784">
                  <c:v>32018.81640625</c:v>
                </c:pt>
                <c:pt idx="785">
                  <c:v>32051.236328125</c:v>
                </c:pt>
                <c:pt idx="786">
                  <c:v>32057.9375</c:v>
                </c:pt>
                <c:pt idx="787">
                  <c:v>32089.384765625</c:v>
                </c:pt>
                <c:pt idx="788">
                  <c:v>32104.642578125</c:v>
                </c:pt>
                <c:pt idx="789">
                  <c:v>32166.326171875</c:v>
                </c:pt>
                <c:pt idx="790">
                  <c:v>32203.0390625</c:v>
                </c:pt>
                <c:pt idx="791">
                  <c:v>32203.564453125</c:v>
                </c:pt>
                <c:pt idx="792">
                  <c:v>32244.89453125</c:v>
                </c:pt>
                <c:pt idx="793">
                  <c:v>32261.814453125</c:v>
                </c:pt>
                <c:pt idx="794">
                  <c:v>32300.533203125</c:v>
                </c:pt>
                <c:pt idx="795">
                  <c:v>32342.73828125</c:v>
                </c:pt>
                <c:pt idx="796">
                  <c:v>32362.1484375</c:v>
                </c:pt>
                <c:pt idx="797">
                  <c:v>32362.755859375</c:v>
                </c:pt>
                <c:pt idx="798">
                  <c:v>32374.734375</c:v>
                </c:pt>
                <c:pt idx="799">
                  <c:v>32394.87890625</c:v>
                </c:pt>
                <c:pt idx="800">
                  <c:v>32400.705078125</c:v>
                </c:pt>
                <c:pt idx="801">
                  <c:v>32474.771484375</c:v>
                </c:pt>
                <c:pt idx="802">
                  <c:v>32477.326171875</c:v>
                </c:pt>
                <c:pt idx="803">
                  <c:v>32496.306640625</c:v>
                </c:pt>
                <c:pt idx="804">
                  <c:v>32523.60546875</c:v>
                </c:pt>
                <c:pt idx="805">
                  <c:v>32615.1640625</c:v>
                </c:pt>
                <c:pt idx="806">
                  <c:v>32642.302734375</c:v>
                </c:pt>
                <c:pt idx="807">
                  <c:v>32661.427734375</c:v>
                </c:pt>
                <c:pt idx="808">
                  <c:v>32704.482421875</c:v>
                </c:pt>
                <c:pt idx="809">
                  <c:v>32707.708984375</c:v>
                </c:pt>
                <c:pt idx="810">
                  <c:v>32747.38671875</c:v>
                </c:pt>
                <c:pt idx="811">
                  <c:v>32755.69921875</c:v>
                </c:pt>
                <c:pt idx="812">
                  <c:v>32768.5625</c:v>
                </c:pt>
                <c:pt idx="813">
                  <c:v>32803.98046875</c:v>
                </c:pt>
                <c:pt idx="814">
                  <c:v>32908.62890625</c:v>
                </c:pt>
                <c:pt idx="815">
                  <c:v>32931.04296875</c:v>
                </c:pt>
                <c:pt idx="816">
                  <c:v>32977.6171875</c:v>
                </c:pt>
                <c:pt idx="817">
                  <c:v>32987.78515625</c:v>
                </c:pt>
                <c:pt idx="818">
                  <c:v>33003.78515625</c:v>
                </c:pt>
                <c:pt idx="819">
                  <c:v>33021.19140625</c:v>
                </c:pt>
                <c:pt idx="820">
                  <c:v>33042.94140625</c:v>
                </c:pt>
                <c:pt idx="821">
                  <c:v>33086.7734375</c:v>
                </c:pt>
                <c:pt idx="822">
                  <c:v>33179.77734375</c:v>
                </c:pt>
                <c:pt idx="823">
                  <c:v>33206.6953125</c:v>
                </c:pt>
                <c:pt idx="824">
                  <c:v>33242.3828125</c:v>
                </c:pt>
                <c:pt idx="825">
                  <c:v>33315.2890625</c:v>
                </c:pt>
                <c:pt idx="826">
                  <c:v>33320.89453125</c:v>
                </c:pt>
                <c:pt idx="827">
                  <c:v>33336.5546875</c:v>
                </c:pt>
                <c:pt idx="828">
                  <c:v>33338.44140625</c:v>
                </c:pt>
                <c:pt idx="829">
                  <c:v>33339.57421875</c:v>
                </c:pt>
                <c:pt idx="830">
                  <c:v>33389.94921875</c:v>
                </c:pt>
                <c:pt idx="831">
                  <c:v>33428.28125</c:v>
                </c:pt>
                <c:pt idx="832">
                  <c:v>33440.37109375</c:v>
                </c:pt>
                <c:pt idx="833">
                  <c:v>33450.203125</c:v>
                </c:pt>
                <c:pt idx="834">
                  <c:v>33456.109375</c:v>
                </c:pt>
                <c:pt idx="835">
                  <c:v>33477.0078125</c:v>
                </c:pt>
                <c:pt idx="836">
                  <c:v>33482.484375</c:v>
                </c:pt>
                <c:pt idx="837">
                  <c:v>33511.5859375</c:v>
                </c:pt>
                <c:pt idx="838">
                  <c:v>33542.4296875</c:v>
                </c:pt>
                <c:pt idx="839">
                  <c:v>33551.83203125</c:v>
                </c:pt>
                <c:pt idx="840">
                  <c:v>33563.84375</c:v>
                </c:pt>
                <c:pt idx="841">
                  <c:v>33612.96875</c:v>
                </c:pt>
                <c:pt idx="842">
                  <c:v>33630.31640625</c:v>
                </c:pt>
                <c:pt idx="843">
                  <c:v>33659.66796875</c:v>
                </c:pt>
                <c:pt idx="844">
                  <c:v>33683.90625</c:v>
                </c:pt>
                <c:pt idx="845">
                  <c:v>33695.97265625</c:v>
                </c:pt>
                <c:pt idx="846">
                  <c:v>33765.5234375</c:v>
                </c:pt>
                <c:pt idx="847">
                  <c:v>33789.5625</c:v>
                </c:pt>
                <c:pt idx="848">
                  <c:v>33829.12890625</c:v>
                </c:pt>
                <c:pt idx="849">
                  <c:v>33847.48046875</c:v>
                </c:pt>
                <c:pt idx="850">
                  <c:v>33887.0625</c:v>
                </c:pt>
                <c:pt idx="851">
                  <c:v>33891.2578125</c:v>
                </c:pt>
                <c:pt idx="852">
                  <c:v>33923.49609375</c:v>
                </c:pt>
                <c:pt idx="853">
                  <c:v>33936.30859375</c:v>
                </c:pt>
                <c:pt idx="854">
                  <c:v>33945.00390625</c:v>
                </c:pt>
                <c:pt idx="855">
                  <c:v>33959.3359375</c:v>
                </c:pt>
                <c:pt idx="856">
                  <c:v>33970.59375</c:v>
                </c:pt>
                <c:pt idx="857">
                  <c:v>33978.04296875</c:v>
                </c:pt>
                <c:pt idx="858">
                  <c:v>33984.921875</c:v>
                </c:pt>
                <c:pt idx="859">
                  <c:v>34005.69921875</c:v>
                </c:pt>
                <c:pt idx="860">
                  <c:v>34066.921875</c:v>
                </c:pt>
                <c:pt idx="861">
                  <c:v>34073.66015625</c:v>
                </c:pt>
                <c:pt idx="862">
                  <c:v>34078.8984375</c:v>
                </c:pt>
                <c:pt idx="863">
                  <c:v>34102.05078125</c:v>
                </c:pt>
                <c:pt idx="864">
                  <c:v>34124.04296875</c:v>
                </c:pt>
                <c:pt idx="865">
                  <c:v>34129.9140625</c:v>
                </c:pt>
                <c:pt idx="866">
                  <c:v>34154.390625</c:v>
                </c:pt>
                <c:pt idx="867">
                  <c:v>34181.7578125</c:v>
                </c:pt>
                <c:pt idx="868">
                  <c:v>34197.69921875</c:v>
                </c:pt>
                <c:pt idx="869">
                  <c:v>34209.125</c:v>
                </c:pt>
                <c:pt idx="870">
                  <c:v>34211.08203125</c:v>
                </c:pt>
                <c:pt idx="871">
                  <c:v>34229.4140625</c:v>
                </c:pt>
                <c:pt idx="872">
                  <c:v>34285.8984375</c:v>
                </c:pt>
                <c:pt idx="873">
                  <c:v>34294.74609375</c:v>
                </c:pt>
                <c:pt idx="874">
                  <c:v>34315.953125</c:v>
                </c:pt>
                <c:pt idx="875">
                  <c:v>34339.5078125</c:v>
                </c:pt>
                <c:pt idx="876">
                  <c:v>34372.203125</c:v>
                </c:pt>
                <c:pt idx="877">
                  <c:v>34380.375</c:v>
                </c:pt>
                <c:pt idx="878">
                  <c:v>34390.81640625</c:v>
                </c:pt>
                <c:pt idx="879">
                  <c:v>34398.984375</c:v>
                </c:pt>
                <c:pt idx="880">
                  <c:v>34408.9296875</c:v>
                </c:pt>
                <c:pt idx="881">
                  <c:v>34519.2421875</c:v>
                </c:pt>
                <c:pt idx="882">
                  <c:v>34543.2890625</c:v>
                </c:pt>
                <c:pt idx="883">
                  <c:v>34582.4765625</c:v>
                </c:pt>
                <c:pt idx="884">
                  <c:v>34588.7265625</c:v>
                </c:pt>
                <c:pt idx="885">
                  <c:v>34595.46484375</c:v>
                </c:pt>
                <c:pt idx="886">
                  <c:v>34628.23828125</c:v>
                </c:pt>
                <c:pt idx="887">
                  <c:v>34649.23046875</c:v>
                </c:pt>
                <c:pt idx="888">
                  <c:v>34708.9453125</c:v>
                </c:pt>
                <c:pt idx="889">
                  <c:v>34713.3671875</c:v>
                </c:pt>
                <c:pt idx="890">
                  <c:v>34714.01171875</c:v>
                </c:pt>
                <c:pt idx="891">
                  <c:v>34717.22265625</c:v>
                </c:pt>
                <c:pt idx="892">
                  <c:v>34742.01171875</c:v>
                </c:pt>
                <c:pt idx="893">
                  <c:v>34767.75</c:v>
                </c:pt>
                <c:pt idx="894">
                  <c:v>34777.828125</c:v>
                </c:pt>
                <c:pt idx="895">
                  <c:v>34843.35546875</c:v>
                </c:pt>
                <c:pt idx="896">
                  <c:v>34895.1015625</c:v>
                </c:pt>
                <c:pt idx="897">
                  <c:v>34952.89453125</c:v>
                </c:pt>
                <c:pt idx="898">
                  <c:v>34989.59375</c:v>
                </c:pt>
                <c:pt idx="899">
                  <c:v>35042.41796875</c:v>
                </c:pt>
                <c:pt idx="900">
                  <c:v>35078.94140625</c:v>
                </c:pt>
                <c:pt idx="901">
                  <c:v>35109.7890625</c:v>
                </c:pt>
                <c:pt idx="902">
                  <c:v>35148.5859375</c:v>
                </c:pt>
                <c:pt idx="903">
                  <c:v>35150.0859375</c:v>
                </c:pt>
                <c:pt idx="904">
                  <c:v>35164.21484375</c:v>
                </c:pt>
                <c:pt idx="905">
                  <c:v>35184.82421875</c:v>
                </c:pt>
                <c:pt idx="906">
                  <c:v>35206.9140625</c:v>
                </c:pt>
                <c:pt idx="907">
                  <c:v>35255.609375</c:v>
                </c:pt>
                <c:pt idx="908">
                  <c:v>35320.8515625</c:v>
                </c:pt>
                <c:pt idx="909">
                  <c:v>35349.08203125</c:v>
                </c:pt>
                <c:pt idx="910">
                  <c:v>35353.6796875</c:v>
                </c:pt>
                <c:pt idx="911">
                  <c:v>35360.66015625</c:v>
                </c:pt>
                <c:pt idx="912">
                  <c:v>35377.31640625</c:v>
                </c:pt>
                <c:pt idx="913">
                  <c:v>35379.26953125</c:v>
                </c:pt>
                <c:pt idx="914">
                  <c:v>35381.578125</c:v>
                </c:pt>
                <c:pt idx="915">
                  <c:v>35388.16796875</c:v>
                </c:pt>
                <c:pt idx="916">
                  <c:v>35400.74609375</c:v>
                </c:pt>
                <c:pt idx="917">
                  <c:v>35439.87890625</c:v>
                </c:pt>
                <c:pt idx="918">
                  <c:v>35453.2578125</c:v>
                </c:pt>
                <c:pt idx="919">
                  <c:v>35517.7890625</c:v>
                </c:pt>
                <c:pt idx="920">
                  <c:v>35562.5078125</c:v>
                </c:pt>
                <c:pt idx="921">
                  <c:v>35562.7734375</c:v>
                </c:pt>
                <c:pt idx="922">
                  <c:v>35577.3984375</c:v>
                </c:pt>
                <c:pt idx="923">
                  <c:v>35594.6015625</c:v>
                </c:pt>
                <c:pt idx="924">
                  <c:v>35599.98828125</c:v>
                </c:pt>
                <c:pt idx="925">
                  <c:v>35616.1328125</c:v>
                </c:pt>
                <c:pt idx="926">
                  <c:v>35661.46484375</c:v>
                </c:pt>
                <c:pt idx="927">
                  <c:v>35803.02734375</c:v>
                </c:pt>
                <c:pt idx="928">
                  <c:v>35817.140625</c:v>
                </c:pt>
                <c:pt idx="929">
                  <c:v>35819.71484375</c:v>
                </c:pt>
                <c:pt idx="930">
                  <c:v>35883.6171875</c:v>
                </c:pt>
                <c:pt idx="931">
                  <c:v>35978.0234375</c:v>
                </c:pt>
                <c:pt idx="932">
                  <c:v>36082.1796875</c:v>
                </c:pt>
                <c:pt idx="933">
                  <c:v>36084.4609375</c:v>
                </c:pt>
                <c:pt idx="934">
                  <c:v>36105.7421875</c:v>
                </c:pt>
                <c:pt idx="935">
                  <c:v>36124.09375</c:v>
                </c:pt>
                <c:pt idx="936">
                  <c:v>36158.8828125</c:v>
                </c:pt>
                <c:pt idx="937">
                  <c:v>36184.5</c:v>
                </c:pt>
                <c:pt idx="938">
                  <c:v>36202.94921875</c:v>
                </c:pt>
                <c:pt idx="939">
                  <c:v>36204</c:v>
                </c:pt>
                <c:pt idx="940">
                  <c:v>36206.48046875</c:v>
                </c:pt>
                <c:pt idx="941">
                  <c:v>36246.984375</c:v>
                </c:pt>
                <c:pt idx="942">
                  <c:v>36260.4609375</c:v>
                </c:pt>
                <c:pt idx="943">
                  <c:v>36263.38671875</c:v>
                </c:pt>
                <c:pt idx="944">
                  <c:v>36265.7578125</c:v>
                </c:pt>
                <c:pt idx="945">
                  <c:v>36293.6796875</c:v>
                </c:pt>
                <c:pt idx="946">
                  <c:v>36297.66015625</c:v>
                </c:pt>
                <c:pt idx="947">
                  <c:v>36313.43359375</c:v>
                </c:pt>
                <c:pt idx="948">
                  <c:v>36349.3671875</c:v>
                </c:pt>
                <c:pt idx="949">
                  <c:v>36381.47265625</c:v>
                </c:pt>
                <c:pt idx="950">
                  <c:v>36384.73828125</c:v>
                </c:pt>
                <c:pt idx="951">
                  <c:v>36438.19140625</c:v>
                </c:pt>
                <c:pt idx="952">
                  <c:v>36460.02734375</c:v>
                </c:pt>
                <c:pt idx="953">
                  <c:v>36476.51171875</c:v>
                </c:pt>
                <c:pt idx="954">
                  <c:v>36525.3203125</c:v>
                </c:pt>
                <c:pt idx="955">
                  <c:v>36555.0078125</c:v>
                </c:pt>
                <c:pt idx="956">
                  <c:v>36668.1640625</c:v>
                </c:pt>
                <c:pt idx="957">
                  <c:v>36677.20703125</c:v>
                </c:pt>
                <c:pt idx="958">
                  <c:v>36704.36328125</c:v>
                </c:pt>
                <c:pt idx="959">
                  <c:v>36746.359375</c:v>
                </c:pt>
                <c:pt idx="960">
                  <c:v>36774.203125</c:v>
                </c:pt>
                <c:pt idx="961">
                  <c:v>36813.703125</c:v>
                </c:pt>
                <c:pt idx="962">
                  <c:v>36820.1875</c:v>
                </c:pt>
                <c:pt idx="963">
                  <c:v>36854.24609375</c:v>
                </c:pt>
                <c:pt idx="964">
                  <c:v>36889.94921875</c:v>
                </c:pt>
                <c:pt idx="965">
                  <c:v>36938.99609375</c:v>
                </c:pt>
                <c:pt idx="966">
                  <c:v>36964.6171875</c:v>
                </c:pt>
                <c:pt idx="967">
                  <c:v>36984.78515625</c:v>
                </c:pt>
                <c:pt idx="968">
                  <c:v>36992.08984375</c:v>
                </c:pt>
                <c:pt idx="969">
                  <c:v>37001.44921875</c:v>
                </c:pt>
                <c:pt idx="970">
                  <c:v>37051.96484375</c:v>
                </c:pt>
                <c:pt idx="971">
                  <c:v>37067.90234375</c:v>
                </c:pt>
                <c:pt idx="972">
                  <c:v>37148.859375</c:v>
                </c:pt>
                <c:pt idx="973">
                  <c:v>37174.875</c:v>
                </c:pt>
                <c:pt idx="974">
                  <c:v>37299.82421875</c:v>
                </c:pt>
                <c:pt idx="975">
                  <c:v>37317.8203125</c:v>
                </c:pt>
                <c:pt idx="976">
                  <c:v>37346.21484375</c:v>
                </c:pt>
                <c:pt idx="977">
                  <c:v>37421.015625</c:v>
                </c:pt>
                <c:pt idx="978">
                  <c:v>37434.3515625</c:v>
                </c:pt>
                <c:pt idx="979">
                  <c:v>37443.62109375</c:v>
                </c:pt>
                <c:pt idx="980">
                  <c:v>37453.38671875</c:v>
                </c:pt>
                <c:pt idx="981">
                  <c:v>37532.36328125</c:v>
                </c:pt>
                <c:pt idx="982">
                  <c:v>37539.19140625</c:v>
                </c:pt>
                <c:pt idx="983">
                  <c:v>37565.7734375</c:v>
                </c:pt>
                <c:pt idx="984">
                  <c:v>37589.41015625</c:v>
                </c:pt>
                <c:pt idx="985">
                  <c:v>37645.1484375</c:v>
                </c:pt>
                <c:pt idx="986">
                  <c:v>37695.73828125</c:v>
                </c:pt>
                <c:pt idx="987">
                  <c:v>37708.48046875</c:v>
                </c:pt>
                <c:pt idx="988">
                  <c:v>37787.8515625</c:v>
                </c:pt>
                <c:pt idx="989">
                  <c:v>37806.27734375</c:v>
                </c:pt>
                <c:pt idx="990">
                  <c:v>37817.3828125</c:v>
                </c:pt>
                <c:pt idx="991">
                  <c:v>37822.015625</c:v>
                </c:pt>
                <c:pt idx="992">
                  <c:v>37858.58203125</c:v>
                </c:pt>
                <c:pt idx="993">
                  <c:v>37915.7421875</c:v>
                </c:pt>
                <c:pt idx="994">
                  <c:v>37924.109375</c:v>
                </c:pt>
                <c:pt idx="995">
                  <c:v>37979.58984375</c:v>
                </c:pt>
                <c:pt idx="996">
                  <c:v>38081.67578125</c:v>
                </c:pt>
                <c:pt idx="997">
                  <c:v>38123.91796875</c:v>
                </c:pt>
                <c:pt idx="998">
                  <c:v>38149.296875</c:v>
                </c:pt>
                <c:pt idx="999">
                  <c:v>38210.0078125</c:v>
                </c:pt>
                <c:pt idx="1000">
                  <c:v>38272.72265625</c:v>
                </c:pt>
                <c:pt idx="1001">
                  <c:v>38342.65625</c:v>
                </c:pt>
                <c:pt idx="1002">
                  <c:v>38349.50390625</c:v>
                </c:pt>
                <c:pt idx="1003">
                  <c:v>38356.90625</c:v>
                </c:pt>
                <c:pt idx="1004">
                  <c:v>38370.58984375</c:v>
                </c:pt>
                <c:pt idx="1005">
                  <c:v>38378.703125</c:v>
                </c:pt>
                <c:pt idx="1006">
                  <c:v>38396.81640625</c:v>
                </c:pt>
                <c:pt idx="1007">
                  <c:v>38475.41796875</c:v>
                </c:pt>
                <c:pt idx="1008">
                  <c:v>38475.890625</c:v>
                </c:pt>
                <c:pt idx="1009">
                  <c:v>38502.44921875</c:v>
                </c:pt>
                <c:pt idx="1010">
                  <c:v>38509.30078125</c:v>
                </c:pt>
                <c:pt idx="1011">
                  <c:v>38624.91796875</c:v>
                </c:pt>
                <c:pt idx="1012">
                  <c:v>38625.8828125</c:v>
                </c:pt>
                <c:pt idx="1013">
                  <c:v>38649.0859375</c:v>
                </c:pt>
                <c:pt idx="1014">
                  <c:v>38718.0703125</c:v>
                </c:pt>
                <c:pt idx="1015">
                  <c:v>38724.75390625</c:v>
                </c:pt>
                <c:pt idx="1016">
                  <c:v>38744.859375</c:v>
                </c:pt>
                <c:pt idx="1017">
                  <c:v>38831.45703125</c:v>
                </c:pt>
                <c:pt idx="1018">
                  <c:v>38853.33203125</c:v>
                </c:pt>
                <c:pt idx="1019">
                  <c:v>38859.20703125</c:v>
                </c:pt>
                <c:pt idx="1020">
                  <c:v>38859.87890625</c:v>
                </c:pt>
                <c:pt idx="1021">
                  <c:v>38900.94140625</c:v>
                </c:pt>
                <c:pt idx="1022">
                  <c:v>38908.8828125</c:v>
                </c:pt>
                <c:pt idx="1023">
                  <c:v>38914.609375</c:v>
                </c:pt>
                <c:pt idx="1024">
                  <c:v>38978.46875</c:v>
                </c:pt>
                <c:pt idx="1025">
                  <c:v>39097.93359375</c:v>
                </c:pt>
                <c:pt idx="1026">
                  <c:v>39104.375</c:v>
                </c:pt>
                <c:pt idx="1027">
                  <c:v>39105.78125</c:v>
                </c:pt>
                <c:pt idx="1028">
                  <c:v>39133.40625</c:v>
                </c:pt>
                <c:pt idx="1029">
                  <c:v>39134.73046875</c:v>
                </c:pt>
                <c:pt idx="1030">
                  <c:v>39150.1796875</c:v>
                </c:pt>
                <c:pt idx="1031">
                  <c:v>39150.90625</c:v>
                </c:pt>
                <c:pt idx="1032">
                  <c:v>39268.875</c:v>
                </c:pt>
                <c:pt idx="1033">
                  <c:v>39326.84765625</c:v>
                </c:pt>
                <c:pt idx="1034">
                  <c:v>39424.46875</c:v>
                </c:pt>
                <c:pt idx="1035">
                  <c:v>39484.734375</c:v>
                </c:pt>
                <c:pt idx="1036">
                  <c:v>39510.2890625</c:v>
                </c:pt>
                <c:pt idx="1037">
                  <c:v>39527.07421875</c:v>
                </c:pt>
                <c:pt idx="1038">
                  <c:v>39587.015625</c:v>
                </c:pt>
                <c:pt idx="1039">
                  <c:v>39597.9765625</c:v>
                </c:pt>
                <c:pt idx="1040">
                  <c:v>39640.28515625</c:v>
                </c:pt>
                <c:pt idx="1041">
                  <c:v>39657.27734375</c:v>
                </c:pt>
                <c:pt idx="1042">
                  <c:v>39704.84765625</c:v>
                </c:pt>
                <c:pt idx="1043">
                  <c:v>39759.859375</c:v>
                </c:pt>
                <c:pt idx="1044">
                  <c:v>39790.90234375</c:v>
                </c:pt>
                <c:pt idx="1045">
                  <c:v>39801.2265625</c:v>
                </c:pt>
                <c:pt idx="1046">
                  <c:v>39881.5703125</c:v>
                </c:pt>
                <c:pt idx="1047">
                  <c:v>39913.625</c:v>
                </c:pt>
                <c:pt idx="1048">
                  <c:v>40004.50390625</c:v>
                </c:pt>
                <c:pt idx="1049">
                  <c:v>40008.3046875</c:v>
                </c:pt>
                <c:pt idx="1050">
                  <c:v>40040.73828125</c:v>
                </c:pt>
                <c:pt idx="1051">
                  <c:v>40185.07421875</c:v>
                </c:pt>
                <c:pt idx="1052">
                  <c:v>40213.64453125</c:v>
                </c:pt>
                <c:pt idx="1053">
                  <c:v>40240.87109375</c:v>
                </c:pt>
                <c:pt idx="1054">
                  <c:v>40280.96875</c:v>
                </c:pt>
                <c:pt idx="1055">
                  <c:v>40306.12890625</c:v>
                </c:pt>
                <c:pt idx="1056">
                  <c:v>40335.83984375</c:v>
                </c:pt>
                <c:pt idx="1057">
                  <c:v>40524.0234375</c:v>
                </c:pt>
                <c:pt idx="1058">
                  <c:v>40532.38671875</c:v>
                </c:pt>
                <c:pt idx="1059">
                  <c:v>40565.359375</c:v>
                </c:pt>
                <c:pt idx="1060">
                  <c:v>40603.734375</c:v>
                </c:pt>
                <c:pt idx="1061">
                  <c:v>40604.3046875</c:v>
                </c:pt>
                <c:pt idx="1062">
                  <c:v>40606.12890625</c:v>
                </c:pt>
                <c:pt idx="1063">
                  <c:v>40638.4140625</c:v>
                </c:pt>
                <c:pt idx="1064">
                  <c:v>40657.46484375</c:v>
                </c:pt>
                <c:pt idx="1065">
                  <c:v>40660.6953125</c:v>
                </c:pt>
                <c:pt idx="1066">
                  <c:v>40674.8671875</c:v>
                </c:pt>
                <c:pt idx="1067">
                  <c:v>40741.05859375</c:v>
                </c:pt>
                <c:pt idx="1068">
                  <c:v>40795.5234375</c:v>
                </c:pt>
                <c:pt idx="1069">
                  <c:v>40909.33984375</c:v>
                </c:pt>
                <c:pt idx="1070">
                  <c:v>41107.53125</c:v>
                </c:pt>
                <c:pt idx="1071">
                  <c:v>41119.390625</c:v>
                </c:pt>
                <c:pt idx="1072">
                  <c:v>41227.84765625</c:v>
                </c:pt>
                <c:pt idx="1073">
                  <c:v>41242.5234375</c:v>
                </c:pt>
                <c:pt idx="1074">
                  <c:v>41262.08203125</c:v>
                </c:pt>
                <c:pt idx="1075">
                  <c:v>41298.2734375</c:v>
                </c:pt>
                <c:pt idx="1076">
                  <c:v>41300.05859375</c:v>
                </c:pt>
                <c:pt idx="1077">
                  <c:v>41338.98046875</c:v>
                </c:pt>
                <c:pt idx="1078">
                  <c:v>41343.21875</c:v>
                </c:pt>
                <c:pt idx="1079">
                  <c:v>41355.484375</c:v>
                </c:pt>
                <c:pt idx="1080">
                  <c:v>41366.5390625</c:v>
                </c:pt>
                <c:pt idx="1081">
                  <c:v>41400.625</c:v>
                </c:pt>
                <c:pt idx="1082">
                  <c:v>41465.3125</c:v>
                </c:pt>
                <c:pt idx="1083">
                  <c:v>41555.984375</c:v>
                </c:pt>
                <c:pt idx="1084">
                  <c:v>41587.01953125</c:v>
                </c:pt>
                <c:pt idx="1085">
                  <c:v>41619.6171875</c:v>
                </c:pt>
                <c:pt idx="1086">
                  <c:v>41628.27734375</c:v>
                </c:pt>
                <c:pt idx="1087">
                  <c:v>41673.6875</c:v>
                </c:pt>
                <c:pt idx="1088">
                  <c:v>41736.3828125</c:v>
                </c:pt>
                <c:pt idx="1089">
                  <c:v>41804.0625</c:v>
                </c:pt>
                <c:pt idx="1090">
                  <c:v>41896.4609375</c:v>
                </c:pt>
                <c:pt idx="1091">
                  <c:v>41912.796875</c:v>
                </c:pt>
                <c:pt idx="1092">
                  <c:v>41941.42578125</c:v>
                </c:pt>
                <c:pt idx="1093">
                  <c:v>41955.140625</c:v>
                </c:pt>
                <c:pt idx="1094">
                  <c:v>41963.60546875</c:v>
                </c:pt>
                <c:pt idx="1095">
                  <c:v>41992.69921875</c:v>
                </c:pt>
                <c:pt idx="1096">
                  <c:v>42040.234375</c:v>
                </c:pt>
                <c:pt idx="1097">
                  <c:v>42042.19921875</c:v>
                </c:pt>
                <c:pt idx="1098">
                  <c:v>42112.203125</c:v>
                </c:pt>
                <c:pt idx="1099">
                  <c:v>42115.01953125</c:v>
                </c:pt>
                <c:pt idx="1100">
                  <c:v>42121.140625</c:v>
                </c:pt>
                <c:pt idx="1101">
                  <c:v>42136.59375</c:v>
                </c:pt>
                <c:pt idx="1102">
                  <c:v>42191.91015625</c:v>
                </c:pt>
                <c:pt idx="1103">
                  <c:v>42195.90625</c:v>
                </c:pt>
                <c:pt idx="1104">
                  <c:v>42201.984375</c:v>
                </c:pt>
                <c:pt idx="1105">
                  <c:v>42248.74609375</c:v>
                </c:pt>
                <c:pt idx="1106">
                  <c:v>42301.73046875</c:v>
                </c:pt>
                <c:pt idx="1107">
                  <c:v>42341.47265625</c:v>
                </c:pt>
                <c:pt idx="1108">
                  <c:v>42342.1796875</c:v>
                </c:pt>
                <c:pt idx="1109">
                  <c:v>42395.703125</c:v>
                </c:pt>
                <c:pt idx="1110">
                  <c:v>42403.203125</c:v>
                </c:pt>
                <c:pt idx="1111">
                  <c:v>42455.84765625</c:v>
                </c:pt>
                <c:pt idx="1112">
                  <c:v>42510.296875</c:v>
                </c:pt>
                <c:pt idx="1113">
                  <c:v>42516.41015625</c:v>
                </c:pt>
                <c:pt idx="1114">
                  <c:v>42530.58203125</c:v>
                </c:pt>
                <c:pt idx="1115">
                  <c:v>42661.8828125</c:v>
                </c:pt>
                <c:pt idx="1116">
                  <c:v>42702.0390625</c:v>
                </c:pt>
                <c:pt idx="1117">
                  <c:v>42839.68359375</c:v>
                </c:pt>
                <c:pt idx="1118">
                  <c:v>42857.64453125</c:v>
                </c:pt>
                <c:pt idx="1119">
                  <c:v>42869.3828125</c:v>
                </c:pt>
                <c:pt idx="1120">
                  <c:v>42958.90625</c:v>
                </c:pt>
                <c:pt idx="1121">
                  <c:v>42985.83984375</c:v>
                </c:pt>
                <c:pt idx="1122">
                  <c:v>43053.390625</c:v>
                </c:pt>
                <c:pt idx="1123">
                  <c:v>43072.796875</c:v>
                </c:pt>
                <c:pt idx="1124">
                  <c:v>43164.25</c:v>
                </c:pt>
                <c:pt idx="1125">
                  <c:v>43185.30078125</c:v>
                </c:pt>
                <c:pt idx="1126">
                  <c:v>43192.33203125</c:v>
                </c:pt>
                <c:pt idx="1127">
                  <c:v>43285.921875</c:v>
                </c:pt>
                <c:pt idx="1128">
                  <c:v>43336.578125</c:v>
                </c:pt>
                <c:pt idx="1129">
                  <c:v>43336.78515625</c:v>
                </c:pt>
                <c:pt idx="1130">
                  <c:v>43338.015625</c:v>
                </c:pt>
                <c:pt idx="1131">
                  <c:v>43360.97265625</c:v>
                </c:pt>
                <c:pt idx="1132">
                  <c:v>43368.18359375</c:v>
                </c:pt>
                <c:pt idx="1133">
                  <c:v>43368.34765625</c:v>
                </c:pt>
                <c:pt idx="1134">
                  <c:v>43384.9453125</c:v>
                </c:pt>
                <c:pt idx="1135">
                  <c:v>43453.99609375</c:v>
                </c:pt>
                <c:pt idx="1136">
                  <c:v>43505.16796875</c:v>
                </c:pt>
                <c:pt idx="1137">
                  <c:v>43545.49609375</c:v>
                </c:pt>
                <c:pt idx="1138">
                  <c:v>43592.50390625</c:v>
                </c:pt>
                <c:pt idx="1139">
                  <c:v>43602.6484375</c:v>
                </c:pt>
                <c:pt idx="1140">
                  <c:v>43611.21875</c:v>
                </c:pt>
                <c:pt idx="1141">
                  <c:v>43621.92578125</c:v>
                </c:pt>
                <c:pt idx="1142">
                  <c:v>43702.9140625</c:v>
                </c:pt>
                <c:pt idx="1143">
                  <c:v>43719.76171875</c:v>
                </c:pt>
                <c:pt idx="1144">
                  <c:v>43907.07421875</c:v>
                </c:pt>
                <c:pt idx="1145">
                  <c:v>43923.94140625</c:v>
                </c:pt>
                <c:pt idx="1146">
                  <c:v>43983.421875</c:v>
                </c:pt>
                <c:pt idx="1147">
                  <c:v>44040.296875</c:v>
                </c:pt>
                <c:pt idx="1148">
                  <c:v>44185.05078125</c:v>
                </c:pt>
                <c:pt idx="1149">
                  <c:v>44221.4375</c:v>
                </c:pt>
                <c:pt idx="1150">
                  <c:v>44226.94921875</c:v>
                </c:pt>
                <c:pt idx="1151">
                  <c:v>44278.26953125</c:v>
                </c:pt>
                <c:pt idx="1152">
                  <c:v>44296.03125</c:v>
                </c:pt>
                <c:pt idx="1153">
                  <c:v>44298.68359375</c:v>
                </c:pt>
                <c:pt idx="1154">
                  <c:v>44307.48828125</c:v>
                </c:pt>
                <c:pt idx="1155">
                  <c:v>44340.3984375</c:v>
                </c:pt>
                <c:pt idx="1156">
                  <c:v>44367.57421875</c:v>
                </c:pt>
                <c:pt idx="1157">
                  <c:v>44424.48828125</c:v>
                </c:pt>
                <c:pt idx="1158">
                  <c:v>44431.76171875</c:v>
                </c:pt>
                <c:pt idx="1159">
                  <c:v>44498.2578125</c:v>
                </c:pt>
                <c:pt idx="1160">
                  <c:v>44577.125</c:v>
                </c:pt>
                <c:pt idx="1161">
                  <c:v>44592.92578125</c:v>
                </c:pt>
                <c:pt idx="1162">
                  <c:v>44656.6875</c:v>
                </c:pt>
                <c:pt idx="1163">
                  <c:v>44695.89453125</c:v>
                </c:pt>
                <c:pt idx="1164">
                  <c:v>44702.91015625</c:v>
                </c:pt>
                <c:pt idx="1165">
                  <c:v>44743.91796875</c:v>
                </c:pt>
                <c:pt idx="1166">
                  <c:v>44767.125</c:v>
                </c:pt>
                <c:pt idx="1167">
                  <c:v>44816.78125</c:v>
                </c:pt>
                <c:pt idx="1168">
                  <c:v>44858.0625</c:v>
                </c:pt>
                <c:pt idx="1169">
                  <c:v>44887.69140625</c:v>
                </c:pt>
                <c:pt idx="1170">
                  <c:v>44942.765625</c:v>
                </c:pt>
                <c:pt idx="1171">
                  <c:v>44951.5234375</c:v>
                </c:pt>
                <c:pt idx="1172">
                  <c:v>45200.71484375</c:v>
                </c:pt>
                <c:pt idx="1173">
                  <c:v>45238.3515625</c:v>
                </c:pt>
                <c:pt idx="1174">
                  <c:v>45421.140625</c:v>
                </c:pt>
                <c:pt idx="1175">
                  <c:v>45483.296875</c:v>
                </c:pt>
                <c:pt idx="1176">
                  <c:v>45486.828125</c:v>
                </c:pt>
                <c:pt idx="1177">
                  <c:v>45502.1171875</c:v>
                </c:pt>
                <c:pt idx="1178">
                  <c:v>45550.7265625</c:v>
                </c:pt>
                <c:pt idx="1179">
                  <c:v>45574.03515625</c:v>
                </c:pt>
                <c:pt idx="1180">
                  <c:v>45587.87890625</c:v>
                </c:pt>
                <c:pt idx="1181">
                  <c:v>45616.13671875</c:v>
                </c:pt>
                <c:pt idx="1182">
                  <c:v>45690.29296875</c:v>
                </c:pt>
                <c:pt idx="1183">
                  <c:v>45765.921875</c:v>
                </c:pt>
                <c:pt idx="1184">
                  <c:v>45802.19921875</c:v>
                </c:pt>
                <c:pt idx="1185">
                  <c:v>45837.76171875</c:v>
                </c:pt>
                <c:pt idx="1186">
                  <c:v>45924.5078125</c:v>
                </c:pt>
                <c:pt idx="1187">
                  <c:v>45934.37109375</c:v>
                </c:pt>
                <c:pt idx="1188">
                  <c:v>46037.34765625</c:v>
                </c:pt>
                <c:pt idx="1189">
                  <c:v>46044.1875</c:v>
                </c:pt>
                <c:pt idx="1190">
                  <c:v>46046.05078125</c:v>
                </c:pt>
                <c:pt idx="1191">
                  <c:v>46065.61328125</c:v>
                </c:pt>
                <c:pt idx="1192">
                  <c:v>46167.984375</c:v>
                </c:pt>
                <c:pt idx="1193">
                  <c:v>46226.3671875</c:v>
                </c:pt>
                <c:pt idx="1194">
                  <c:v>46228.9765625</c:v>
                </c:pt>
                <c:pt idx="1195">
                  <c:v>46230.40625</c:v>
                </c:pt>
                <c:pt idx="1196">
                  <c:v>46269.609375</c:v>
                </c:pt>
                <c:pt idx="1197">
                  <c:v>46310.7578125</c:v>
                </c:pt>
                <c:pt idx="1198">
                  <c:v>46389.4140625</c:v>
                </c:pt>
                <c:pt idx="1199">
                  <c:v>46405.0625</c:v>
                </c:pt>
                <c:pt idx="1200">
                  <c:v>46516.4453125</c:v>
                </c:pt>
                <c:pt idx="1201">
                  <c:v>46623.3046875</c:v>
                </c:pt>
                <c:pt idx="1202">
                  <c:v>46660.90234375</c:v>
                </c:pt>
                <c:pt idx="1203">
                  <c:v>46730.69140625</c:v>
                </c:pt>
                <c:pt idx="1204">
                  <c:v>46754.01953125</c:v>
                </c:pt>
                <c:pt idx="1205">
                  <c:v>46847.1328125</c:v>
                </c:pt>
                <c:pt idx="1206">
                  <c:v>46869.078125</c:v>
                </c:pt>
                <c:pt idx="1207">
                  <c:v>47057.7578125</c:v>
                </c:pt>
                <c:pt idx="1208">
                  <c:v>47158.53515625</c:v>
                </c:pt>
                <c:pt idx="1209">
                  <c:v>47171.52734375</c:v>
                </c:pt>
                <c:pt idx="1210">
                  <c:v>47228.32421875</c:v>
                </c:pt>
                <c:pt idx="1211">
                  <c:v>47341.5703125</c:v>
                </c:pt>
                <c:pt idx="1212">
                  <c:v>47394.40234375</c:v>
                </c:pt>
                <c:pt idx="1213">
                  <c:v>47398.26953125</c:v>
                </c:pt>
                <c:pt idx="1214">
                  <c:v>47532.22265625</c:v>
                </c:pt>
                <c:pt idx="1215">
                  <c:v>47577.44921875</c:v>
                </c:pt>
                <c:pt idx="1216">
                  <c:v>47644.10546875</c:v>
                </c:pt>
                <c:pt idx="1217">
                  <c:v>47673.33984375</c:v>
                </c:pt>
                <c:pt idx="1218">
                  <c:v>47788.57421875</c:v>
                </c:pt>
                <c:pt idx="1219">
                  <c:v>47879.35546875</c:v>
                </c:pt>
                <c:pt idx="1220">
                  <c:v>47901.53125</c:v>
                </c:pt>
                <c:pt idx="1221">
                  <c:v>47984.1171875</c:v>
                </c:pt>
                <c:pt idx="1222">
                  <c:v>48043.76953125</c:v>
                </c:pt>
                <c:pt idx="1223">
                  <c:v>48108.8984375</c:v>
                </c:pt>
                <c:pt idx="1224">
                  <c:v>48121.79296875</c:v>
                </c:pt>
                <c:pt idx="1225">
                  <c:v>48130.46875</c:v>
                </c:pt>
                <c:pt idx="1226">
                  <c:v>48145.78515625</c:v>
                </c:pt>
                <c:pt idx="1227">
                  <c:v>48327.74609375</c:v>
                </c:pt>
                <c:pt idx="1228">
                  <c:v>48457.48828125</c:v>
                </c:pt>
                <c:pt idx="1229">
                  <c:v>48468.3671875</c:v>
                </c:pt>
                <c:pt idx="1230">
                  <c:v>48631.0546875</c:v>
                </c:pt>
                <c:pt idx="1231">
                  <c:v>48657.6953125</c:v>
                </c:pt>
                <c:pt idx="1232">
                  <c:v>48667.37109375</c:v>
                </c:pt>
                <c:pt idx="1233">
                  <c:v>48677.3515625</c:v>
                </c:pt>
                <c:pt idx="1234">
                  <c:v>48753.75</c:v>
                </c:pt>
                <c:pt idx="1235">
                  <c:v>48840.3203125</c:v>
                </c:pt>
                <c:pt idx="1236">
                  <c:v>49002.9453125</c:v>
                </c:pt>
                <c:pt idx="1237">
                  <c:v>49131.55859375</c:v>
                </c:pt>
                <c:pt idx="1238">
                  <c:v>49163.859375</c:v>
                </c:pt>
                <c:pt idx="1239">
                  <c:v>49288.90625</c:v>
                </c:pt>
                <c:pt idx="1240">
                  <c:v>49324.50390625</c:v>
                </c:pt>
                <c:pt idx="1241">
                  <c:v>49368.54296875</c:v>
                </c:pt>
                <c:pt idx="1242">
                  <c:v>49391.359375</c:v>
                </c:pt>
                <c:pt idx="1243">
                  <c:v>49457.109375</c:v>
                </c:pt>
                <c:pt idx="1244">
                  <c:v>49499.50390625</c:v>
                </c:pt>
                <c:pt idx="1245">
                  <c:v>49521.74609375</c:v>
                </c:pt>
                <c:pt idx="1246">
                  <c:v>49661.421875</c:v>
                </c:pt>
                <c:pt idx="1247">
                  <c:v>49744.3046875</c:v>
                </c:pt>
                <c:pt idx="1248">
                  <c:v>49783.19921875</c:v>
                </c:pt>
                <c:pt idx="1249">
                  <c:v>49843.8046875</c:v>
                </c:pt>
                <c:pt idx="1250">
                  <c:v>49874.65625</c:v>
                </c:pt>
                <c:pt idx="1251">
                  <c:v>49959.28515625</c:v>
                </c:pt>
                <c:pt idx="1252">
                  <c:v>50039.03125</c:v>
                </c:pt>
                <c:pt idx="1253">
                  <c:v>50116.0546875</c:v>
                </c:pt>
                <c:pt idx="1254">
                  <c:v>50200.8125</c:v>
                </c:pt>
                <c:pt idx="1255">
                  <c:v>50214.625</c:v>
                </c:pt>
                <c:pt idx="1256">
                  <c:v>50329.6015625</c:v>
                </c:pt>
                <c:pt idx="1257">
                  <c:v>50404.33984375</c:v>
                </c:pt>
                <c:pt idx="1258">
                  <c:v>50461.875</c:v>
                </c:pt>
                <c:pt idx="1259">
                  <c:v>50524.94921875</c:v>
                </c:pt>
                <c:pt idx="1260">
                  <c:v>50575.71484375</c:v>
                </c:pt>
                <c:pt idx="1261">
                  <c:v>50815.8359375</c:v>
                </c:pt>
                <c:pt idx="1262">
                  <c:v>50887.12109375</c:v>
                </c:pt>
                <c:pt idx="1263">
                  <c:v>50909.83984375</c:v>
                </c:pt>
                <c:pt idx="1264">
                  <c:v>50951.41015625</c:v>
                </c:pt>
                <c:pt idx="1265">
                  <c:v>50969.65234375</c:v>
                </c:pt>
                <c:pt idx="1266">
                  <c:v>50977.0546875</c:v>
                </c:pt>
                <c:pt idx="1267">
                  <c:v>50982.83984375</c:v>
                </c:pt>
                <c:pt idx="1268">
                  <c:v>50984.078125</c:v>
                </c:pt>
                <c:pt idx="1269">
                  <c:v>51120.27734375</c:v>
                </c:pt>
                <c:pt idx="1270">
                  <c:v>51131.65625</c:v>
                </c:pt>
                <c:pt idx="1271">
                  <c:v>51158.9375</c:v>
                </c:pt>
                <c:pt idx="1272">
                  <c:v>51398.484375</c:v>
                </c:pt>
                <c:pt idx="1273">
                  <c:v>51594.12890625</c:v>
                </c:pt>
                <c:pt idx="1274">
                  <c:v>51606.16015625</c:v>
                </c:pt>
                <c:pt idx="1275">
                  <c:v>51611.0078125</c:v>
                </c:pt>
                <c:pt idx="1276">
                  <c:v>51871.28515625</c:v>
                </c:pt>
                <c:pt idx="1277">
                  <c:v>51935.5859375</c:v>
                </c:pt>
                <c:pt idx="1278">
                  <c:v>51952.77734375</c:v>
                </c:pt>
                <c:pt idx="1279">
                  <c:v>52180.828125</c:v>
                </c:pt>
                <c:pt idx="1280">
                  <c:v>52230.96875</c:v>
                </c:pt>
                <c:pt idx="1281">
                  <c:v>52286.88671875</c:v>
                </c:pt>
                <c:pt idx="1282">
                  <c:v>52433.4921875</c:v>
                </c:pt>
                <c:pt idx="1283">
                  <c:v>52539.16796875</c:v>
                </c:pt>
                <c:pt idx="1284">
                  <c:v>52539.8828125</c:v>
                </c:pt>
                <c:pt idx="1285">
                  <c:v>52549.13671875</c:v>
                </c:pt>
                <c:pt idx="1286">
                  <c:v>52683.69140625</c:v>
                </c:pt>
                <c:pt idx="1287">
                  <c:v>52782.44140625</c:v>
                </c:pt>
                <c:pt idx="1288">
                  <c:v>52818.38671875</c:v>
                </c:pt>
                <c:pt idx="1289">
                  <c:v>52821.0625</c:v>
                </c:pt>
                <c:pt idx="1290">
                  <c:v>52882.37890625</c:v>
                </c:pt>
                <c:pt idx="1291">
                  <c:v>52933.046875</c:v>
                </c:pt>
                <c:pt idx="1292">
                  <c:v>52945.64453125</c:v>
                </c:pt>
                <c:pt idx="1293">
                  <c:v>53073.48046875</c:v>
                </c:pt>
                <c:pt idx="1294">
                  <c:v>53089.37109375</c:v>
                </c:pt>
                <c:pt idx="1295">
                  <c:v>53127.359375</c:v>
                </c:pt>
                <c:pt idx="1296">
                  <c:v>53218.75390625</c:v>
                </c:pt>
                <c:pt idx="1297">
                  <c:v>53219.71484375</c:v>
                </c:pt>
                <c:pt idx="1298">
                  <c:v>53252.5390625</c:v>
                </c:pt>
                <c:pt idx="1299">
                  <c:v>53311.15625</c:v>
                </c:pt>
                <c:pt idx="1300">
                  <c:v>53360.31640625</c:v>
                </c:pt>
                <c:pt idx="1301">
                  <c:v>53371.5</c:v>
                </c:pt>
                <c:pt idx="1302">
                  <c:v>53462.72265625</c:v>
                </c:pt>
                <c:pt idx="1303">
                  <c:v>53524.6875</c:v>
                </c:pt>
                <c:pt idx="1304">
                  <c:v>53580.01171875</c:v>
                </c:pt>
                <c:pt idx="1305">
                  <c:v>53656.59375</c:v>
                </c:pt>
                <c:pt idx="1306">
                  <c:v>53826.38671875</c:v>
                </c:pt>
                <c:pt idx="1307">
                  <c:v>53935.73828125</c:v>
                </c:pt>
                <c:pt idx="1308">
                  <c:v>54035.04296875</c:v>
                </c:pt>
                <c:pt idx="1309">
                  <c:v>54074.75390625</c:v>
                </c:pt>
                <c:pt idx="1310">
                  <c:v>54078.3125</c:v>
                </c:pt>
                <c:pt idx="1311">
                  <c:v>54096.3046875</c:v>
                </c:pt>
                <c:pt idx="1312">
                  <c:v>54120.91796875</c:v>
                </c:pt>
                <c:pt idx="1313">
                  <c:v>54140.078125</c:v>
                </c:pt>
                <c:pt idx="1314">
                  <c:v>54140.921875</c:v>
                </c:pt>
                <c:pt idx="1315">
                  <c:v>54167.1484375</c:v>
                </c:pt>
                <c:pt idx="1316">
                  <c:v>54249.0546875</c:v>
                </c:pt>
                <c:pt idx="1317">
                  <c:v>54304.63671875</c:v>
                </c:pt>
                <c:pt idx="1318">
                  <c:v>54389.08984375</c:v>
                </c:pt>
                <c:pt idx="1319">
                  <c:v>54404.70703125</c:v>
                </c:pt>
                <c:pt idx="1320">
                  <c:v>54448.4296875</c:v>
                </c:pt>
                <c:pt idx="1321">
                  <c:v>54510.79296875</c:v>
                </c:pt>
                <c:pt idx="1322">
                  <c:v>54532.28515625</c:v>
                </c:pt>
                <c:pt idx="1323">
                  <c:v>54599.33203125</c:v>
                </c:pt>
                <c:pt idx="1324">
                  <c:v>54646.43359375</c:v>
                </c:pt>
                <c:pt idx="1325">
                  <c:v>54659.47265625</c:v>
                </c:pt>
                <c:pt idx="1326">
                  <c:v>54669.30078125</c:v>
                </c:pt>
                <c:pt idx="1327">
                  <c:v>54737.09375</c:v>
                </c:pt>
                <c:pt idx="1328">
                  <c:v>54779.5234375</c:v>
                </c:pt>
                <c:pt idx="1329">
                  <c:v>54836.3671875</c:v>
                </c:pt>
                <c:pt idx="1330">
                  <c:v>54852.1875</c:v>
                </c:pt>
                <c:pt idx="1331">
                  <c:v>54856.66796875</c:v>
                </c:pt>
                <c:pt idx="1332">
                  <c:v>54946.8515625</c:v>
                </c:pt>
                <c:pt idx="1333">
                  <c:v>55041.84765625</c:v>
                </c:pt>
                <c:pt idx="1334">
                  <c:v>55091.71484375</c:v>
                </c:pt>
                <c:pt idx="1335">
                  <c:v>55127.16796875</c:v>
                </c:pt>
                <c:pt idx="1336">
                  <c:v>55189.6875</c:v>
                </c:pt>
                <c:pt idx="1337">
                  <c:v>55318.80078125</c:v>
                </c:pt>
                <c:pt idx="1338">
                  <c:v>55326.28125</c:v>
                </c:pt>
                <c:pt idx="1339">
                  <c:v>55336.875</c:v>
                </c:pt>
                <c:pt idx="1340">
                  <c:v>55493.00390625</c:v>
                </c:pt>
                <c:pt idx="1341">
                  <c:v>55505.89453125</c:v>
                </c:pt>
                <c:pt idx="1342">
                  <c:v>55518.41015625</c:v>
                </c:pt>
                <c:pt idx="1343">
                  <c:v>55563.30859375</c:v>
                </c:pt>
                <c:pt idx="1344">
                  <c:v>55601.0625</c:v>
                </c:pt>
                <c:pt idx="1345">
                  <c:v>55605.29296875</c:v>
                </c:pt>
                <c:pt idx="1346">
                  <c:v>55616.375</c:v>
                </c:pt>
                <c:pt idx="1347">
                  <c:v>55672.13671875</c:v>
                </c:pt>
                <c:pt idx="1348">
                  <c:v>55723.83984375</c:v>
                </c:pt>
                <c:pt idx="1349">
                  <c:v>55805.8046875</c:v>
                </c:pt>
                <c:pt idx="1350">
                  <c:v>55815.3046875</c:v>
                </c:pt>
                <c:pt idx="1351">
                  <c:v>55856.44921875</c:v>
                </c:pt>
                <c:pt idx="1352">
                  <c:v>55904.3828125</c:v>
                </c:pt>
                <c:pt idx="1353">
                  <c:v>55910.7578125</c:v>
                </c:pt>
                <c:pt idx="1354">
                  <c:v>55944.265625</c:v>
                </c:pt>
                <c:pt idx="1355">
                  <c:v>56219.4765625</c:v>
                </c:pt>
                <c:pt idx="1356">
                  <c:v>56314.0390625</c:v>
                </c:pt>
                <c:pt idx="1357">
                  <c:v>56353.0078125</c:v>
                </c:pt>
                <c:pt idx="1358">
                  <c:v>56357.34765625</c:v>
                </c:pt>
                <c:pt idx="1359">
                  <c:v>56364.32421875</c:v>
                </c:pt>
                <c:pt idx="1360">
                  <c:v>56436.05859375</c:v>
                </c:pt>
                <c:pt idx="1361">
                  <c:v>56442.39453125</c:v>
                </c:pt>
                <c:pt idx="1362">
                  <c:v>56452.94921875</c:v>
                </c:pt>
                <c:pt idx="1363">
                  <c:v>56528.8125</c:v>
                </c:pt>
                <c:pt idx="1364">
                  <c:v>56558.51953125</c:v>
                </c:pt>
                <c:pt idx="1365">
                  <c:v>56618.765625</c:v>
                </c:pt>
                <c:pt idx="1366">
                  <c:v>56713.47265625</c:v>
                </c:pt>
                <c:pt idx="1367">
                  <c:v>56785.4609375</c:v>
                </c:pt>
                <c:pt idx="1368">
                  <c:v>56898.09375</c:v>
                </c:pt>
                <c:pt idx="1369">
                  <c:v>56963.23828125</c:v>
                </c:pt>
                <c:pt idx="1370">
                  <c:v>57001.7109375</c:v>
                </c:pt>
                <c:pt idx="1371">
                  <c:v>57044.03125</c:v>
                </c:pt>
                <c:pt idx="1372">
                  <c:v>57075.890625</c:v>
                </c:pt>
                <c:pt idx="1373">
                  <c:v>57097.7578125</c:v>
                </c:pt>
                <c:pt idx="1374">
                  <c:v>57141.9921875</c:v>
                </c:pt>
                <c:pt idx="1375">
                  <c:v>57160.53515625</c:v>
                </c:pt>
                <c:pt idx="1376">
                  <c:v>57190.16796875</c:v>
                </c:pt>
                <c:pt idx="1377">
                  <c:v>57197.3203125</c:v>
                </c:pt>
                <c:pt idx="1378">
                  <c:v>57202.19921875</c:v>
                </c:pt>
                <c:pt idx="1379">
                  <c:v>57212.01953125</c:v>
                </c:pt>
                <c:pt idx="1380">
                  <c:v>57236.99609375</c:v>
                </c:pt>
                <c:pt idx="1381">
                  <c:v>57252.90625</c:v>
                </c:pt>
                <c:pt idx="1382">
                  <c:v>57329.63671875</c:v>
                </c:pt>
                <c:pt idx="1383">
                  <c:v>57397.59765625</c:v>
                </c:pt>
                <c:pt idx="1384">
                  <c:v>57435.6796875</c:v>
                </c:pt>
                <c:pt idx="1385">
                  <c:v>57444.58984375</c:v>
                </c:pt>
                <c:pt idx="1386">
                  <c:v>57555.41796875</c:v>
                </c:pt>
                <c:pt idx="1387">
                  <c:v>57609.7265625</c:v>
                </c:pt>
                <c:pt idx="1388">
                  <c:v>57643.43359375</c:v>
                </c:pt>
                <c:pt idx="1389">
                  <c:v>57680.46875</c:v>
                </c:pt>
                <c:pt idx="1390">
                  <c:v>57682.23046875</c:v>
                </c:pt>
                <c:pt idx="1391">
                  <c:v>57769.3984375</c:v>
                </c:pt>
                <c:pt idx="1392">
                  <c:v>57801.578125</c:v>
                </c:pt>
                <c:pt idx="1393">
                  <c:v>57824.1953125</c:v>
                </c:pt>
                <c:pt idx="1394">
                  <c:v>57845.13671875</c:v>
                </c:pt>
                <c:pt idx="1395">
                  <c:v>57883.41796875</c:v>
                </c:pt>
                <c:pt idx="1396">
                  <c:v>57930.26171875</c:v>
                </c:pt>
                <c:pt idx="1397">
                  <c:v>58002.50390625</c:v>
                </c:pt>
                <c:pt idx="1398">
                  <c:v>58028.265625</c:v>
                </c:pt>
                <c:pt idx="1399">
                  <c:v>58230.5546875</c:v>
                </c:pt>
                <c:pt idx="1400">
                  <c:v>58312.38671875</c:v>
                </c:pt>
                <c:pt idx="1401">
                  <c:v>58359.0859375</c:v>
                </c:pt>
                <c:pt idx="1402">
                  <c:v>58472.234375</c:v>
                </c:pt>
                <c:pt idx="1403">
                  <c:v>58539.45703125</c:v>
                </c:pt>
                <c:pt idx="1404">
                  <c:v>58898.8125</c:v>
                </c:pt>
                <c:pt idx="1405">
                  <c:v>58934.890625</c:v>
                </c:pt>
                <c:pt idx="1406">
                  <c:v>58982.83984375</c:v>
                </c:pt>
                <c:pt idx="1407">
                  <c:v>59212.640625</c:v>
                </c:pt>
                <c:pt idx="1408">
                  <c:v>59277.4296875</c:v>
                </c:pt>
                <c:pt idx="1409">
                  <c:v>59357.5625</c:v>
                </c:pt>
                <c:pt idx="1410">
                  <c:v>59364.48828125</c:v>
                </c:pt>
                <c:pt idx="1411">
                  <c:v>59476.109375</c:v>
                </c:pt>
                <c:pt idx="1412">
                  <c:v>59616.640625</c:v>
                </c:pt>
                <c:pt idx="1413">
                  <c:v>59623.80859375</c:v>
                </c:pt>
                <c:pt idx="1414">
                  <c:v>59665.05078125</c:v>
                </c:pt>
                <c:pt idx="1415">
                  <c:v>59668.79296875</c:v>
                </c:pt>
                <c:pt idx="1416">
                  <c:v>59713.8359375</c:v>
                </c:pt>
                <c:pt idx="1417">
                  <c:v>59829.19921875</c:v>
                </c:pt>
                <c:pt idx="1418">
                  <c:v>59848.578125</c:v>
                </c:pt>
                <c:pt idx="1419">
                  <c:v>59879.875</c:v>
                </c:pt>
                <c:pt idx="1420">
                  <c:v>59898.15234375</c:v>
                </c:pt>
                <c:pt idx="1421">
                  <c:v>60111.1171875</c:v>
                </c:pt>
                <c:pt idx="1422">
                  <c:v>60230.0859375</c:v>
                </c:pt>
                <c:pt idx="1423">
                  <c:v>60511.59765625</c:v>
                </c:pt>
                <c:pt idx="1424">
                  <c:v>60574.98828125</c:v>
                </c:pt>
                <c:pt idx="1425">
                  <c:v>60748.96484375</c:v>
                </c:pt>
                <c:pt idx="1426">
                  <c:v>60817.94921875</c:v>
                </c:pt>
                <c:pt idx="1427">
                  <c:v>60819.1171875</c:v>
                </c:pt>
                <c:pt idx="1428">
                  <c:v>60849.0859375</c:v>
                </c:pt>
                <c:pt idx="1429">
                  <c:v>61098.7265625</c:v>
                </c:pt>
                <c:pt idx="1430">
                  <c:v>61236.75390625</c:v>
                </c:pt>
                <c:pt idx="1431">
                  <c:v>61238.07421875</c:v>
                </c:pt>
                <c:pt idx="1432">
                  <c:v>61238.609375</c:v>
                </c:pt>
                <c:pt idx="1433">
                  <c:v>61256.87890625</c:v>
                </c:pt>
                <c:pt idx="1434">
                  <c:v>61320.60546875</c:v>
                </c:pt>
                <c:pt idx="1435">
                  <c:v>61409.20703125</c:v>
                </c:pt>
                <c:pt idx="1436">
                  <c:v>61514.76171875</c:v>
                </c:pt>
                <c:pt idx="1437">
                  <c:v>61525.35546875</c:v>
                </c:pt>
                <c:pt idx="1438">
                  <c:v>61632.03125</c:v>
                </c:pt>
                <c:pt idx="1439">
                  <c:v>61725.890625</c:v>
                </c:pt>
                <c:pt idx="1440">
                  <c:v>61728.21484375</c:v>
                </c:pt>
                <c:pt idx="1441">
                  <c:v>61735.96484375</c:v>
                </c:pt>
                <c:pt idx="1442">
                  <c:v>61743.8671875</c:v>
                </c:pt>
                <c:pt idx="1443">
                  <c:v>61776.98046875</c:v>
                </c:pt>
                <c:pt idx="1444">
                  <c:v>61880.609375</c:v>
                </c:pt>
                <c:pt idx="1445">
                  <c:v>62013.1171875</c:v>
                </c:pt>
                <c:pt idx="1446">
                  <c:v>62046.453125</c:v>
                </c:pt>
                <c:pt idx="1447">
                  <c:v>62201.3984375</c:v>
                </c:pt>
                <c:pt idx="1448">
                  <c:v>62260</c:v>
                </c:pt>
                <c:pt idx="1449">
                  <c:v>62266.86328125</c:v>
                </c:pt>
                <c:pt idx="1450">
                  <c:v>62271.359375</c:v>
                </c:pt>
                <c:pt idx="1451">
                  <c:v>62491.73046875</c:v>
                </c:pt>
                <c:pt idx="1452">
                  <c:v>62499.9453125</c:v>
                </c:pt>
                <c:pt idx="1453">
                  <c:v>62616.671875</c:v>
                </c:pt>
                <c:pt idx="1454">
                  <c:v>62637.34765625</c:v>
                </c:pt>
                <c:pt idx="1455">
                  <c:v>62646.90625</c:v>
                </c:pt>
                <c:pt idx="1456">
                  <c:v>62668.5390625</c:v>
                </c:pt>
                <c:pt idx="1457">
                  <c:v>62736.27734375</c:v>
                </c:pt>
                <c:pt idx="1458">
                  <c:v>62788.5625</c:v>
                </c:pt>
                <c:pt idx="1459">
                  <c:v>62857.45703125</c:v>
                </c:pt>
                <c:pt idx="1460">
                  <c:v>62988.48828125</c:v>
                </c:pt>
                <c:pt idx="1461">
                  <c:v>63051.33203125</c:v>
                </c:pt>
                <c:pt idx="1462">
                  <c:v>63064.890625</c:v>
                </c:pt>
                <c:pt idx="1463">
                  <c:v>63096.421875</c:v>
                </c:pt>
                <c:pt idx="1464">
                  <c:v>63122.96875</c:v>
                </c:pt>
                <c:pt idx="1465">
                  <c:v>63174.4921875</c:v>
                </c:pt>
                <c:pt idx="1466">
                  <c:v>63176.83984375</c:v>
                </c:pt>
                <c:pt idx="1467">
                  <c:v>63320.8515625</c:v>
                </c:pt>
                <c:pt idx="1468">
                  <c:v>63674.9765625</c:v>
                </c:pt>
                <c:pt idx="1469">
                  <c:v>63747.95703125</c:v>
                </c:pt>
                <c:pt idx="1470">
                  <c:v>63822.13671875</c:v>
                </c:pt>
                <c:pt idx="1471">
                  <c:v>63902.9140625</c:v>
                </c:pt>
                <c:pt idx="1472">
                  <c:v>63915.5625</c:v>
                </c:pt>
                <c:pt idx="1473">
                  <c:v>64007.15234375</c:v>
                </c:pt>
                <c:pt idx="1474">
                  <c:v>64058.6484375</c:v>
                </c:pt>
                <c:pt idx="1475">
                  <c:v>64202.859375</c:v>
                </c:pt>
                <c:pt idx="1476">
                  <c:v>64238.97265625</c:v>
                </c:pt>
                <c:pt idx="1477">
                  <c:v>64279.63671875</c:v>
                </c:pt>
                <c:pt idx="1478">
                  <c:v>64280.15234375</c:v>
                </c:pt>
                <c:pt idx="1479">
                  <c:v>64289.109375</c:v>
                </c:pt>
                <c:pt idx="1480">
                  <c:v>64325.52734375</c:v>
                </c:pt>
                <c:pt idx="1481">
                  <c:v>64363.16015625</c:v>
                </c:pt>
                <c:pt idx="1482">
                  <c:v>64367.09765625</c:v>
                </c:pt>
                <c:pt idx="1483">
                  <c:v>64397.48828125</c:v>
                </c:pt>
                <c:pt idx="1484">
                  <c:v>64661.453125</c:v>
                </c:pt>
                <c:pt idx="1485">
                  <c:v>64756.9921875</c:v>
                </c:pt>
                <c:pt idx="1486">
                  <c:v>64929.28515625</c:v>
                </c:pt>
                <c:pt idx="1487">
                  <c:v>65081.4375</c:v>
                </c:pt>
                <c:pt idx="1488">
                  <c:v>65084.171875</c:v>
                </c:pt>
                <c:pt idx="1489">
                  <c:v>65127.62890625</c:v>
                </c:pt>
                <c:pt idx="1490">
                  <c:v>65127.73828125</c:v>
                </c:pt>
                <c:pt idx="1491">
                  <c:v>65137.17578125</c:v>
                </c:pt>
                <c:pt idx="1492">
                  <c:v>65213.1484375</c:v>
                </c:pt>
                <c:pt idx="1493">
                  <c:v>65269.625</c:v>
                </c:pt>
                <c:pt idx="1494">
                  <c:v>65282.07421875</c:v>
                </c:pt>
                <c:pt idx="1495">
                  <c:v>65346.04296875</c:v>
                </c:pt>
                <c:pt idx="1496">
                  <c:v>65362.578125</c:v>
                </c:pt>
                <c:pt idx="1497">
                  <c:v>65389.5234375</c:v>
                </c:pt>
                <c:pt idx="1498">
                  <c:v>65407.9609375</c:v>
                </c:pt>
                <c:pt idx="1499">
                  <c:v>65412.3046875</c:v>
                </c:pt>
                <c:pt idx="1500">
                  <c:v>65415.25390625</c:v>
                </c:pt>
                <c:pt idx="1501">
                  <c:v>65792.6328125</c:v>
                </c:pt>
                <c:pt idx="1502">
                  <c:v>65878.984375</c:v>
                </c:pt>
                <c:pt idx="1503">
                  <c:v>66014.890625</c:v>
                </c:pt>
                <c:pt idx="1504">
                  <c:v>66126.8046875</c:v>
                </c:pt>
                <c:pt idx="1505">
                  <c:v>66207.90625</c:v>
                </c:pt>
                <c:pt idx="1506">
                  <c:v>66400.578125</c:v>
                </c:pt>
                <c:pt idx="1507">
                  <c:v>66431.4609375</c:v>
                </c:pt>
                <c:pt idx="1508">
                  <c:v>66445</c:v>
                </c:pt>
                <c:pt idx="1509">
                  <c:v>66678.8359375</c:v>
                </c:pt>
                <c:pt idx="1510">
                  <c:v>66681.0703125</c:v>
                </c:pt>
                <c:pt idx="1511">
                  <c:v>66713.2109375</c:v>
                </c:pt>
                <c:pt idx="1512">
                  <c:v>66730.0859375</c:v>
                </c:pt>
                <c:pt idx="1513">
                  <c:v>66787.9453125</c:v>
                </c:pt>
                <c:pt idx="1514">
                  <c:v>66847.5390625</c:v>
                </c:pt>
                <c:pt idx="1515">
                  <c:v>66859.578125</c:v>
                </c:pt>
                <c:pt idx="1516">
                  <c:v>66941.4453125</c:v>
                </c:pt>
                <c:pt idx="1517">
                  <c:v>67016.1328125</c:v>
                </c:pt>
                <c:pt idx="1518">
                  <c:v>67070.3671875</c:v>
                </c:pt>
                <c:pt idx="1519">
                  <c:v>67179.359375</c:v>
                </c:pt>
                <c:pt idx="1520">
                  <c:v>67206.0390625</c:v>
                </c:pt>
                <c:pt idx="1521">
                  <c:v>67226.2890625</c:v>
                </c:pt>
                <c:pt idx="1522">
                  <c:v>67275.5</c:v>
                </c:pt>
                <c:pt idx="1523">
                  <c:v>67390.375</c:v>
                </c:pt>
                <c:pt idx="1524">
                  <c:v>67454.6796875</c:v>
                </c:pt>
                <c:pt idx="1525">
                  <c:v>67571.5546875</c:v>
                </c:pt>
                <c:pt idx="1526">
                  <c:v>67681.34375</c:v>
                </c:pt>
                <c:pt idx="1527">
                  <c:v>67708.703125</c:v>
                </c:pt>
                <c:pt idx="1528">
                  <c:v>67715.5078125</c:v>
                </c:pt>
                <c:pt idx="1529">
                  <c:v>67766.34375</c:v>
                </c:pt>
                <c:pt idx="1530">
                  <c:v>67792.9921875</c:v>
                </c:pt>
                <c:pt idx="1531">
                  <c:v>67859.7109375</c:v>
                </c:pt>
                <c:pt idx="1532">
                  <c:v>68153.6640625</c:v>
                </c:pt>
                <c:pt idx="1533">
                  <c:v>68212.796875</c:v>
                </c:pt>
                <c:pt idx="1534">
                  <c:v>68216.1640625</c:v>
                </c:pt>
                <c:pt idx="1535">
                  <c:v>68420.03125</c:v>
                </c:pt>
                <c:pt idx="1536">
                  <c:v>68465.7890625</c:v>
                </c:pt>
                <c:pt idx="1537">
                  <c:v>68491.1875</c:v>
                </c:pt>
                <c:pt idx="1538">
                  <c:v>68550.9765625</c:v>
                </c:pt>
                <c:pt idx="1539">
                  <c:v>68729.265625</c:v>
                </c:pt>
                <c:pt idx="1540">
                  <c:v>68850.8359375</c:v>
                </c:pt>
                <c:pt idx="1541">
                  <c:v>68971.59375</c:v>
                </c:pt>
                <c:pt idx="1542">
                  <c:v>69033.7265625</c:v>
                </c:pt>
                <c:pt idx="1543">
                  <c:v>69079.0703125</c:v>
                </c:pt>
                <c:pt idx="1544">
                  <c:v>69085.3828125</c:v>
                </c:pt>
                <c:pt idx="1545">
                  <c:v>69205.78125</c:v>
                </c:pt>
                <c:pt idx="1546">
                  <c:v>69220.9453125</c:v>
                </c:pt>
                <c:pt idx="1547">
                  <c:v>69304.125</c:v>
                </c:pt>
                <c:pt idx="1548">
                  <c:v>69325.3984375</c:v>
                </c:pt>
                <c:pt idx="1549">
                  <c:v>69467.4765625</c:v>
                </c:pt>
                <c:pt idx="1550">
                  <c:v>69470.875</c:v>
                </c:pt>
                <c:pt idx="1551">
                  <c:v>69483.2421875</c:v>
                </c:pt>
                <c:pt idx="1552">
                  <c:v>69731.71875</c:v>
                </c:pt>
                <c:pt idx="1553">
                  <c:v>69778.1640625</c:v>
                </c:pt>
                <c:pt idx="1554">
                  <c:v>69885.09375</c:v>
                </c:pt>
                <c:pt idx="1555">
                  <c:v>69999.359375</c:v>
                </c:pt>
                <c:pt idx="1556">
                  <c:v>70164.71875</c:v>
                </c:pt>
                <c:pt idx="1557">
                  <c:v>70359.046875</c:v>
                </c:pt>
                <c:pt idx="1558">
                  <c:v>70446.0234375</c:v>
                </c:pt>
                <c:pt idx="1559">
                  <c:v>70475.4375</c:v>
                </c:pt>
                <c:pt idx="1560">
                  <c:v>70665.6875</c:v>
                </c:pt>
                <c:pt idx="1561">
                  <c:v>70790.9453125</c:v>
                </c:pt>
                <c:pt idx="1562">
                  <c:v>70941.2734375</c:v>
                </c:pt>
                <c:pt idx="1563">
                  <c:v>70969.359375</c:v>
                </c:pt>
                <c:pt idx="1564">
                  <c:v>71085.90625</c:v>
                </c:pt>
                <c:pt idx="1565">
                  <c:v>71133.328125</c:v>
                </c:pt>
                <c:pt idx="1566">
                  <c:v>71154.6328125</c:v>
                </c:pt>
                <c:pt idx="1567">
                  <c:v>71243.65625</c:v>
                </c:pt>
                <c:pt idx="1568">
                  <c:v>71294.6953125</c:v>
                </c:pt>
                <c:pt idx="1569">
                  <c:v>71351.28125</c:v>
                </c:pt>
                <c:pt idx="1570">
                  <c:v>72224.765625</c:v>
                </c:pt>
                <c:pt idx="1571">
                  <c:v>72238.84375</c:v>
                </c:pt>
                <c:pt idx="1572">
                  <c:v>72511.796875</c:v>
                </c:pt>
                <c:pt idx="1573">
                  <c:v>72559.1875</c:v>
                </c:pt>
                <c:pt idx="1574">
                  <c:v>72586.0234375</c:v>
                </c:pt>
                <c:pt idx="1575">
                  <c:v>72590.7265625</c:v>
                </c:pt>
                <c:pt idx="1576">
                  <c:v>72598.296875</c:v>
                </c:pt>
                <c:pt idx="1577">
                  <c:v>72609.1328125</c:v>
                </c:pt>
                <c:pt idx="1578">
                  <c:v>72628.2734375</c:v>
                </c:pt>
                <c:pt idx="1579">
                  <c:v>72811.875</c:v>
                </c:pt>
                <c:pt idx="1580">
                  <c:v>72848.625</c:v>
                </c:pt>
                <c:pt idx="1581">
                  <c:v>73005.125</c:v>
                </c:pt>
                <c:pt idx="1582">
                  <c:v>73036.1953125</c:v>
                </c:pt>
                <c:pt idx="1583">
                  <c:v>73067.046875</c:v>
                </c:pt>
                <c:pt idx="1584">
                  <c:v>73100.7890625</c:v>
                </c:pt>
                <c:pt idx="1585">
                  <c:v>73151.015625</c:v>
                </c:pt>
                <c:pt idx="1586">
                  <c:v>73218.3203125</c:v>
                </c:pt>
                <c:pt idx="1587">
                  <c:v>73359.203125</c:v>
                </c:pt>
                <c:pt idx="1588">
                  <c:v>73385.265625</c:v>
                </c:pt>
                <c:pt idx="1589">
                  <c:v>73543.046875</c:v>
                </c:pt>
                <c:pt idx="1590">
                  <c:v>73680.90625</c:v>
                </c:pt>
                <c:pt idx="1591">
                  <c:v>73834.2734375</c:v>
                </c:pt>
                <c:pt idx="1592">
                  <c:v>73979.3046875</c:v>
                </c:pt>
                <c:pt idx="1593">
                  <c:v>74034.9140625</c:v>
                </c:pt>
                <c:pt idx="1594">
                  <c:v>74064.8984375</c:v>
                </c:pt>
                <c:pt idx="1595">
                  <c:v>74184.15625</c:v>
                </c:pt>
                <c:pt idx="1596">
                  <c:v>74274.4453125</c:v>
                </c:pt>
                <c:pt idx="1597">
                  <c:v>74481.921875</c:v>
                </c:pt>
                <c:pt idx="1598">
                  <c:v>74601.4296875</c:v>
                </c:pt>
                <c:pt idx="1599">
                  <c:v>74611.6640625</c:v>
                </c:pt>
                <c:pt idx="1600">
                  <c:v>74648.8984375</c:v>
                </c:pt>
                <c:pt idx="1601">
                  <c:v>74861.890625</c:v>
                </c:pt>
                <c:pt idx="1602">
                  <c:v>74874.21875</c:v>
                </c:pt>
                <c:pt idx="1603">
                  <c:v>74968.2421875</c:v>
                </c:pt>
                <c:pt idx="1604">
                  <c:v>75118.953125</c:v>
                </c:pt>
                <c:pt idx="1605">
                  <c:v>75158.1640625</c:v>
                </c:pt>
                <c:pt idx="1606">
                  <c:v>75235.78125</c:v>
                </c:pt>
                <c:pt idx="1607">
                  <c:v>75457.109375</c:v>
                </c:pt>
                <c:pt idx="1608">
                  <c:v>75550.6953125</c:v>
                </c:pt>
                <c:pt idx="1609">
                  <c:v>75774.625</c:v>
                </c:pt>
                <c:pt idx="1610">
                  <c:v>76101.96875</c:v>
                </c:pt>
                <c:pt idx="1611">
                  <c:v>76114.671875</c:v>
                </c:pt>
                <c:pt idx="1612">
                  <c:v>76403.859375</c:v>
                </c:pt>
                <c:pt idx="1613">
                  <c:v>76479.5546875</c:v>
                </c:pt>
                <c:pt idx="1614">
                  <c:v>76553.2734375</c:v>
                </c:pt>
                <c:pt idx="1615">
                  <c:v>76690.6328125</c:v>
                </c:pt>
                <c:pt idx="1616">
                  <c:v>76691.765625</c:v>
                </c:pt>
                <c:pt idx="1617">
                  <c:v>77031.8125</c:v>
                </c:pt>
                <c:pt idx="1618">
                  <c:v>77232.328125</c:v>
                </c:pt>
                <c:pt idx="1619">
                  <c:v>77274.1953125</c:v>
                </c:pt>
                <c:pt idx="1620">
                  <c:v>77290.0859375</c:v>
                </c:pt>
                <c:pt idx="1621">
                  <c:v>77336.7734375</c:v>
                </c:pt>
                <c:pt idx="1622">
                  <c:v>77594.8125</c:v>
                </c:pt>
                <c:pt idx="1623">
                  <c:v>77705.859375</c:v>
                </c:pt>
                <c:pt idx="1624">
                  <c:v>77970.0234375</c:v>
                </c:pt>
                <c:pt idx="1625">
                  <c:v>78017.1484375</c:v>
                </c:pt>
                <c:pt idx="1626">
                  <c:v>78135.2265625</c:v>
                </c:pt>
                <c:pt idx="1627">
                  <c:v>78145.6953125</c:v>
                </c:pt>
                <c:pt idx="1628">
                  <c:v>78379.7421875</c:v>
                </c:pt>
                <c:pt idx="1629">
                  <c:v>78417.671875</c:v>
                </c:pt>
                <c:pt idx="1630">
                  <c:v>78586.6875</c:v>
                </c:pt>
                <c:pt idx="1631">
                  <c:v>79117.125</c:v>
                </c:pt>
                <c:pt idx="1632">
                  <c:v>79499.28125</c:v>
                </c:pt>
                <c:pt idx="1633">
                  <c:v>79718.15625</c:v>
                </c:pt>
                <c:pt idx="1634">
                  <c:v>79772.3515625</c:v>
                </c:pt>
                <c:pt idx="1635">
                  <c:v>80221.9375</c:v>
                </c:pt>
                <c:pt idx="1636">
                  <c:v>80258.8046875</c:v>
                </c:pt>
                <c:pt idx="1637">
                  <c:v>80619.1328125</c:v>
                </c:pt>
                <c:pt idx="1638">
                  <c:v>80988.1328125</c:v>
                </c:pt>
                <c:pt idx="1639">
                  <c:v>81137.890625</c:v>
                </c:pt>
                <c:pt idx="1640">
                  <c:v>81211.5703125</c:v>
                </c:pt>
                <c:pt idx="1641">
                  <c:v>81301.3046875</c:v>
                </c:pt>
                <c:pt idx="1642">
                  <c:v>81343.0625</c:v>
                </c:pt>
                <c:pt idx="1643">
                  <c:v>81413.8515625</c:v>
                </c:pt>
                <c:pt idx="1644">
                  <c:v>81667.96875</c:v>
                </c:pt>
                <c:pt idx="1645">
                  <c:v>82095.1796875</c:v>
                </c:pt>
                <c:pt idx="1646">
                  <c:v>82176.59375</c:v>
                </c:pt>
                <c:pt idx="1647">
                  <c:v>82366.1796875</c:v>
                </c:pt>
                <c:pt idx="1648">
                  <c:v>82419.5234375</c:v>
                </c:pt>
                <c:pt idx="1649">
                  <c:v>82504</c:v>
                </c:pt>
                <c:pt idx="1650">
                  <c:v>82507.0234375</c:v>
                </c:pt>
                <c:pt idx="1651">
                  <c:v>82611.2578125</c:v>
                </c:pt>
                <c:pt idx="1652">
                  <c:v>82646.53125</c:v>
                </c:pt>
                <c:pt idx="1653">
                  <c:v>83045.6875</c:v>
                </c:pt>
                <c:pt idx="1654">
                  <c:v>83546.9921875</c:v>
                </c:pt>
                <c:pt idx="1655">
                  <c:v>83808.9921875</c:v>
                </c:pt>
                <c:pt idx="1656">
                  <c:v>84029.6875</c:v>
                </c:pt>
                <c:pt idx="1657">
                  <c:v>84068.9453125</c:v>
                </c:pt>
                <c:pt idx="1658">
                  <c:v>85072.3515625</c:v>
                </c:pt>
                <c:pt idx="1659">
                  <c:v>85146.3515625</c:v>
                </c:pt>
                <c:pt idx="1660">
                  <c:v>85295.1015625</c:v>
                </c:pt>
                <c:pt idx="1661">
                  <c:v>85320.96875</c:v>
                </c:pt>
                <c:pt idx="1662">
                  <c:v>85491.578125</c:v>
                </c:pt>
                <c:pt idx="1663">
                  <c:v>85684</c:v>
                </c:pt>
                <c:pt idx="1664">
                  <c:v>85764.109375</c:v>
                </c:pt>
                <c:pt idx="1665">
                  <c:v>86309.15625</c:v>
                </c:pt>
                <c:pt idx="1666">
                  <c:v>86312.078125</c:v>
                </c:pt>
                <c:pt idx="1667">
                  <c:v>86584.9296875</c:v>
                </c:pt>
                <c:pt idx="1668">
                  <c:v>86603.5390625</c:v>
                </c:pt>
                <c:pt idx="1669">
                  <c:v>86972.21875</c:v>
                </c:pt>
                <c:pt idx="1670">
                  <c:v>87695.2890625</c:v>
                </c:pt>
                <c:pt idx="1671">
                  <c:v>87701.4453125</c:v>
                </c:pt>
                <c:pt idx="1672">
                  <c:v>87732.671875</c:v>
                </c:pt>
                <c:pt idx="1673">
                  <c:v>87743.6796875</c:v>
                </c:pt>
                <c:pt idx="1674">
                  <c:v>87881.0390625</c:v>
                </c:pt>
                <c:pt idx="1675">
                  <c:v>88013.046875</c:v>
                </c:pt>
                <c:pt idx="1676">
                  <c:v>88210.421875</c:v>
                </c:pt>
                <c:pt idx="1677">
                  <c:v>88433.671875</c:v>
                </c:pt>
                <c:pt idx="1678">
                  <c:v>88448.40625</c:v>
                </c:pt>
                <c:pt idx="1679">
                  <c:v>88569.8984375</c:v>
                </c:pt>
                <c:pt idx="1680">
                  <c:v>89161.7265625</c:v>
                </c:pt>
                <c:pt idx="1681">
                  <c:v>89249.59375</c:v>
                </c:pt>
                <c:pt idx="1682">
                  <c:v>89347.921875</c:v>
                </c:pt>
                <c:pt idx="1683">
                  <c:v>89443.1875</c:v>
                </c:pt>
                <c:pt idx="1684">
                  <c:v>89470.3828125</c:v>
                </c:pt>
                <c:pt idx="1685">
                  <c:v>89608.3046875</c:v>
                </c:pt>
                <c:pt idx="1686">
                  <c:v>89760.078125</c:v>
                </c:pt>
                <c:pt idx="1687">
                  <c:v>89889.1640625</c:v>
                </c:pt>
                <c:pt idx="1688">
                  <c:v>89930.71875</c:v>
                </c:pt>
                <c:pt idx="1689">
                  <c:v>89993.3359375</c:v>
                </c:pt>
                <c:pt idx="1690">
                  <c:v>90288.2578125</c:v>
                </c:pt>
                <c:pt idx="1691">
                  <c:v>90555.046875</c:v>
                </c:pt>
                <c:pt idx="1692">
                  <c:v>90670.9453125</c:v>
                </c:pt>
                <c:pt idx="1693">
                  <c:v>90742.9921875</c:v>
                </c:pt>
                <c:pt idx="1694">
                  <c:v>90775.5390625</c:v>
                </c:pt>
                <c:pt idx="1695">
                  <c:v>91026.5234375</c:v>
                </c:pt>
                <c:pt idx="1696">
                  <c:v>91241.3046875</c:v>
                </c:pt>
                <c:pt idx="1697">
                  <c:v>91276.15625</c:v>
                </c:pt>
                <c:pt idx="1698">
                  <c:v>91646.3046875</c:v>
                </c:pt>
                <c:pt idx="1699">
                  <c:v>91661.359375</c:v>
                </c:pt>
                <c:pt idx="1700">
                  <c:v>91849.828125</c:v>
                </c:pt>
                <c:pt idx="1701">
                  <c:v>92058.21875</c:v>
                </c:pt>
                <c:pt idx="1702">
                  <c:v>92467.9140625</c:v>
                </c:pt>
                <c:pt idx="1703">
                  <c:v>92619.6953125</c:v>
                </c:pt>
                <c:pt idx="1704">
                  <c:v>92846.921875</c:v>
                </c:pt>
                <c:pt idx="1705">
                  <c:v>93420.71875</c:v>
                </c:pt>
                <c:pt idx="1706">
                  <c:v>93524.953125</c:v>
                </c:pt>
                <c:pt idx="1707">
                  <c:v>93559.265625</c:v>
                </c:pt>
                <c:pt idx="1708">
                  <c:v>94010.9453125</c:v>
                </c:pt>
                <c:pt idx="1709">
                  <c:v>94039.953125</c:v>
                </c:pt>
                <c:pt idx="1710">
                  <c:v>94196.375</c:v>
                </c:pt>
                <c:pt idx="1711">
                  <c:v>94386.8984375</c:v>
                </c:pt>
                <c:pt idx="1712">
                  <c:v>94581.9296875</c:v>
                </c:pt>
                <c:pt idx="1713">
                  <c:v>94630.1484375</c:v>
                </c:pt>
                <c:pt idx="1714">
                  <c:v>94732.6953125</c:v>
                </c:pt>
                <c:pt idx="1715">
                  <c:v>94886.7265625</c:v>
                </c:pt>
                <c:pt idx="1716">
                  <c:v>95312.34375</c:v>
                </c:pt>
                <c:pt idx="1717">
                  <c:v>95459.0234375</c:v>
                </c:pt>
                <c:pt idx="1718">
                  <c:v>95732.8203125</c:v>
                </c:pt>
                <c:pt idx="1719">
                  <c:v>96316.4921875</c:v>
                </c:pt>
                <c:pt idx="1720">
                  <c:v>97074.2109375</c:v>
                </c:pt>
                <c:pt idx="1721">
                  <c:v>97421.921875</c:v>
                </c:pt>
                <c:pt idx="1722">
                  <c:v>97602.171875</c:v>
                </c:pt>
                <c:pt idx="1723">
                  <c:v>97678.0078125</c:v>
                </c:pt>
                <c:pt idx="1724">
                  <c:v>98162.5078125</c:v>
                </c:pt>
                <c:pt idx="1725">
                  <c:v>98357.125</c:v>
                </c:pt>
                <c:pt idx="1726">
                  <c:v>98591.5</c:v>
                </c:pt>
                <c:pt idx="1727">
                  <c:v>98598.625</c:v>
                </c:pt>
                <c:pt idx="1728">
                  <c:v>98936.5625</c:v>
                </c:pt>
                <c:pt idx="1729">
                  <c:v>99308.34375</c:v>
                </c:pt>
                <c:pt idx="1730">
                  <c:v>99479.9296875</c:v>
                </c:pt>
                <c:pt idx="1731">
                  <c:v>99645.609375</c:v>
                </c:pt>
                <c:pt idx="1732">
                  <c:v>99650.828125</c:v>
                </c:pt>
                <c:pt idx="1733">
                  <c:v>99752.875</c:v>
                </c:pt>
                <c:pt idx="1734">
                  <c:v>100270</c:v>
                </c:pt>
              </c:numCache>
            </c:numRef>
          </c:val>
          <c:smooth val="0"/>
          <c:extLst>
            <c:ext xmlns:c16="http://schemas.microsoft.com/office/drawing/2014/chart" uri="{C3380CC4-5D6E-409C-BE32-E72D297353CC}">
              <c16:uniqueId val="{00000000-8DBC-422E-B7C3-E0F0B5B6EE63}"/>
            </c:ext>
          </c:extLst>
        </c:ser>
        <c:dLbls>
          <c:showLegendKey val="0"/>
          <c:showVal val="0"/>
          <c:showCatName val="0"/>
          <c:showSerName val="0"/>
          <c:showPercent val="0"/>
          <c:showBubbleSize val="0"/>
        </c:dLbls>
        <c:smooth val="0"/>
        <c:axId val="766003128"/>
        <c:axId val="766000504"/>
      </c:lineChart>
      <c:catAx>
        <c:axId val="766003128"/>
        <c:scaling>
          <c:orientation val="minMax"/>
        </c:scaling>
        <c:delete val="0"/>
        <c:axPos val="b"/>
        <c:title>
          <c:tx>
            <c:rich>
              <a:bodyPr rot="0" spcFirstLastPara="1" vertOverflow="ellipsis" vert="horz" wrap="square" anchor="ctr" anchorCtr="1"/>
              <a:lstStyle/>
              <a:p>
                <a:pPr algn="ctr" rtl="0">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a:t>Land parcel (ranked from lowest unit cost to highest unit cost)</a:t>
                </a:r>
              </a:p>
            </c:rich>
          </c:tx>
          <c:layout>
            <c:manualLayout>
              <c:xMode val="edge"/>
              <c:yMode val="edge"/>
              <c:x val="0.21393280304841134"/>
              <c:y val="0.91112862673638462"/>
            </c:manualLayout>
          </c:layout>
          <c:overlay val="0"/>
          <c:spPr>
            <a:noFill/>
            <a:ln>
              <a:noFill/>
            </a:ln>
            <a:effectLst/>
          </c:spPr>
          <c:txPr>
            <a:bodyPr rot="0" spcFirstLastPara="1" vertOverflow="ellipsis" vert="horz" wrap="square" anchor="ctr" anchorCtr="1"/>
            <a:lstStyle/>
            <a:p>
              <a:pPr algn="ctr" rtl="0">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it-IT"/>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it-IT"/>
          </a:p>
        </c:txPr>
        <c:crossAx val="766000504"/>
        <c:crosses val="autoZero"/>
        <c:auto val="1"/>
        <c:lblAlgn val="ctr"/>
        <c:lblOffset val="100"/>
        <c:tickLblSkip val="500"/>
        <c:noMultiLvlLbl val="0"/>
      </c:catAx>
      <c:valAx>
        <c:axId val="766000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a:t>Farmer's unit cost per lapwing increase</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it-IT"/>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it-IT"/>
          </a:p>
        </c:txPr>
        <c:crossAx val="766003128"/>
        <c:crossesAt val="1"/>
        <c:crossBetween val="midCat"/>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528852696405674"/>
          <c:y val="3.3838824492042181E-2"/>
          <c:w val="0.66650236720206579"/>
          <c:h val="0.77770459893120669"/>
        </c:manualLayout>
      </c:layout>
      <c:barChart>
        <c:barDir val="bar"/>
        <c:grouping val="clustered"/>
        <c:varyColors val="0"/>
        <c:ser>
          <c:idx val="0"/>
          <c:order val="0"/>
          <c:tx>
            <c:strRef>
              <c:f>graphs!$D$62</c:f>
              <c:strCache>
                <c:ptCount val="1"/>
                <c:pt idx="0">
                  <c:v>Payment for Actions: Uniform payment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graphs!$C$63:$C$69</c:f>
              <c:strCache>
                <c:ptCount val="4"/>
                <c:pt idx="0">
                  <c:v>Total subsidy payment</c:v>
                </c:pt>
                <c:pt idx="1">
                  <c:v>Farmer surplus  </c:v>
                </c:pt>
                <c:pt idx="2">
                  <c:v>Number of farmers participating</c:v>
                </c:pt>
                <c:pt idx="3">
                  <c:v>Hectares of grassland restored</c:v>
                </c:pt>
              </c:strCache>
              <c:extLst/>
            </c:strRef>
          </c:cat>
          <c:val>
            <c:numRef>
              <c:f>graphs!$D$63:$D$69</c:f>
              <c:numCache>
                <c:formatCode>#,##0</c:formatCode>
                <c:ptCount val="4"/>
                <c:pt idx="0">
                  <c:v>1633000</c:v>
                </c:pt>
                <c:pt idx="1">
                  <c:v>94525</c:v>
                </c:pt>
                <c:pt idx="2">
                  <c:v>39</c:v>
                </c:pt>
                <c:pt idx="3">
                  <c:v>2792</c:v>
                </c:pt>
              </c:numCache>
              <c:extLst/>
            </c:numRef>
          </c:val>
          <c:extLst>
            <c:ext xmlns:c16="http://schemas.microsoft.com/office/drawing/2014/chart" uri="{C3380CC4-5D6E-409C-BE32-E72D297353CC}">
              <c16:uniqueId val="{00000000-B4A4-4D8F-9D0C-5180FDDC84FF}"/>
            </c:ext>
          </c:extLst>
        </c:ser>
        <c:ser>
          <c:idx val="1"/>
          <c:order val="1"/>
          <c:tx>
            <c:strRef>
              <c:f>graphs!$E$62</c:f>
              <c:strCache>
                <c:ptCount val="1"/>
                <c:pt idx="0">
                  <c:v>Payment for Actions: Spatial payment</c:v>
                </c:pt>
              </c:strCache>
            </c:strRef>
          </c:tx>
          <c:spPr>
            <a:solidFill>
              <a:srgbClr val="8DC49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graphs!$C$63:$C$69</c:f>
              <c:strCache>
                <c:ptCount val="4"/>
                <c:pt idx="0">
                  <c:v>Total subsidy payment</c:v>
                </c:pt>
                <c:pt idx="1">
                  <c:v>Farmer surplus  </c:v>
                </c:pt>
                <c:pt idx="2">
                  <c:v>Number of farmers participating</c:v>
                </c:pt>
                <c:pt idx="3">
                  <c:v>Hectares of grassland restored</c:v>
                </c:pt>
              </c:strCache>
              <c:extLst/>
            </c:strRef>
          </c:cat>
          <c:val>
            <c:numRef>
              <c:f>graphs!$E$63:$E$69</c:f>
              <c:numCache>
                <c:formatCode>#,##0</c:formatCode>
                <c:ptCount val="4"/>
                <c:pt idx="0">
                  <c:v>1632000</c:v>
                </c:pt>
                <c:pt idx="1">
                  <c:v>130655</c:v>
                </c:pt>
                <c:pt idx="2">
                  <c:v>35</c:v>
                </c:pt>
                <c:pt idx="3">
                  <c:v>2721</c:v>
                </c:pt>
              </c:numCache>
              <c:extLst/>
            </c:numRef>
          </c:val>
          <c:extLst>
            <c:ext xmlns:c16="http://schemas.microsoft.com/office/drawing/2014/chart" uri="{C3380CC4-5D6E-409C-BE32-E72D297353CC}">
              <c16:uniqueId val="{00000001-B4A4-4D8F-9D0C-5180FDDC84FF}"/>
            </c:ext>
          </c:extLst>
        </c:ser>
        <c:ser>
          <c:idx val="2"/>
          <c:order val="2"/>
          <c:tx>
            <c:strRef>
              <c:f>graphs!$F$62</c:f>
              <c:strCache>
                <c:ptCount val="1"/>
                <c:pt idx="0">
                  <c:v>Payment for Results</c:v>
                </c:pt>
              </c:strCache>
            </c:strRef>
          </c:tx>
          <c:spPr>
            <a:solidFill>
              <a:srgbClr val="219B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graphs!$C$63:$C$69</c:f>
              <c:strCache>
                <c:ptCount val="4"/>
                <c:pt idx="0">
                  <c:v>Total subsidy payment</c:v>
                </c:pt>
                <c:pt idx="1">
                  <c:v>Farmer surplus  </c:v>
                </c:pt>
                <c:pt idx="2">
                  <c:v>Number of farmers participating</c:v>
                </c:pt>
                <c:pt idx="3">
                  <c:v>Hectares of grassland restored</c:v>
                </c:pt>
              </c:strCache>
              <c:extLst/>
            </c:strRef>
          </c:cat>
          <c:val>
            <c:numRef>
              <c:f>graphs!$F$63:$F$69</c:f>
              <c:numCache>
                <c:formatCode>#,##0</c:formatCode>
                <c:ptCount val="4"/>
                <c:pt idx="0">
                  <c:v>1680000</c:v>
                </c:pt>
                <c:pt idx="1">
                  <c:v>255660</c:v>
                </c:pt>
                <c:pt idx="2">
                  <c:v>32</c:v>
                </c:pt>
                <c:pt idx="3">
                  <c:v>2168</c:v>
                </c:pt>
              </c:numCache>
              <c:extLst/>
            </c:numRef>
          </c:val>
          <c:extLst>
            <c:ext xmlns:c16="http://schemas.microsoft.com/office/drawing/2014/chart" uri="{C3380CC4-5D6E-409C-BE32-E72D297353CC}">
              <c16:uniqueId val="{00000002-B4A4-4D8F-9D0C-5180FDDC84FF}"/>
            </c:ext>
          </c:extLst>
        </c:ser>
        <c:dLbls>
          <c:showLegendKey val="0"/>
          <c:showVal val="0"/>
          <c:showCatName val="0"/>
          <c:showSerName val="0"/>
          <c:showPercent val="0"/>
          <c:showBubbleSize val="0"/>
        </c:dLbls>
        <c:gapWidth val="150"/>
        <c:axId val="444441608"/>
        <c:axId val="444439640"/>
      </c:barChart>
      <c:catAx>
        <c:axId val="4444416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444439640"/>
        <c:crosses val="autoZero"/>
        <c:auto val="1"/>
        <c:lblAlgn val="ctr"/>
        <c:lblOffset val="100"/>
        <c:noMultiLvlLbl val="0"/>
      </c:catAx>
      <c:valAx>
        <c:axId val="444439640"/>
        <c:scaling>
          <c:logBase val="10"/>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444441608"/>
        <c:crosses val="autoZero"/>
        <c:crossBetween val="between"/>
      </c:valAx>
      <c:spPr>
        <a:noFill/>
        <a:ln>
          <a:noFill/>
        </a:ln>
        <a:effectLst/>
      </c:spPr>
    </c:plotArea>
    <c:legend>
      <c:legendPos val="r"/>
      <c:layout>
        <c:manualLayout>
          <c:xMode val="edge"/>
          <c:yMode val="edge"/>
          <c:x val="0.13946138787828119"/>
          <c:y val="0.87057582197823169"/>
          <c:w val="0.71912725064672034"/>
          <c:h val="9.55901980285796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legend>
    <c:plotVisOnly val="1"/>
    <c:dispBlanksAs val="gap"/>
    <c:showDLblsOverMax val="0"/>
  </c:chart>
  <c:spPr>
    <a:solidFill>
      <a:schemeClr val="bg1"/>
    </a:solidFill>
    <a:ln w="9525" cap="flat" cmpd="sng" algn="ctr">
      <a:solidFill>
        <a:schemeClr val="bg1"/>
      </a:solidFill>
      <a:round/>
    </a:ln>
    <a:effectLst/>
  </c:spPr>
  <c:txPr>
    <a:bodyPr/>
    <a:lstStyle/>
    <a:p>
      <a:pPr>
        <a:defRPr sz="800">
          <a:solidFill>
            <a:schemeClr val="tx1"/>
          </a:solidFill>
          <a:latin typeface="Arial" panose="020B0604020202020204" pitchFamily="34" charset="0"/>
          <a:cs typeface="Arial" panose="020B0604020202020204" pitchFamily="34" charset="0"/>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528852696405674"/>
          <c:y val="3.3838824492042181E-2"/>
          <c:w val="0.66650236720206579"/>
          <c:h val="0.77770459893120669"/>
        </c:manualLayout>
      </c:layout>
      <c:barChart>
        <c:barDir val="bar"/>
        <c:grouping val="clustered"/>
        <c:varyColors val="0"/>
        <c:ser>
          <c:idx val="0"/>
          <c:order val="0"/>
          <c:tx>
            <c:strRef>
              <c:f>graphs!$D$62</c:f>
              <c:strCache>
                <c:ptCount val="1"/>
                <c:pt idx="0">
                  <c:v>Payment for Actions: Uniform payment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graphs!$C$63:$C$69</c:f>
              <c:strCache>
                <c:ptCount val="4"/>
                <c:pt idx="0">
                  <c:v>Hectares of grassland restored</c:v>
                </c:pt>
                <c:pt idx="1">
                  <c:v>Increase in oystercatcher abundance</c:v>
                </c:pt>
                <c:pt idx="2">
                  <c:v>Increase in curlew abundance</c:v>
                </c:pt>
                <c:pt idx="3">
                  <c:v>Increase in lapwing abundance</c:v>
                </c:pt>
              </c:strCache>
              <c:extLst/>
            </c:strRef>
          </c:cat>
          <c:val>
            <c:numRef>
              <c:f>graphs!$D$63:$D$69</c:f>
              <c:numCache>
                <c:formatCode>0</c:formatCode>
                <c:ptCount val="4"/>
                <c:pt idx="0" formatCode="#,##0">
                  <c:v>2792</c:v>
                </c:pt>
                <c:pt idx="1">
                  <c:v>28.341449999999998</c:v>
                </c:pt>
                <c:pt idx="2">
                  <c:v>52.959229999999998</c:v>
                </c:pt>
                <c:pt idx="3" formatCode="#,##0">
                  <c:v>91</c:v>
                </c:pt>
              </c:numCache>
              <c:extLst/>
            </c:numRef>
          </c:val>
          <c:extLst>
            <c:ext xmlns:c16="http://schemas.microsoft.com/office/drawing/2014/chart" uri="{C3380CC4-5D6E-409C-BE32-E72D297353CC}">
              <c16:uniqueId val="{00000000-B4A4-4D8F-9D0C-5180FDDC84FF}"/>
            </c:ext>
          </c:extLst>
        </c:ser>
        <c:ser>
          <c:idx val="1"/>
          <c:order val="1"/>
          <c:tx>
            <c:strRef>
              <c:f>graphs!$E$62</c:f>
              <c:strCache>
                <c:ptCount val="1"/>
                <c:pt idx="0">
                  <c:v>Payment for Actions: Spatial payment</c:v>
                </c:pt>
              </c:strCache>
            </c:strRef>
          </c:tx>
          <c:spPr>
            <a:solidFill>
              <a:srgbClr val="8DC49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graphs!$C$63:$C$69</c:f>
              <c:strCache>
                <c:ptCount val="4"/>
                <c:pt idx="0">
                  <c:v>Hectares of grassland restored</c:v>
                </c:pt>
                <c:pt idx="1">
                  <c:v>Increase in oystercatcher abundance</c:v>
                </c:pt>
                <c:pt idx="2">
                  <c:v>Increase in curlew abundance</c:v>
                </c:pt>
                <c:pt idx="3">
                  <c:v>Increase in lapwing abundance</c:v>
                </c:pt>
              </c:strCache>
              <c:extLst/>
            </c:strRef>
          </c:cat>
          <c:val>
            <c:numRef>
              <c:f>graphs!$E$63:$E$69</c:f>
              <c:numCache>
                <c:formatCode>0</c:formatCode>
                <c:ptCount val="4"/>
                <c:pt idx="0" formatCode="#,##0">
                  <c:v>2721</c:v>
                </c:pt>
                <c:pt idx="1">
                  <c:v>31.047899999999998</c:v>
                </c:pt>
                <c:pt idx="2">
                  <c:v>59.557459999999999</c:v>
                </c:pt>
                <c:pt idx="3" formatCode="#,##0">
                  <c:v>100</c:v>
                </c:pt>
              </c:numCache>
              <c:extLst/>
            </c:numRef>
          </c:val>
          <c:extLst>
            <c:ext xmlns:c16="http://schemas.microsoft.com/office/drawing/2014/chart" uri="{C3380CC4-5D6E-409C-BE32-E72D297353CC}">
              <c16:uniqueId val="{00000001-B4A4-4D8F-9D0C-5180FDDC84FF}"/>
            </c:ext>
          </c:extLst>
        </c:ser>
        <c:ser>
          <c:idx val="2"/>
          <c:order val="2"/>
          <c:tx>
            <c:strRef>
              <c:f>graphs!$F$62</c:f>
              <c:strCache>
                <c:ptCount val="1"/>
                <c:pt idx="0">
                  <c:v>Payment for Results</c:v>
                </c:pt>
              </c:strCache>
            </c:strRef>
          </c:tx>
          <c:spPr>
            <a:solidFill>
              <a:srgbClr val="219B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graphs!$C$63:$C$69</c:f>
              <c:strCache>
                <c:ptCount val="4"/>
                <c:pt idx="0">
                  <c:v>Hectares of grassland restored</c:v>
                </c:pt>
                <c:pt idx="1">
                  <c:v>Increase in oystercatcher abundance</c:v>
                </c:pt>
                <c:pt idx="2">
                  <c:v>Increase in curlew abundance</c:v>
                </c:pt>
                <c:pt idx="3">
                  <c:v>Increase in lapwing abundance</c:v>
                </c:pt>
              </c:strCache>
              <c:extLst/>
            </c:strRef>
          </c:cat>
          <c:val>
            <c:numRef>
              <c:f>graphs!$F$63:$F$69</c:f>
              <c:numCache>
                <c:formatCode>0</c:formatCode>
                <c:ptCount val="4"/>
                <c:pt idx="0" formatCode="#,##0">
                  <c:v>2168</c:v>
                </c:pt>
                <c:pt idx="1">
                  <c:v>31.512039999999999</c:v>
                </c:pt>
                <c:pt idx="2">
                  <c:v>76.633690000000001</c:v>
                </c:pt>
                <c:pt idx="3" formatCode="#,##0">
                  <c:v>131</c:v>
                </c:pt>
              </c:numCache>
              <c:extLst/>
            </c:numRef>
          </c:val>
          <c:extLst>
            <c:ext xmlns:c16="http://schemas.microsoft.com/office/drawing/2014/chart" uri="{C3380CC4-5D6E-409C-BE32-E72D297353CC}">
              <c16:uniqueId val="{00000002-B4A4-4D8F-9D0C-5180FDDC84FF}"/>
            </c:ext>
          </c:extLst>
        </c:ser>
        <c:dLbls>
          <c:showLegendKey val="0"/>
          <c:showVal val="0"/>
          <c:showCatName val="0"/>
          <c:showSerName val="0"/>
          <c:showPercent val="0"/>
          <c:showBubbleSize val="0"/>
        </c:dLbls>
        <c:gapWidth val="150"/>
        <c:axId val="444441608"/>
        <c:axId val="444439640"/>
      </c:barChart>
      <c:catAx>
        <c:axId val="4444416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444439640"/>
        <c:crosses val="autoZero"/>
        <c:auto val="1"/>
        <c:lblAlgn val="ctr"/>
        <c:lblOffset val="100"/>
        <c:noMultiLvlLbl val="0"/>
      </c:catAx>
      <c:valAx>
        <c:axId val="444439640"/>
        <c:scaling>
          <c:logBase val="10"/>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444441608"/>
        <c:crosses val="autoZero"/>
        <c:crossBetween val="between"/>
      </c:valAx>
      <c:spPr>
        <a:noFill/>
        <a:ln>
          <a:noFill/>
        </a:ln>
        <a:effectLst/>
      </c:spPr>
    </c:plotArea>
    <c:legend>
      <c:legendPos val="r"/>
      <c:layout>
        <c:manualLayout>
          <c:xMode val="edge"/>
          <c:yMode val="edge"/>
          <c:x val="0.13946138787828119"/>
          <c:y val="0.87057582197823169"/>
          <c:w val="0.71912725064672034"/>
          <c:h val="9.55901980285796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legend>
    <c:plotVisOnly val="1"/>
    <c:dispBlanksAs val="gap"/>
    <c:showDLblsOverMax val="0"/>
  </c:chart>
  <c:spPr>
    <a:solidFill>
      <a:schemeClr val="bg1"/>
    </a:solidFill>
    <a:ln w="9525" cap="flat" cmpd="sng" algn="ctr">
      <a:solidFill>
        <a:schemeClr val="bg1"/>
      </a:solidFill>
      <a:round/>
    </a:ln>
    <a:effectLst/>
  </c:spPr>
  <c:txPr>
    <a:bodyPr/>
    <a:lstStyle/>
    <a:p>
      <a:pPr>
        <a:defRPr sz="800">
          <a:solidFill>
            <a:schemeClr val="tx1"/>
          </a:solidFill>
          <a:latin typeface="Arial" panose="020B0604020202020204" pitchFamily="34" charset="0"/>
          <a:cs typeface="Arial" panose="020B0604020202020204" pitchFamily="34"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BCF85-DB7A-6640-95EA-CEAD8D299A0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da-DK"/>
        </a:p>
      </dgm:t>
    </dgm:pt>
    <dgm:pt modelId="{CD00D165-636E-494F-9248-5C88EFB179CF}">
      <dgm:prSet phldrT="[Tekst]" custT="1"/>
      <dgm:spPr/>
      <dgm:t>
        <a:bodyPr/>
        <a:lstStyle/>
        <a:p>
          <a:r>
            <a:rPr lang="da-DK" sz="1400"/>
            <a:t>Policy</a:t>
          </a:r>
        </a:p>
        <a:p>
          <a:r>
            <a:rPr lang="da-DK" sz="1400"/>
            <a:t>Problem </a:t>
          </a:r>
        </a:p>
      </dgm:t>
    </dgm:pt>
    <dgm:pt modelId="{7DC99457-12F3-A84D-BB3D-5D989F5E3FCD}" type="parTrans" cxnId="{190CCF72-2C7B-C345-9AE2-51E25BDAD26D}">
      <dgm:prSet/>
      <dgm:spPr/>
      <dgm:t>
        <a:bodyPr/>
        <a:lstStyle/>
        <a:p>
          <a:endParaRPr lang="da-DK" sz="1400"/>
        </a:p>
      </dgm:t>
    </dgm:pt>
    <dgm:pt modelId="{CFAB0CD7-4570-AA4A-B41E-FDC1ECEF2FED}" type="sibTrans" cxnId="{190CCF72-2C7B-C345-9AE2-51E25BDAD26D}">
      <dgm:prSet custT="1"/>
      <dgm:spPr/>
      <dgm:t>
        <a:bodyPr/>
        <a:lstStyle/>
        <a:p>
          <a:endParaRPr lang="da-DK" sz="1400"/>
        </a:p>
      </dgm:t>
    </dgm:pt>
    <dgm:pt modelId="{E5696B0E-BB61-274E-8ACA-C7E012C9A3E0}">
      <dgm:prSet phldrT="[Tekst]" custT="1"/>
      <dgm:spPr/>
      <dgm:t>
        <a:bodyPr/>
        <a:lstStyle/>
        <a:p>
          <a:r>
            <a:rPr lang="da-DK" sz="1400"/>
            <a:t>Policy </a:t>
          </a:r>
          <a:r>
            <a:rPr lang="da-DK" sz="1400" err="1"/>
            <a:t>Formula-tion</a:t>
          </a:r>
          <a:endParaRPr lang="da-DK" sz="1400"/>
        </a:p>
      </dgm:t>
    </dgm:pt>
    <dgm:pt modelId="{C66D0030-203F-3F46-AC87-7A2D7A88F6C4}" type="parTrans" cxnId="{94A956ED-DDA7-6A45-93A8-53453F9201D0}">
      <dgm:prSet/>
      <dgm:spPr/>
      <dgm:t>
        <a:bodyPr/>
        <a:lstStyle/>
        <a:p>
          <a:endParaRPr lang="da-DK" sz="1400"/>
        </a:p>
      </dgm:t>
    </dgm:pt>
    <dgm:pt modelId="{B20A9258-9281-9442-BAEF-9FD33DFD63C6}" type="sibTrans" cxnId="{94A956ED-DDA7-6A45-93A8-53453F9201D0}">
      <dgm:prSet custT="1"/>
      <dgm:spPr/>
      <dgm:t>
        <a:bodyPr/>
        <a:lstStyle/>
        <a:p>
          <a:endParaRPr lang="da-DK" sz="1400"/>
        </a:p>
      </dgm:t>
    </dgm:pt>
    <dgm:pt modelId="{1C47D47E-1AF8-CC41-92AA-5834223A23E0}">
      <dgm:prSet phldrT="[Tekst]" custT="1"/>
      <dgm:spPr/>
      <dgm:t>
        <a:bodyPr/>
        <a:lstStyle/>
        <a:p>
          <a:r>
            <a:rPr lang="da-DK" sz="1400"/>
            <a:t>Policy </a:t>
          </a:r>
        </a:p>
        <a:p>
          <a:r>
            <a:rPr lang="da-DK" sz="1400" err="1"/>
            <a:t>choices</a:t>
          </a:r>
          <a:endParaRPr lang="da-DK" sz="1400"/>
        </a:p>
      </dgm:t>
    </dgm:pt>
    <dgm:pt modelId="{EC3977A2-D4E2-5E4C-9D3B-A4DA2E3CC6D0}" type="parTrans" cxnId="{221FD3F3-9DCE-D54A-99E4-72D23EC4997A}">
      <dgm:prSet/>
      <dgm:spPr/>
      <dgm:t>
        <a:bodyPr/>
        <a:lstStyle/>
        <a:p>
          <a:endParaRPr lang="da-DK" sz="1400"/>
        </a:p>
      </dgm:t>
    </dgm:pt>
    <dgm:pt modelId="{24C5DD1B-8FF7-7740-B1EE-6B0573D50DF3}" type="sibTrans" cxnId="{221FD3F3-9DCE-D54A-99E4-72D23EC4997A}">
      <dgm:prSet custT="1"/>
      <dgm:spPr/>
      <dgm:t>
        <a:bodyPr/>
        <a:lstStyle/>
        <a:p>
          <a:endParaRPr lang="da-DK" sz="1400"/>
        </a:p>
      </dgm:t>
    </dgm:pt>
    <dgm:pt modelId="{F4F06FBC-E8B2-9245-8453-71E9C19AC3FC}">
      <dgm:prSet phldrT="[Tekst]" custT="1"/>
      <dgm:spPr/>
      <dgm:t>
        <a:bodyPr/>
        <a:lstStyle/>
        <a:p>
          <a:r>
            <a:rPr lang="da-DK" sz="1400"/>
            <a:t>Policy </a:t>
          </a:r>
          <a:r>
            <a:rPr lang="da-DK" sz="1400" err="1"/>
            <a:t>Implemen-tation</a:t>
          </a:r>
          <a:endParaRPr lang="da-DK" sz="1400"/>
        </a:p>
      </dgm:t>
    </dgm:pt>
    <dgm:pt modelId="{2DF6AAA7-8FC3-2847-B74A-79CD59CFB98F}" type="parTrans" cxnId="{88A39691-4565-D946-9EB7-8D13E2C929B0}">
      <dgm:prSet/>
      <dgm:spPr/>
      <dgm:t>
        <a:bodyPr/>
        <a:lstStyle/>
        <a:p>
          <a:endParaRPr lang="da-DK" sz="1400"/>
        </a:p>
      </dgm:t>
    </dgm:pt>
    <dgm:pt modelId="{2DF7889C-786D-0346-A20F-826D5354C528}" type="sibTrans" cxnId="{88A39691-4565-D946-9EB7-8D13E2C929B0}">
      <dgm:prSet custT="1"/>
      <dgm:spPr/>
      <dgm:t>
        <a:bodyPr/>
        <a:lstStyle/>
        <a:p>
          <a:endParaRPr lang="da-DK" sz="1400"/>
        </a:p>
      </dgm:t>
    </dgm:pt>
    <dgm:pt modelId="{6A1E2D85-3DF2-2849-86AE-90EFB5D3D5AE}">
      <dgm:prSet phldrT="[Tekst]" custT="1"/>
      <dgm:spPr/>
      <dgm:t>
        <a:bodyPr/>
        <a:lstStyle/>
        <a:p>
          <a:r>
            <a:rPr lang="da-DK" sz="1400"/>
            <a:t>Policy Evaluation</a:t>
          </a:r>
        </a:p>
      </dgm:t>
    </dgm:pt>
    <dgm:pt modelId="{16D75F44-C950-DC44-B4C2-4C53E6FDFD9A}" type="parTrans" cxnId="{71CFDDB4-3F00-1D4B-AE38-4241E5AED7C4}">
      <dgm:prSet/>
      <dgm:spPr/>
      <dgm:t>
        <a:bodyPr/>
        <a:lstStyle/>
        <a:p>
          <a:endParaRPr lang="da-DK" sz="1400"/>
        </a:p>
      </dgm:t>
    </dgm:pt>
    <dgm:pt modelId="{0C9C8CDF-3E97-CD4F-9891-878DEA3229C9}" type="sibTrans" cxnId="{71CFDDB4-3F00-1D4B-AE38-4241E5AED7C4}">
      <dgm:prSet custT="1"/>
      <dgm:spPr/>
      <dgm:t>
        <a:bodyPr/>
        <a:lstStyle/>
        <a:p>
          <a:endParaRPr lang="da-DK" sz="1400"/>
        </a:p>
      </dgm:t>
    </dgm:pt>
    <dgm:pt modelId="{96901254-FC37-CC42-A90A-5E4FC9385FAA}" type="pres">
      <dgm:prSet presAssocID="{B26BCF85-DB7A-6640-95EA-CEAD8D299A09}" presName="cycle" presStyleCnt="0">
        <dgm:presLayoutVars>
          <dgm:dir/>
          <dgm:resizeHandles val="exact"/>
        </dgm:presLayoutVars>
      </dgm:prSet>
      <dgm:spPr/>
    </dgm:pt>
    <dgm:pt modelId="{5A1F6D6A-0BBE-1D4A-8A04-3CC3770FE468}" type="pres">
      <dgm:prSet presAssocID="{CD00D165-636E-494F-9248-5C88EFB179CF}" presName="node" presStyleLbl="node1" presStyleIdx="0" presStyleCnt="5">
        <dgm:presLayoutVars>
          <dgm:bulletEnabled val="1"/>
        </dgm:presLayoutVars>
      </dgm:prSet>
      <dgm:spPr/>
    </dgm:pt>
    <dgm:pt modelId="{7BB05205-FDA8-DC42-BCA3-81D87E453A42}" type="pres">
      <dgm:prSet presAssocID="{CFAB0CD7-4570-AA4A-B41E-FDC1ECEF2FED}" presName="sibTrans" presStyleLbl="sibTrans2D1" presStyleIdx="0" presStyleCnt="5"/>
      <dgm:spPr/>
    </dgm:pt>
    <dgm:pt modelId="{B3CD70C3-25B8-C548-9D2F-BC48B9DB7A8E}" type="pres">
      <dgm:prSet presAssocID="{CFAB0CD7-4570-AA4A-B41E-FDC1ECEF2FED}" presName="connectorText" presStyleLbl="sibTrans2D1" presStyleIdx="0" presStyleCnt="5"/>
      <dgm:spPr/>
    </dgm:pt>
    <dgm:pt modelId="{2FCED93F-11FB-4643-9DF4-372558400A61}" type="pres">
      <dgm:prSet presAssocID="{E5696B0E-BB61-274E-8ACA-C7E012C9A3E0}" presName="node" presStyleLbl="node1" presStyleIdx="1" presStyleCnt="5">
        <dgm:presLayoutVars>
          <dgm:bulletEnabled val="1"/>
        </dgm:presLayoutVars>
      </dgm:prSet>
      <dgm:spPr/>
    </dgm:pt>
    <dgm:pt modelId="{8F3B8792-79CB-504F-8D7B-169C1ABCE7F3}" type="pres">
      <dgm:prSet presAssocID="{B20A9258-9281-9442-BAEF-9FD33DFD63C6}" presName="sibTrans" presStyleLbl="sibTrans2D1" presStyleIdx="1" presStyleCnt="5"/>
      <dgm:spPr/>
    </dgm:pt>
    <dgm:pt modelId="{E1606E6F-D3AD-2247-A629-3F7D8A8F94DF}" type="pres">
      <dgm:prSet presAssocID="{B20A9258-9281-9442-BAEF-9FD33DFD63C6}" presName="connectorText" presStyleLbl="sibTrans2D1" presStyleIdx="1" presStyleCnt="5"/>
      <dgm:spPr/>
    </dgm:pt>
    <dgm:pt modelId="{1C15CAF1-2D99-C941-86E1-BC9250CD4B5F}" type="pres">
      <dgm:prSet presAssocID="{1C47D47E-1AF8-CC41-92AA-5834223A23E0}" presName="node" presStyleLbl="node1" presStyleIdx="2" presStyleCnt="5">
        <dgm:presLayoutVars>
          <dgm:bulletEnabled val="1"/>
        </dgm:presLayoutVars>
      </dgm:prSet>
      <dgm:spPr/>
    </dgm:pt>
    <dgm:pt modelId="{55C3E546-7EDA-894E-AB3E-7D9A671F8F22}" type="pres">
      <dgm:prSet presAssocID="{24C5DD1B-8FF7-7740-B1EE-6B0573D50DF3}" presName="sibTrans" presStyleLbl="sibTrans2D1" presStyleIdx="2" presStyleCnt="5"/>
      <dgm:spPr/>
    </dgm:pt>
    <dgm:pt modelId="{C37401EE-5A66-534B-9294-345E4A2218A8}" type="pres">
      <dgm:prSet presAssocID="{24C5DD1B-8FF7-7740-B1EE-6B0573D50DF3}" presName="connectorText" presStyleLbl="sibTrans2D1" presStyleIdx="2" presStyleCnt="5"/>
      <dgm:spPr/>
    </dgm:pt>
    <dgm:pt modelId="{31A7934F-9128-4243-B5E8-4673B5621AC5}" type="pres">
      <dgm:prSet presAssocID="{F4F06FBC-E8B2-9245-8453-71E9C19AC3FC}" presName="node" presStyleLbl="node1" presStyleIdx="3" presStyleCnt="5">
        <dgm:presLayoutVars>
          <dgm:bulletEnabled val="1"/>
        </dgm:presLayoutVars>
      </dgm:prSet>
      <dgm:spPr/>
    </dgm:pt>
    <dgm:pt modelId="{F6819466-A8AC-224D-887D-6A28005FC1DF}" type="pres">
      <dgm:prSet presAssocID="{2DF7889C-786D-0346-A20F-826D5354C528}" presName="sibTrans" presStyleLbl="sibTrans2D1" presStyleIdx="3" presStyleCnt="5"/>
      <dgm:spPr/>
    </dgm:pt>
    <dgm:pt modelId="{DAD992D9-3AFA-3B40-A0A2-996327826126}" type="pres">
      <dgm:prSet presAssocID="{2DF7889C-786D-0346-A20F-826D5354C528}" presName="connectorText" presStyleLbl="sibTrans2D1" presStyleIdx="3" presStyleCnt="5"/>
      <dgm:spPr/>
    </dgm:pt>
    <dgm:pt modelId="{05A33989-1921-D24E-A140-5B916A1FFA1F}" type="pres">
      <dgm:prSet presAssocID="{6A1E2D85-3DF2-2849-86AE-90EFB5D3D5AE}" presName="node" presStyleLbl="node1" presStyleIdx="4" presStyleCnt="5">
        <dgm:presLayoutVars>
          <dgm:bulletEnabled val="1"/>
        </dgm:presLayoutVars>
      </dgm:prSet>
      <dgm:spPr/>
    </dgm:pt>
    <dgm:pt modelId="{0A5322D6-3F48-BD41-8D0F-3C37407035C0}" type="pres">
      <dgm:prSet presAssocID="{0C9C8CDF-3E97-CD4F-9891-878DEA3229C9}" presName="sibTrans" presStyleLbl="sibTrans2D1" presStyleIdx="4" presStyleCnt="5"/>
      <dgm:spPr/>
    </dgm:pt>
    <dgm:pt modelId="{4F29560E-D51B-974F-AADB-DE42FB260F8B}" type="pres">
      <dgm:prSet presAssocID="{0C9C8CDF-3E97-CD4F-9891-878DEA3229C9}" presName="connectorText" presStyleLbl="sibTrans2D1" presStyleIdx="4" presStyleCnt="5"/>
      <dgm:spPr/>
    </dgm:pt>
  </dgm:ptLst>
  <dgm:cxnLst>
    <dgm:cxn modelId="{FE69D10D-527F-3240-A7B6-C99D69364CD4}" type="presOf" srcId="{CFAB0CD7-4570-AA4A-B41E-FDC1ECEF2FED}" destId="{7BB05205-FDA8-DC42-BCA3-81D87E453A42}" srcOrd="0" destOrd="0" presId="urn:microsoft.com/office/officeart/2005/8/layout/cycle2"/>
    <dgm:cxn modelId="{7FD7102E-020C-5349-B80D-8D442FA86A03}" type="presOf" srcId="{2DF7889C-786D-0346-A20F-826D5354C528}" destId="{F6819466-A8AC-224D-887D-6A28005FC1DF}" srcOrd="0" destOrd="0" presId="urn:microsoft.com/office/officeart/2005/8/layout/cycle2"/>
    <dgm:cxn modelId="{FFB2A442-E8C7-234A-9679-7F3AF3BAD594}" type="presOf" srcId="{CFAB0CD7-4570-AA4A-B41E-FDC1ECEF2FED}" destId="{B3CD70C3-25B8-C548-9D2F-BC48B9DB7A8E}" srcOrd="1" destOrd="0" presId="urn:microsoft.com/office/officeart/2005/8/layout/cycle2"/>
    <dgm:cxn modelId="{BEC24E51-C89D-0444-B449-346B69E0563D}" type="presOf" srcId="{24C5DD1B-8FF7-7740-B1EE-6B0573D50DF3}" destId="{C37401EE-5A66-534B-9294-345E4A2218A8}" srcOrd="1" destOrd="0" presId="urn:microsoft.com/office/officeart/2005/8/layout/cycle2"/>
    <dgm:cxn modelId="{190CCF72-2C7B-C345-9AE2-51E25BDAD26D}" srcId="{B26BCF85-DB7A-6640-95EA-CEAD8D299A09}" destId="{CD00D165-636E-494F-9248-5C88EFB179CF}" srcOrd="0" destOrd="0" parTransId="{7DC99457-12F3-A84D-BB3D-5D989F5E3FCD}" sibTransId="{CFAB0CD7-4570-AA4A-B41E-FDC1ECEF2FED}"/>
    <dgm:cxn modelId="{8BA78E77-733A-8847-BF37-E4F11D4E18C8}" type="presOf" srcId="{0C9C8CDF-3E97-CD4F-9891-878DEA3229C9}" destId="{0A5322D6-3F48-BD41-8D0F-3C37407035C0}" srcOrd="0" destOrd="0" presId="urn:microsoft.com/office/officeart/2005/8/layout/cycle2"/>
    <dgm:cxn modelId="{FE17827F-3278-2D4F-B031-3A954B4B8A07}" type="presOf" srcId="{B20A9258-9281-9442-BAEF-9FD33DFD63C6}" destId="{E1606E6F-D3AD-2247-A629-3F7D8A8F94DF}" srcOrd="1" destOrd="0" presId="urn:microsoft.com/office/officeart/2005/8/layout/cycle2"/>
    <dgm:cxn modelId="{54EFB684-CD4E-AD46-8569-61CFAFD69D58}" type="presOf" srcId="{24C5DD1B-8FF7-7740-B1EE-6B0573D50DF3}" destId="{55C3E546-7EDA-894E-AB3E-7D9A671F8F22}" srcOrd="0" destOrd="0" presId="urn:microsoft.com/office/officeart/2005/8/layout/cycle2"/>
    <dgm:cxn modelId="{88A39691-4565-D946-9EB7-8D13E2C929B0}" srcId="{B26BCF85-DB7A-6640-95EA-CEAD8D299A09}" destId="{F4F06FBC-E8B2-9245-8453-71E9C19AC3FC}" srcOrd="3" destOrd="0" parTransId="{2DF6AAA7-8FC3-2847-B74A-79CD59CFB98F}" sibTransId="{2DF7889C-786D-0346-A20F-826D5354C528}"/>
    <dgm:cxn modelId="{A3257897-35E2-7244-B091-8256F03A4393}" type="presOf" srcId="{6A1E2D85-3DF2-2849-86AE-90EFB5D3D5AE}" destId="{05A33989-1921-D24E-A140-5B916A1FFA1F}" srcOrd="0" destOrd="0" presId="urn:microsoft.com/office/officeart/2005/8/layout/cycle2"/>
    <dgm:cxn modelId="{0016809A-5EE9-3040-A069-3830E156E81F}" type="presOf" srcId="{F4F06FBC-E8B2-9245-8453-71E9C19AC3FC}" destId="{31A7934F-9128-4243-B5E8-4673B5621AC5}" srcOrd="0" destOrd="0" presId="urn:microsoft.com/office/officeart/2005/8/layout/cycle2"/>
    <dgm:cxn modelId="{E2D791AC-C0DA-A945-8070-BFD4CC8B062D}" type="presOf" srcId="{CD00D165-636E-494F-9248-5C88EFB179CF}" destId="{5A1F6D6A-0BBE-1D4A-8A04-3CC3770FE468}" srcOrd="0" destOrd="0" presId="urn:microsoft.com/office/officeart/2005/8/layout/cycle2"/>
    <dgm:cxn modelId="{71CFDDB4-3F00-1D4B-AE38-4241E5AED7C4}" srcId="{B26BCF85-DB7A-6640-95EA-CEAD8D299A09}" destId="{6A1E2D85-3DF2-2849-86AE-90EFB5D3D5AE}" srcOrd="4" destOrd="0" parTransId="{16D75F44-C950-DC44-B4C2-4C53E6FDFD9A}" sibTransId="{0C9C8CDF-3E97-CD4F-9891-878DEA3229C9}"/>
    <dgm:cxn modelId="{E8F329B7-88B1-3F46-9D91-A5D365639B35}" type="presOf" srcId="{0C9C8CDF-3E97-CD4F-9891-878DEA3229C9}" destId="{4F29560E-D51B-974F-AADB-DE42FB260F8B}" srcOrd="1" destOrd="0" presId="urn:microsoft.com/office/officeart/2005/8/layout/cycle2"/>
    <dgm:cxn modelId="{543D79C3-3CEB-DE47-9600-B42A020BA209}" type="presOf" srcId="{2DF7889C-786D-0346-A20F-826D5354C528}" destId="{DAD992D9-3AFA-3B40-A0A2-996327826126}" srcOrd="1" destOrd="0" presId="urn:microsoft.com/office/officeart/2005/8/layout/cycle2"/>
    <dgm:cxn modelId="{54F1BDCC-ED1A-DC46-B981-22F295B00185}" type="presOf" srcId="{B26BCF85-DB7A-6640-95EA-CEAD8D299A09}" destId="{96901254-FC37-CC42-A90A-5E4FC9385FAA}" srcOrd="0" destOrd="0" presId="urn:microsoft.com/office/officeart/2005/8/layout/cycle2"/>
    <dgm:cxn modelId="{46960FDC-1750-EE46-B6AC-9462887DC30E}" type="presOf" srcId="{E5696B0E-BB61-274E-8ACA-C7E012C9A3E0}" destId="{2FCED93F-11FB-4643-9DF4-372558400A61}" srcOrd="0" destOrd="0" presId="urn:microsoft.com/office/officeart/2005/8/layout/cycle2"/>
    <dgm:cxn modelId="{D8BB5BE4-F7D2-C742-A929-FD66F9EA9E68}" type="presOf" srcId="{B20A9258-9281-9442-BAEF-9FD33DFD63C6}" destId="{8F3B8792-79CB-504F-8D7B-169C1ABCE7F3}" srcOrd="0" destOrd="0" presId="urn:microsoft.com/office/officeart/2005/8/layout/cycle2"/>
    <dgm:cxn modelId="{94A956ED-DDA7-6A45-93A8-53453F9201D0}" srcId="{B26BCF85-DB7A-6640-95EA-CEAD8D299A09}" destId="{E5696B0E-BB61-274E-8ACA-C7E012C9A3E0}" srcOrd="1" destOrd="0" parTransId="{C66D0030-203F-3F46-AC87-7A2D7A88F6C4}" sibTransId="{B20A9258-9281-9442-BAEF-9FD33DFD63C6}"/>
    <dgm:cxn modelId="{221FD3F3-9DCE-D54A-99E4-72D23EC4997A}" srcId="{B26BCF85-DB7A-6640-95EA-CEAD8D299A09}" destId="{1C47D47E-1AF8-CC41-92AA-5834223A23E0}" srcOrd="2" destOrd="0" parTransId="{EC3977A2-D4E2-5E4C-9D3B-A4DA2E3CC6D0}" sibTransId="{24C5DD1B-8FF7-7740-B1EE-6B0573D50DF3}"/>
    <dgm:cxn modelId="{99E1AFF9-630A-584A-BA8E-804B06C56A4F}" type="presOf" srcId="{1C47D47E-1AF8-CC41-92AA-5834223A23E0}" destId="{1C15CAF1-2D99-C941-86E1-BC9250CD4B5F}" srcOrd="0" destOrd="0" presId="urn:microsoft.com/office/officeart/2005/8/layout/cycle2"/>
    <dgm:cxn modelId="{B65C70FE-AE31-724A-BA60-6CFE7295AD2B}" type="presParOf" srcId="{96901254-FC37-CC42-A90A-5E4FC9385FAA}" destId="{5A1F6D6A-0BBE-1D4A-8A04-3CC3770FE468}" srcOrd="0" destOrd="0" presId="urn:microsoft.com/office/officeart/2005/8/layout/cycle2"/>
    <dgm:cxn modelId="{F7214955-1205-464B-80F7-C1FCA32769EE}" type="presParOf" srcId="{96901254-FC37-CC42-A90A-5E4FC9385FAA}" destId="{7BB05205-FDA8-DC42-BCA3-81D87E453A42}" srcOrd="1" destOrd="0" presId="urn:microsoft.com/office/officeart/2005/8/layout/cycle2"/>
    <dgm:cxn modelId="{5D8419CD-B167-8543-A4E8-9A4F73167476}" type="presParOf" srcId="{7BB05205-FDA8-DC42-BCA3-81D87E453A42}" destId="{B3CD70C3-25B8-C548-9D2F-BC48B9DB7A8E}" srcOrd="0" destOrd="0" presId="urn:microsoft.com/office/officeart/2005/8/layout/cycle2"/>
    <dgm:cxn modelId="{DF2F9FDA-0DF6-9D45-9005-331975CB1AD2}" type="presParOf" srcId="{96901254-FC37-CC42-A90A-5E4FC9385FAA}" destId="{2FCED93F-11FB-4643-9DF4-372558400A61}" srcOrd="2" destOrd="0" presId="urn:microsoft.com/office/officeart/2005/8/layout/cycle2"/>
    <dgm:cxn modelId="{6CA17306-5293-004F-8B42-A88BA194238B}" type="presParOf" srcId="{96901254-FC37-CC42-A90A-5E4FC9385FAA}" destId="{8F3B8792-79CB-504F-8D7B-169C1ABCE7F3}" srcOrd="3" destOrd="0" presId="urn:microsoft.com/office/officeart/2005/8/layout/cycle2"/>
    <dgm:cxn modelId="{3246D8AD-6EF1-E841-A3DB-3206C0583B69}" type="presParOf" srcId="{8F3B8792-79CB-504F-8D7B-169C1ABCE7F3}" destId="{E1606E6F-D3AD-2247-A629-3F7D8A8F94DF}" srcOrd="0" destOrd="0" presId="urn:microsoft.com/office/officeart/2005/8/layout/cycle2"/>
    <dgm:cxn modelId="{2C3FD741-A968-A440-B2DD-B615E256FE87}" type="presParOf" srcId="{96901254-FC37-CC42-A90A-5E4FC9385FAA}" destId="{1C15CAF1-2D99-C941-86E1-BC9250CD4B5F}" srcOrd="4" destOrd="0" presId="urn:microsoft.com/office/officeart/2005/8/layout/cycle2"/>
    <dgm:cxn modelId="{31D09E15-1759-2440-B5CB-C171D63450C0}" type="presParOf" srcId="{96901254-FC37-CC42-A90A-5E4FC9385FAA}" destId="{55C3E546-7EDA-894E-AB3E-7D9A671F8F22}" srcOrd="5" destOrd="0" presId="urn:microsoft.com/office/officeart/2005/8/layout/cycle2"/>
    <dgm:cxn modelId="{179E6813-8A23-A34A-BD2E-D1316611093C}" type="presParOf" srcId="{55C3E546-7EDA-894E-AB3E-7D9A671F8F22}" destId="{C37401EE-5A66-534B-9294-345E4A2218A8}" srcOrd="0" destOrd="0" presId="urn:microsoft.com/office/officeart/2005/8/layout/cycle2"/>
    <dgm:cxn modelId="{A8744129-A7B0-5944-99FD-DA71446C7408}" type="presParOf" srcId="{96901254-FC37-CC42-A90A-5E4FC9385FAA}" destId="{31A7934F-9128-4243-B5E8-4673B5621AC5}" srcOrd="6" destOrd="0" presId="urn:microsoft.com/office/officeart/2005/8/layout/cycle2"/>
    <dgm:cxn modelId="{AF73C79A-DAFC-AF45-B438-EF3F4041EA15}" type="presParOf" srcId="{96901254-FC37-CC42-A90A-5E4FC9385FAA}" destId="{F6819466-A8AC-224D-887D-6A28005FC1DF}" srcOrd="7" destOrd="0" presId="urn:microsoft.com/office/officeart/2005/8/layout/cycle2"/>
    <dgm:cxn modelId="{6B398F69-AB13-8A4A-AB73-BE8F32B7CE55}" type="presParOf" srcId="{F6819466-A8AC-224D-887D-6A28005FC1DF}" destId="{DAD992D9-3AFA-3B40-A0A2-996327826126}" srcOrd="0" destOrd="0" presId="urn:microsoft.com/office/officeart/2005/8/layout/cycle2"/>
    <dgm:cxn modelId="{01E148DC-5572-BD47-86A5-473EDB1BF73A}" type="presParOf" srcId="{96901254-FC37-CC42-A90A-5E4FC9385FAA}" destId="{05A33989-1921-D24E-A140-5B916A1FFA1F}" srcOrd="8" destOrd="0" presId="urn:microsoft.com/office/officeart/2005/8/layout/cycle2"/>
    <dgm:cxn modelId="{8C4B771E-8D49-2D40-A640-83729C939DA0}" type="presParOf" srcId="{96901254-FC37-CC42-A90A-5E4FC9385FAA}" destId="{0A5322D6-3F48-BD41-8D0F-3C37407035C0}" srcOrd="9" destOrd="0" presId="urn:microsoft.com/office/officeart/2005/8/layout/cycle2"/>
    <dgm:cxn modelId="{F735C6A5-95A4-1144-931D-80E04A04DAB6}" type="presParOf" srcId="{0A5322D6-3F48-BD41-8D0F-3C37407035C0}" destId="{4F29560E-D51B-974F-AADB-DE42FB260F8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071D83-0326-46BA-AC98-5A6A09EEA6AD}"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GB"/>
        </a:p>
      </dgm:t>
    </dgm:pt>
    <dgm:pt modelId="{8A11D294-57B9-4F52-B502-F7A5448ABAB5}">
      <dgm:prSet phldrT="[Text]" custT="1"/>
      <dgm:spPr/>
      <dgm:t>
        <a:bodyPr/>
        <a:lstStyle/>
        <a:p>
          <a:r>
            <a:rPr lang="en-GB" sz="1800"/>
            <a:t>Feeding areas </a:t>
          </a:r>
        </a:p>
        <a:p>
          <a:r>
            <a:rPr lang="en-GB" sz="1800"/>
            <a:t>(field flooding)</a:t>
          </a:r>
        </a:p>
      </dgm:t>
    </dgm:pt>
    <dgm:pt modelId="{43DE146D-0E46-45E2-843E-4347EEF4199F}" type="parTrans" cxnId="{77F82F05-84D8-4985-AAA4-763A225E583C}">
      <dgm:prSet/>
      <dgm:spPr/>
      <dgm:t>
        <a:bodyPr/>
        <a:lstStyle/>
        <a:p>
          <a:endParaRPr lang="en-GB"/>
        </a:p>
      </dgm:t>
    </dgm:pt>
    <dgm:pt modelId="{DB90EFA0-00BD-449A-931B-BE6BBE23C7B1}" type="sibTrans" cxnId="{77F82F05-84D8-4985-AAA4-763A225E583C}">
      <dgm:prSet/>
      <dgm:spPr/>
      <dgm:t>
        <a:bodyPr/>
        <a:lstStyle/>
        <a:p>
          <a:endParaRPr lang="en-GB"/>
        </a:p>
      </dgm:t>
    </dgm:pt>
    <dgm:pt modelId="{BA0339B1-8723-421F-BCA4-6D1414DADEDF}">
      <dgm:prSet phldrT="[Text]" custT="1"/>
      <dgm:spPr/>
      <dgm:t>
        <a:bodyPr/>
        <a:lstStyle/>
        <a:p>
          <a:r>
            <a:rPr lang="en-GB" sz="1800"/>
            <a:t>Resting areas </a:t>
          </a:r>
        </a:p>
        <a:p>
          <a:r>
            <a:rPr lang="en-GB" sz="1800"/>
            <a:t>(herb-rich)</a:t>
          </a:r>
        </a:p>
      </dgm:t>
    </dgm:pt>
    <dgm:pt modelId="{F5261708-3048-498E-92E6-BCE9C476B0D4}" type="parTrans" cxnId="{227C4C70-7999-48D5-AD66-4D2B8970D37D}">
      <dgm:prSet/>
      <dgm:spPr/>
      <dgm:t>
        <a:bodyPr/>
        <a:lstStyle/>
        <a:p>
          <a:endParaRPr lang="en-GB"/>
        </a:p>
      </dgm:t>
    </dgm:pt>
    <dgm:pt modelId="{F76F50A5-BA0C-4D3E-A82C-4504D5315065}" type="sibTrans" cxnId="{227C4C70-7999-48D5-AD66-4D2B8970D37D}">
      <dgm:prSet/>
      <dgm:spPr/>
      <dgm:t>
        <a:bodyPr/>
        <a:lstStyle/>
        <a:p>
          <a:endParaRPr lang="en-GB"/>
        </a:p>
      </dgm:t>
    </dgm:pt>
    <dgm:pt modelId="{D1D560B3-A69F-497B-B9B4-29B447076F5F}">
      <dgm:prSet phldrT="[Text]" custT="1"/>
      <dgm:spPr/>
      <dgm:t>
        <a:bodyPr/>
        <a:lstStyle/>
        <a:p>
          <a:r>
            <a:rPr lang="en-GB" sz="1800"/>
            <a:t>Light measures</a:t>
          </a:r>
        </a:p>
        <a:p>
          <a:r>
            <a:rPr lang="en-GB" sz="1800"/>
            <a:t>(nest protection)</a:t>
          </a:r>
        </a:p>
      </dgm:t>
    </dgm:pt>
    <dgm:pt modelId="{31EF8DA9-AF65-412C-B5A5-2D832310B2D8}" type="parTrans" cxnId="{319C1655-4340-4678-9525-9F50E24CDC6A}">
      <dgm:prSet/>
      <dgm:spPr/>
      <dgm:t>
        <a:bodyPr/>
        <a:lstStyle/>
        <a:p>
          <a:endParaRPr lang="en-GB"/>
        </a:p>
      </dgm:t>
    </dgm:pt>
    <dgm:pt modelId="{6E64A4CC-B7D4-4472-91ED-4E9EC1D5B8FE}" type="sibTrans" cxnId="{319C1655-4340-4678-9525-9F50E24CDC6A}">
      <dgm:prSet/>
      <dgm:spPr/>
      <dgm:t>
        <a:bodyPr/>
        <a:lstStyle/>
        <a:p>
          <a:endParaRPr lang="en-GB"/>
        </a:p>
      </dgm:t>
    </dgm:pt>
    <dgm:pt modelId="{1D7B2590-FD5A-45F8-8124-9F2002DF1835}" type="pres">
      <dgm:prSet presAssocID="{D4071D83-0326-46BA-AC98-5A6A09EEA6AD}" presName="composite" presStyleCnt="0">
        <dgm:presLayoutVars>
          <dgm:chMax val="5"/>
          <dgm:dir/>
          <dgm:resizeHandles val="exact"/>
        </dgm:presLayoutVars>
      </dgm:prSet>
      <dgm:spPr/>
    </dgm:pt>
    <dgm:pt modelId="{27BFD393-57AD-4BF6-BC4F-7942BE2517B7}" type="pres">
      <dgm:prSet presAssocID="{8A11D294-57B9-4F52-B502-F7A5448ABAB5}" presName="circle1" presStyleLbl="lnNode1" presStyleIdx="0" presStyleCnt="3"/>
      <dgm:spPr/>
    </dgm:pt>
    <dgm:pt modelId="{17AC67B0-72E1-4AB3-8A50-183594196574}" type="pres">
      <dgm:prSet presAssocID="{8A11D294-57B9-4F52-B502-F7A5448ABAB5}" presName="text1" presStyleLbl="revTx" presStyleIdx="0" presStyleCnt="3" custScaleX="199301" custLinFactNeighborX="63652" custLinFactNeighborY="2361">
        <dgm:presLayoutVars>
          <dgm:bulletEnabled val="1"/>
        </dgm:presLayoutVars>
      </dgm:prSet>
      <dgm:spPr/>
    </dgm:pt>
    <dgm:pt modelId="{82A575E9-B837-4EC4-972B-9CC9469F2601}" type="pres">
      <dgm:prSet presAssocID="{8A11D294-57B9-4F52-B502-F7A5448ABAB5}" presName="line1" presStyleLbl="callout" presStyleIdx="0" presStyleCnt="6"/>
      <dgm:spPr/>
    </dgm:pt>
    <dgm:pt modelId="{7035FFC3-C3AC-4A85-9C2A-40E6AE109AF5}" type="pres">
      <dgm:prSet presAssocID="{8A11D294-57B9-4F52-B502-F7A5448ABAB5}" presName="d1" presStyleLbl="callout" presStyleIdx="1" presStyleCnt="6"/>
      <dgm:spPr/>
    </dgm:pt>
    <dgm:pt modelId="{284B9C6F-04E9-4AA5-8478-90F4FCF389F3}" type="pres">
      <dgm:prSet presAssocID="{BA0339B1-8723-421F-BCA4-6D1414DADEDF}" presName="circle2" presStyleLbl="lnNode1" presStyleIdx="1" presStyleCnt="3"/>
      <dgm:spPr/>
    </dgm:pt>
    <dgm:pt modelId="{9B9DBB72-A78A-4D92-83B4-F6A81FA8A619}" type="pres">
      <dgm:prSet presAssocID="{BA0339B1-8723-421F-BCA4-6D1414DADEDF}" presName="text2" presStyleLbl="revTx" presStyleIdx="1" presStyleCnt="3" custScaleX="190247" custLinFactNeighborX="49593" custLinFactNeighborY="1481">
        <dgm:presLayoutVars>
          <dgm:bulletEnabled val="1"/>
        </dgm:presLayoutVars>
      </dgm:prSet>
      <dgm:spPr/>
    </dgm:pt>
    <dgm:pt modelId="{36DB59A7-27A4-4D11-A0AF-1BBA2E0F2A9B}" type="pres">
      <dgm:prSet presAssocID="{BA0339B1-8723-421F-BCA4-6D1414DADEDF}" presName="line2" presStyleLbl="callout" presStyleIdx="2" presStyleCnt="6"/>
      <dgm:spPr/>
    </dgm:pt>
    <dgm:pt modelId="{16E55CD0-53E2-440F-8BB7-AD6D31CEC341}" type="pres">
      <dgm:prSet presAssocID="{BA0339B1-8723-421F-BCA4-6D1414DADEDF}" presName="d2" presStyleLbl="callout" presStyleIdx="3" presStyleCnt="6"/>
      <dgm:spPr/>
    </dgm:pt>
    <dgm:pt modelId="{9C272DFF-B411-4125-BB0A-55EE9F32F5EE}" type="pres">
      <dgm:prSet presAssocID="{D1D560B3-A69F-497B-B9B4-29B447076F5F}" presName="circle3" presStyleLbl="lnNode1" presStyleIdx="2" presStyleCnt="3"/>
      <dgm:spPr/>
    </dgm:pt>
    <dgm:pt modelId="{A79A3110-5D2B-42F2-9BF8-D627682074AE}" type="pres">
      <dgm:prSet presAssocID="{D1D560B3-A69F-497B-B9B4-29B447076F5F}" presName="text3" presStyleLbl="revTx" presStyleIdx="2" presStyleCnt="3" custScaleX="198176" custLinFactNeighborX="83220" custLinFactNeighborY="-2986">
        <dgm:presLayoutVars>
          <dgm:bulletEnabled val="1"/>
        </dgm:presLayoutVars>
      </dgm:prSet>
      <dgm:spPr/>
    </dgm:pt>
    <dgm:pt modelId="{EA6527EE-0240-4AD7-9181-91FA3571EAB1}" type="pres">
      <dgm:prSet presAssocID="{D1D560B3-A69F-497B-B9B4-29B447076F5F}" presName="line3" presStyleLbl="callout" presStyleIdx="4" presStyleCnt="6"/>
      <dgm:spPr/>
    </dgm:pt>
    <dgm:pt modelId="{2EAB5AD8-D09F-4A18-BC83-AA5709A527E1}" type="pres">
      <dgm:prSet presAssocID="{D1D560B3-A69F-497B-B9B4-29B447076F5F}" presName="d3" presStyleLbl="callout" presStyleIdx="5" presStyleCnt="6"/>
      <dgm:spPr/>
    </dgm:pt>
  </dgm:ptLst>
  <dgm:cxnLst>
    <dgm:cxn modelId="{77F82F05-84D8-4985-AAA4-763A225E583C}" srcId="{D4071D83-0326-46BA-AC98-5A6A09EEA6AD}" destId="{8A11D294-57B9-4F52-B502-F7A5448ABAB5}" srcOrd="0" destOrd="0" parTransId="{43DE146D-0E46-45E2-843E-4347EEF4199F}" sibTransId="{DB90EFA0-00BD-449A-931B-BE6BBE23C7B1}"/>
    <dgm:cxn modelId="{21B34468-2AD9-442F-AC68-6D50E4B45096}" type="presOf" srcId="{BA0339B1-8723-421F-BCA4-6D1414DADEDF}" destId="{9B9DBB72-A78A-4D92-83B4-F6A81FA8A619}" srcOrd="0" destOrd="0" presId="urn:microsoft.com/office/officeart/2005/8/layout/target1"/>
    <dgm:cxn modelId="{1F1E1D4F-7D9B-4B3C-B645-F49BFB957769}" type="presOf" srcId="{D1D560B3-A69F-497B-B9B4-29B447076F5F}" destId="{A79A3110-5D2B-42F2-9BF8-D627682074AE}" srcOrd="0" destOrd="0" presId="urn:microsoft.com/office/officeart/2005/8/layout/target1"/>
    <dgm:cxn modelId="{227C4C70-7999-48D5-AD66-4D2B8970D37D}" srcId="{D4071D83-0326-46BA-AC98-5A6A09EEA6AD}" destId="{BA0339B1-8723-421F-BCA4-6D1414DADEDF}" srcOrd="1" destOrd="0" parTransId="{F5261708-3048-498E-92E6-BCE9C476B0D4}" sibTransId="{F76F50A5-BA0C-4D3E-A82C-4504D5315065}"/>
    <dgm:cxn modelId="{319C1655-4340-4678-9525-9F50E24CDC6A}" srcId="{D4071D83-0326-46BA-AC98-5A6A09EEA6AD}" destId="{D1D560B3-A69F-497B-B9B4-29B447076F5F}" srcOrd="2" destOrd="0" parTransId="{31EF8DA9-AF65-412C-B5A5-2D832310B2D8}" sibTransId="{6E64A4CC-B7D4-4472-91ED-4E9EC1D5B8FE}"/>
    <dgm:cxn modelId="{0827A199-7FEB-4872-A65F-CF84F4AF8D95}" type="presOf" srcId="{D4071D83-0326-46BA-AC98-5A6A09EEA6AD}" destId="{1D7B2590-FD5A-45F8-8124-9F2002DF1835}" srcOrd="0" destOrd="0" presId="urn:microsoft.com/office/officeart/2005/8/layout/target1"/>
    <dgm:cxn modelId="{EFCFCCB6-9E6C-411B-9FA0-0A0EEAFF7419}" type="presOf" srcId="{8A11D294-57B9-4F52-B502-F7A5448ABAB5}" destId="{17AC67B0-72E1-4AB3-8A50-183594196574}" srcOrd="0" destOrd="0" presId="urn:microsoft.com/office/officeart/2005/8/layout/target1"/>
    <dgm:cxn modelId="{A16EF5D8-D175-4D78-9654-C8B91F3FEDA4}" type="presParOf" srcId="{1D7B2590-FD5A-45F8-8124-9F2002DF1835}" destId="{27BFD393-57AD-4BF6-BC4F-7942BE2517B7}" srcOrd="0" destOrd="0" presId="urn:microsoft.com/office/officeart/2005/8/layout/target1"/>
    <dgm:cxn modelId="{681A10BC-C25F-41FD-B78A-0C1C0EA940CC}" type="presParOf" srcId="{1D7B2590-FD5A-45F8-8124-9F2002DF1835}" destId="{17AC67B0-72E1-4AB3-8A50-183594196574}" srcOrd="1" destOrd="0" presId="urn:microsoft.com/office/officeart/2005/8/layout/target1"/>
    <dgm:cxn modelId="{E035E8FA-34D9-431D-8352-EAE02012403E}" type="presParOf" srcId="{1D7B2590-FD5A-45F8-8124-9F2002DF1835}" destId="{82A575E9-B837-4EC4-972B-9CC9469F2601}" srcOrd="2" destOrd="0" presId="urn:microsoft.com/office/officeart/2005/8/layout/target1"/>
    <dgm:cxn modelId="{BFF59324-4AC3-4B05-9EC9-6CAC1944C7A1}" type="presParOf" srcId="{1D7B2590-FD5A-45F8-8124-9F2002DF1835}" destId="{7035FFC3-C3AC-4A85-9C2A-40E6AE109AF5}" srcOrd="3" destOrd="0" presId="urn:microsoft.com/office/officeart/2005/8/layout/target1"/>
    <dgm:cxn modelId="{03859CA2-F856-4E44-AB31-34C69C2F9D66}" type="presParOf" srcId="{1D7B2590-FD5A-45F8-8124-9F2002DF1835}" destId="{284B9C6F-04E9-4AA5-8478-90F4FCF389F3}" srcOrd="4" destOrd="0" presId="urn:microsoft.com/office/officeart/2005/8/layout/target1"/>
    <dgm:cxn modelId="{8BCDDC9A-FBB3-4590-AC7A-F55995C4913D}" type="presParOf" srcId="{1D7B2590-FD5A-45F8-8124-9F2002DF1835}" destId="{9B9DBB72-A78A-4D92-83B4-F6A81FA8A619}" srcOrd="5" destOrd="0" presId="urn:microsoft.com/office/officeart/2005/8/layout/target1"/>
    <dgm:cxn modelId="{D6FB96FF-2E53-4C59-8D5B-6ABA6142AFA9}" type="presParOf" srcId="{1D7B2590-FD5A-45F8-8124-9F2002DF1835}" destId="{36DB59A7-27A4-4D11-A0AF-1BBA2E0F2A9B}" srcOrd="6" destOrd="0" presId="urn:microsoft.com/office/officeart/2005/8/layout/target1"/>
    <dgm:cxn modelId="{E09082D4-8BC5-4249-9056-A1F8D7EB34BC}" type="presParOf" srcId="{1D7B2590-FD5A-45F8-8124-9F2002DF1835}" destId="{16E55CD0-53E2-440F-8BB7-AD6D31CEC341}" srcOrd="7" destOrd="0" presId="urn:microsoft.com/office/officeart/2005/8/layout/target1"/>
    <dgm:cxn modelId="{E7A00514-7116-4596-B169-D9A2B649D13A}" type="presParOf" srcId="{1D7B2590-FD5A-45F8-8124-9F2002DF1835}" destId="{9C272DFF-B411-4125-BB0A-55EE9F32F5EE}" srcOrd="8" destOrd="0" presId="urn:microsoft.com/office/officeart/2005/8/layout/target1"/>
    <dgm:cxn modelId="{4FAD2739-F3B7-4939-A775-1BF39DF47C12}" type="presParOf" srcId="{1D7B2590-FD5A-45F8-8124-9F2002DF1835}" destId="{A79A3110-5D2B-42F2-9BF8-D627682074AE}" srcOrd="9" destOrd="0" presId="urn:microsoft.com/office/officeart/2005/8/layout/target1"/>
    <dgm:cxn modelId="{4171CE74-91E3-4ED0-8B25-17D3886944FD}" type="presParOf" srcId="{1D7B2590-FD5A-45F8-8124-9F2002DF1835}" destId="{EA6527EE-0240-4AD7-9181-91FA3571EAB1}" srcOrd="10" destOrd="0" presId="urn:microsoft.com/office/officeart/2005/8/layout/target1"/>
    <dgm:cxn modelId="{7C182CD0-1C07-4F1B-9C54-AE827E64B0B3}" type="presParOf" srcId="{1D7B2590-FD5A-45F8-8124-9F2002DF1835}" destId="{2EAB5AD8-D09F-4A18-BC83-AA5709A527E1}"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F6D6A-0BBE-1D4A-8A04-3CC3770FE468}">
      <dsp:nvSpPr>
        <dsp:cNvPr id="0" name=""/>
        <dsp:cNvSpPr/>
      </dsp:nvSpPr>
      <dsp:spPr>
        <a:xfrm>
          <a:off x="2303417" y="638"/>
          <a:ext cx="1114691" cy="11146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a:t>Policy</a:t>
          </a:r>
        </a:p>
        <a:p>
          <a:pPr marL="0" lvl="0" indent="0" algn="ctr" defTabSz="622300">
            <a:lnSpc>
              <a:spcPct val="90000"/>
            </a:lnSpc>
            <a:spcBef>
              <a:spcPct val="0"/>
            </a:spcBef>
            <a:spcAft>
              <a:spcPct val="35000"/>
            </a:spcAft>
            <a:buNone/>
          </a:pPr>
          <a:r>
            <a:rPr lang="da-DK" sz="1400" kern="1200"/>
            <a:t>Problem </a:t>
          </a:r>
        </a:p>
      </dsp:txBody>
      <dsp:txXfrm>
        <a:off x="2466660" y="163881"/>
        <a:ext cx="788205" cy="788205"/>
      </dsp:txXfrm>
    </dsp:sp>
    <dsp:sp modelId="{7BB05205-FDA8-DC42-BCA3-81D87E453A42}">
      <dsp:nvSpPr>
        <dsp:cNvPr id="0" name=""/>
        <dsp:cNvSpPr/>
      </dsp:nvSpPr>
      <dsp:spPr>
        <a:xfrm rot="2160000">
          <a:off x="3382968" y="857064"/>
          <a:ext cx="296691" cy="376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a-DK" sz="1400" kern="1200"/>
        </a:p>
      </dsp:txBody>
      <dsp:txXfrm>
        <a:off x="3391467" y="906147"/>
        <a:ext cx="207684" cy="225724"/>
      </dsp:txXfrm>
    </dsp:sp>
    <dsp:sp modelId="{2FCED93F-11FB-4643-9DF4-372558400A61}">
      <dsp:nvSpPr>
        <dsp:cNvPr id="0" name=""/>
        <dsp:cNvSpPr/>
      </dsp:nvSpPr>
      <dsp:spPr>
        <a:xfrm>
          <a:off x="3658104" y="984877"/>
          <a:ext cx="1114691" cy="11146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a:t>Policy </a:t>
          </a:r>
          <a:r>
            <a:rPr lang="da-DK" sz="1400" kern="1200" err="1"/>
            <a:t>Formula-tion</a:t>
          </a:r>
          <a:endParaRPr lang="da-DK" sz="1400" kern="1200"/>
        </a:p>
      </dsp:txBody>
      <dsp:txXfrm>
        <a:off x="3821347" y="1148120"/>
        <a:ext cx="788205" cy="788205"/>
      </dsp:txXfrm>
    </dsp:sp>
    <dsp:sp modelId="{8F3B8792-79CB-504F-8D7B-169C1ABCE7F3}">
      <dsp:nvSpPr>
        <dsp:cNvPr id="0" name=""/>
        <dsp:cNvSpPr/>
      </dsp:nvSpPr>
      <dsp:spPr>
        <a:xfrm rot="6480000">
          <a:off x="3810977" y="2142398"/>
          <a:ext cx="296691" cy="376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a-DK" sz="1400" kern="1200"/>
        </a:p>
      </dsp:txBody>
      <dsp:txXfrm rot="10800000">
        <a:off x="3869233" y="2175315"/>
        <a:ext cx="207684" cy="225724"/>
      </dsp:txXfrm>
    </dsp:sp>
    <dsp:sp modelId="{1C15CAF1-2D99-C941-86E1-BC9250CD4B5F}">
      <dsp:nvSpPr>
        <dsp:cNvPr id="0" name=""/>
        <dsp:cNvSpPr/>
      </dsp:nvSpPr>
      <dsp:spPr>
        <a:xfrm>
          <a:off x="3140660" y="2577408"/>
          <a:ext cx="1114691" cy="11146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a:t>Policy </a:t>
          </a:r>
        </a:p>
        <a:p>
          <a:pPr marL="0" lvl="0" indent="0" algn="ctr" defTabSz="622300">
            <a:lnSpc>
              <a:spcPct val="90000"/>
            </a:lnSpc>
            <a:spcBef>
              <a:spcPct val="0"/>
            </a:spcBef>
            <a:spcAft>
              <a:spcPct val="35000"/>
            </a:spcAft>
            <a:buNone/>
          </a:pPr>
          <a:r>
            <a:rPr lang="da-DK" sz="1400" kern="1200" err="1"/>
            <a:t>choices</a:t>
          </a:r>
          <a:endParaRPr lang="da-DK" sz="1400" kern="1200"/>
        </a:p>
      </dsp:txBody>
      <dsp:txXfrm>
        <a:off x="3303903" y="2740651"/>
        <a:ext cx="788205" cy="788205"/>
      </dsp:txXfrm>
    </dsp:sp>
    <dsp:sp modelId="{55C3E546-7EDA-894E-AB3E-7D9A671F8F22}">
      <dsp:nvSpPr>
        <dsp:cNvPr id="0" name=""/>
        <dsp:cNvSpPr/>
      </dsp:nvSpPr>
      <dsp:spPr>
        <a:xfrm rot="10800000">
          <a:off x="2720814" y="2946650"/>
          <a:ext cx="296691" cy="376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a-DK" sz="1400" kern="1200"/>
        </a:p>
      </dsp:txBody>
      <dsp:txXfrm rot="10800000">
        <a:off x="2809821" y="3021892"/>
        <a:ext cx="207684" cy="225724"/>
      </dsp:txXfrm>
    </dsp:sp>
    <dsp:sp modelId="{31A7934F-9128-4243-B5E8-4673B5621AC5}">
      <dsp:nvSpPr>
        <dsp:cNvPr id="0" name=""/>
        <dsp:cNvSpPr/>
      </dsp:nvSpPr>
      <dsp:spPr>
        <a:xfrm>
          <a:off x="1466173" y="2577408"/>
          <a:ext cx="1114691" cy="11146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a:t>Policy </a:t>
          </a:r>
          <a:r>
            <a:rPr lang="da-DK" sz="1400" kern="1200" err="1"/>
            <a:t>Implemen-tation</a:t>
          </a:r>
          <a:endParaRPr lang="da-DK" sz="1400" kern="1200"/>
        </a:p>
      </dsp:txBody>
      <dsp:txXfrm>
        <a:off x="1629416" y="2740651"/>
        <a:ext cx="788205" cy="788205"/>
      </dsp:txXfrm>
    </dsp:sp>
    <dsp:sp modelId="{F6819466-A8AC-224D-887D-6A28005FC1DF}">
      <dsp:nvSpPr>
        <dsp:cNvPr id="0" name=""/>
        <dsp:cNvSpPr/>
      </dsp:nvSpPr>
      <dsp:spPr>
        <a:xfrm rot="15120000">
          <a:off x="1619046" y="2158370"/>
          <a:ext cx="296691" cy="376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a-DK" sz="1400" kern="1200"/>
        </a:p>
      </dsp:txBody>
      <dsp:txXfrm rot="10800000">
        <a:off x="1677302" y="2275937"/>
        <a:ext cx="207684" cy="225724"/>
      </dsp:txXfrm>
    </dsp:sp>
    <dsp:sp modelId="{05A33989-1921-D24E-A140-5B916A1FFA1F}">
      <dsp:nvSpPr>
        <dsp:cNvPr id="0" name=""/>
        <dsp:cNvSpPr/>
      </dsp:nvSpPr>
      <dsp:spPr>
        <a:xfrm>
          <a:off x="948729" y="984877"/>
          <a:ext cx="1114691" cy="11146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a:t>Policy Evaluation</a:t>
          </a:r>
        </a:p>
      </dsp:txBody>
      <dsp:txXfrm>
        <a:off x="1111972" y="1148120"/>
        <a:ext cx="788205" cy="788205"/>
      </dsp:txXfrm>
    </dsp:sp>
    <dsp:sp modelId="{0A5322D6-3F48-BD41-8D0F-3C37407035C0}">
      <dsp:nvSpPr>
        <dsp:cNvPr id="0" name=""/>
        <dsp:cNvSpPr/>
      </dsp:nvSpPr>
      <dsp:spPr>
        <a:xfrm rot="19440000">
          <a:off x="2028280" y="866935"/>
          <a:ext cx="296691" cy="376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a-DK" sz="1400" kern="1200"/>
        </a:p>
      </dsp:txBody>
      <dsp:txXfrm>
        <a:off x="2036779" y="968336"/>
        <a:ext cx="207684" cy="225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72DFF-B411-4125-BB0A-55EE9F32F5EE}">
      <dsp:nvSpPr>
        <dsp:cNvPr id="0" name=""/>
        <dsp:cNvSpPr/>
      </dsp:nvSpPr>
      <dsp:spPr>
        <a:xfrm>
          <a:off x="769115" y="972565"/>
          <a:ext cx="2917695" cy="29176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4B9C6F-04E9-4AA5-8478-90F4FCF389F3}">
      <dsp:nvSpPr>
        <dsp:cNvPr id="0" name=""/>
        <dsp:cNvSpPr/>
      </dsp:nvSpPr>
      <dsp:spPr>
        <a:xfrm>
          <a:off x="1352654" y="1556104"/>
          <a:ext cx="1750617" cy="17506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BFD393-57AD-4BF6-BC4F-7942BE2517B7}">
      <dsp:nvSpPr>
        <dsp:cNvPr id="0" name=""/>
        <dsp:cNvSpPr/>
      </dsp:nvSpPr>
      <dsp:spPr>
        <a:xfrm>
          <a:off x="1936193" y="2139643"/>
          <a:ext cx="583539" cy="583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C67B0-72E1-4AB3-8A50-183594196574}">
      <dsp:nvSpPr>
        <dsp:cNvPr id="0" name=""/>
        <dsp:cNvSpPr/>
      </dsp:nvSpPr>
      <dsp:spPr>
        <a:xfrm>
          <a:off x="4217883" y="20091"/>
          <a:ext cx="2907497" cy="85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GB" sz="1800" kern="1200"/>
            <a:t>Feeding areas </a:t>
          </a:r>
        </a:p>
        <a:p>
          <a:pPr marL="0" lvl="0" indent="0" algn="l" defTabSz="800100">
            <a:lnSpc>
              <a:spcPct val="90000"/>
            </a:lnSpc>
            <a:spcBef>
              <a:spcPct val="0"/>
            </a:spcBef>
            <a:spcAft>
              <a:spcPct val="35000"/>
            </a:spcAft>
            <a:buNone/>
          </a:pPr>
          <a:r>
            <a:rPr lang="en-GB" sz="1800" kern="1200"/>
            <a:t>(field flooding)</a:t>
          </a:r>
        </a:p>
      </dsp:txBody>
      <dsp:txXfrm>
        <a:off x="4217883" y="20091"/>
        <a:ext cx="2907497" cy="850994"/>
      </dsp:txXfrm>
    </dsp:sp>
    <dsp:sp modelId="{82A575E9-B837-4EC4-972B-9CC9469F2601}">
      <dsp:nvSpPr>
        <dsp:cNvPr id="0" name=""/>
        <dsp:cNvSpPr/>
      </dsp:nvSpPr>
      <dsp:spPr>
        <a:xfrm>
          <a:off x="3808381" y="425497"/>
          <a:ext cx="36471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5FFC3-C3AC-4A85-9C2A-40E6AE109AF5}">
      <dsp:nvSpPr>
        <dsp:cNvPr id="0" name=""/>
        <dsp:cNvSpPr/>
      </dsp:nvSpPr>
      <dsp:spPr>
        <a:xfrm rot="5400000">
          <a:off x="2014728" y="639218"/>
          <a:ext cx="2005429" cy="157895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9DBB72-A78A-4D92-83B4-F6A81FA8A619}">
      <dsp:nvSpPr>
        <dsp:cNvPr id="0" name=""/>
        <dsp:cNvSpPr/>
      </dsp:nvSpPr>
      <dsp:spPr>
        <a:xfrm>
          <a:off x="4238296" y="863597"/>
          <a:ext cx="2775413" cy="85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GB" sz="1800" kern="1200"/>
            <a:t>Resting areas </a:t>
          </a:r>
        </a:p>
        <a:p>
          <a:pPr marL="0" lvl="0" indent="0" algn="l" defTabSz="800100">
            <a:lnSpc>
              <a:spcPct val="90000"/>
            </a:lnSpc>
            <a:spcBef>
              <a:spcPct val="0"/>
            </a:spcBef>
            <a:spcAft>
              <a:spcPct val="35000"/>
            </a:spcAft>
            <a:buNone/>
          </a:pPr>
          <a:r>
            <a:rPr lang="en-GB" sz="1800" kern="1200"/>
            <a:t>(herb-rich)</a:t>
          </a:r>
        </a:p>
      </dsp:txBody>
      <dsp:txXfrm>
        <a:off x="4238296" y="863597"/>
        <a:ext cx="2775413" cy="850994"/>
      </dsp:txXfrm>
    </dsp:sp>
    <dsp:sp modelId="{36DB59A7-27A4-4D11-A0AF-1BBA2E0F2A9B}">
      <dsp:nvSpPr>
        <dsp:cNvPr id="0" name=""/>
        <dsp:cNvSpPr/>
      </dsp:nvSpPr>
      <dsp:spPr>
        <a:xfrm>
          <a:off x="3808381" y="1276491"/>
          <a:ext cx="36471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55CD0-53E2-440F-8BB7-AD6D31CEC341}">
      <dsp:nvSpPr>
        <dsp:cNvPr id="0" name=""/>
        <dsp:cNvSpPr/>
      </dsp:nvSpPr>
      <dsp:spPr>
        <a:xfrm rot="5400000">
          <a:off x="2445185" y="1476937"/>
          <a:ext cx="1562717" cy="1160756"/>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9A3110-5D2B-42F2-9BF8-D627682074AE}">
      <dsp:nvSpPr>
        <dsp:cNvPr id="0" name=""/>
        <dsp:cNvSpPr/>
      </dsp:nvSpPr>
      <dsp:spPr>
        <a:xfrm>
          <a:off x="4234295" y="1676578"/>
          <a:ext cx="2891085" cy="85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GB" sz="1800" kern="1200"/>
            <a:t>Light measures</a:t>
          </a:r>
        </a:p>
        <a:p>
          <a:pPr marL="0" lvl="0" indent="0" algn="l" defTabSz="800100">
            <a:lnSpc>
              <a:spcPct val="90000"/>
            </a:lnSpc>
            <a:spcBef>
              <a:spcPct val="0"/>
            </a:spcBef>
            <a:spcAft>
              <a:spcPct val="35000"/>
            </a:spcAft>
            <a:buNone/>
          </a:pPr>
          <a:r>
            <a:rPr lang="en-GB" sz="1800" kern="1200"/>
            <a:t>(nest protection)</a:t>
          </a:r>
        </a:p>
      </dsp:txBody>
      <dsp:txXfrm>
        <a:off x="4234295" y="1676578"/>
        <a:ext cx="2891085" cy="850994"/>
      </dsp:txXfrm>
    </dsp:sp>
    <dsp:sp modelId="{EA6527EE-0240-4AD7-9181-91FA3571EAB1}">
      <dsp:nvSpPr>
        <dsp:cNvPr id="0" name=""/>
        <dsp:cNvSpPr/>
      </dsp:nvSpPr>
      <dsp:spPr>
        <a:xfrm>
          <a:off x="3808381" y="2127485"/>
          <a:ext cx="36471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B5AD8-D09F-4A18-BC83-AA5709A527E1}">
      <dsp:nvSpPr>
        <dsp:cNvPr id="0" name=""/>
        <dsp:cNvSpPr/>
      </dsp:nvSpPr>
      <dsp:spPr>
        <a:xfrm rot="5400000">
          <a:off x="2876177" y="2313975"/>
          <a:ext cx="1116504" cy="7425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CD6AE6-F014-D744-A5F1-577D8D4C0507}" type="datetimeFigureOut">
              <a:rPr lang="it-IT" smtClean="0"/>
              <a:t>03/10/2023</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7BE98C-3773-7D4C-B61A-43A4CB202345}" type="slidenum">
              <a:rPr lang="it-IT" smtClean="0"/>
              <a:t>‹N›</a:t>
            </a:fld>
            <a:endParaRPr lang="it-IT"/>
          </a:p>
        </p:txBody>
      </p:sp>
    </p:spTree>
    <p:extLst>
      <p:ext uri="{BB962C8B-B14F-4D97-AF65-F5344CB8AC3E}">
        <p14:creationId xmlns:p14="http://schemas.microsoft.com/office/powerpoint/2010/main" val="19113071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D6482-FC90-DB4A-8F78-E8616FE02B8E}" type="datetimeFigureOut">
              <a:rPr lang="it-IT" smtClean="0"/>
              <a:t>03/10/2023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344F35-7D47-7C4E-BD33-61023858BB2C}" type="slidenum">
              <a:rPr lang="it-IT" smtClean="0"/>
              <a:t>‹N›</a:t>
            </a:fld>
            <a:endParaRPr lang="it-IT"/>
          </a:p>
        </p:txBody>
      </p:sp>
    </p:spTree>
    <p:extLst>
      <p:ext uri="{BB962C8B-B14F-4D97-AF65-F5344CB8AC3E}">
        <p14:creationId xmlns:p14="http://schemas.microsoft.com/office/powerpoint/2010/main" val="37020322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2</a:t>
            </a:fld>
            <a:endParaRPr lang="it-IT"/>
          </a:p>
        </p:txBody>
      </p:sp>
    </p:spTree>
    <p:extLst>
      <p:ext uri="{BB962C8B-B14F-4D97-AF65-F5344CB8AC3E}">
        <p14:creationId xmlns:p14="http://schemas.microsoft.com/office/powerpoint/2010/main" val="4211790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11</a:t>
            </a:fld>
            <a:endParaRPr lang="it-IT"/>
          </a:p>
        </p:txBody>
      </p:sp>
    </p:spTree>
    <p:extLst>
      <p:ext uri="{BB962C8B-B14F-4D97-AF65-F5344CB8AC3E}">
        <p14:creationId xmlns:p14="http://schemas.microsoft.com/office/powerpoint/2010/main" val="378050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2C6AA-E058-410B-B8C3-6EF0A6F0D315}" type="slidenum">
              <a:rPr lang="en-GB" smtClean="0"/>
              <a:t>13</a:t>
            </a:fld>
            <a:endParaRPr lang="en-GB"/>
          </a:p>
        </p:txBody>
      </p:sp>
    </p:spTree>
    <p:extLst>
      <p:ext uri="{BB962C8B-B14F-4D97-AF65-F5344CB8AC3E}">
        <p14:creationId xmlns:p14="http://schemas.microsoft.com/office/powerpoint/2010/main" val="410841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2C6AA-E058-410B-B8C3-6EF0A6F0D315}" type="slidenum">
              <a:rPr lang="en-GB" smtClean="0"/>
              <a:t>16</a:t>
            </a:fld>
            <a:endParaRPr lang="en-GB"/>
          </a:p>
        </p:txBody>
      </p:sp>
    </p:spTree>
    <p:extLst>
      <p:ext uri="{BB962C8B-B14F-4D97-AF65-F5344CB8AC3E}">
        <p14:creationId xmlns:p14="http://schemas.microsoft.com/office/powerpoint/2010/main" val="399200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5B344F35-7D47-7C4E-BD33-61023858BB2C}" type="slidenum">
              <a:rPr lang="it-IT" smtClean="0"/>
              <a:t>24</a:t>
            </a:fld>
            <a:endParaRPr lang="it-IT"/>
          </a:p>
        </p:txBody>
      </p:sp>
    </p:spTree>
    <p:extLst>
      <p:ext uri="{BB962C8B-B14F-4D97-AF65-F5344CB8AC3E}">
        <p14:creationId xmlns:p14="http://schemas.microsoft.com/office/powerpoint/2010/main" val="146156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fld id="{5B344F35-7D47-7C4E-BD33-61023858BB2C}" type="slidenum">
              <a:rPr lang="it-IT" smtClean="0"/>
              <a:t>25</a:t>
            </a:fld>
            <a:endParaRPr lang="it-IT"/>
          </a:p>
        </p:txBody>
      </p:sp>
    </p:spTree>
    <p:extLst>
      <p:ext uri="{BB962C8B-B14F-4D97-AF65-F5344CB8AC3E}">
        <p14:creationId xmlns:p14="http://schemas.microsoft.com/office/powerpoint/2010/main" val="417539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fld id="{5B344F35-7D47-7C4E-BD33-61023858BB2C}" type="slidenum">
              <a:rPr lang="it-IT" smtClean="0"/>
              <a:t>26</a:t>
            </a:fld>
            <a:endParaRPr lang="it-IT"/>
          </a:p>
        </p:txBody>
      </p:sp>
    </p:spTree>
    <p:extLst>
      <p:ext uri="{BB962C8B-B14F-4D97-AF65-F5344CB8AC3E}">
        <p14:creationId xmlns:p14="http://schemas.microsoft.com/office/powerpoint/2010/main" val="233483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We classified our case studies according</a:t>
            </a:r>
            <a:r>
              <a:rPr lang="en-US" sz="1200" baseline="0"/>
              <a:t> to two dimensions that emerged both from the literature and from our interviews as relevant indicators of successful outcomes in </a:t>
            </a:r>
            <a:r>
              <a:rPr lang="en-US" sz="1200" baseline="0" err="1"/>
              <a:t>agri</a:t>
            </a:r>
            <a:r>
              <a:rPr lang="en-US" sz="1200" baseline="0"/>
              <a:t>-environmental schemes: farmers’ uptake on one hand and capacity to overcoming barriers on the other</a:t>
            </a:r>
            <a:endParaRPr lang="en-US" sz="1200"/>
          </a:p>
        </p:txBody>
      </p:sp>
      <p:sp>
        <p:nvSpPr>
          <p:cNvPr id="4" name="Slide Number Placeholder 3"/>
          <p:cNvSpPr>
            <a:spLocks noGrp="1"/>
          </p:cNvSpPr>
          <p:nvPr>
            <p:ph type="sldNum" sz="quarter" idx="10"/>
          </p:nvPr>
        </p:nvSpPr>
        <p:spPr/>
        <p:txBody>
          <a:bodyPr/>
          <a:lstStyle/>
          <a:p>
            <a:fld id="{5B344F35-7D47-7C4E-BD33-61023858BB2C}" type="slidenum">
              <a:rPr lang="it-IT" smtClean="0"/>
              <a:t>27</a:t>
            </a:fld>
            <a:endParaRPr lang="it-IT"/>
          </a:p>
        </p:txBody>
      </p:sp>
    </p:spTree>
    <p:extLst>
      <p:ext uri="{BB962C8B-B14F-4D97-AF65-F5344CB8AC3E}">
        <p14:creationId xmlns:p14="http://schemas.microsoft.com/office/powerpoint/2010/main" val="316255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28</a:t>
            </a:fld>
            <a:endParaRPr lang="it-IT"/>
          </a:p>
        </p:txBody>
      </p:sp>
    </p:spTree>
    <p:extLst>
      <p:ext uri="{BB962C8B-B14F-4D97-AF65-F5344CB8AC3E}">
        <p14:creationId xmlns:p14="http://schemas.microsoft.com/office/powerpoint/2010/main" val="1473546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29</a:t>
            </a:fld>
            <a:endParaRPr lang="it-IT"/>
          </a:p>
        </p:txBody>
      </p:sp>
    </p:spTree>
    <p:extLst>
      <p:ext uri="{BB962C8B-B14F-4D97-AF65-F5344CB8AC3E}">
        <p14:creationId xmlns:p14="http://schemas.microsoft.com/office/powerpoint/2010/main" val="337317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3</a:t>
            </a:fld>
            <a:endParaRPr lang="it-IT"/>
          </a:p>
        </p:txBody>
      </p:sp>
    </p:spTree>
    <p:extLst>
      <p:ext uri="{BB962C8B-B14F-4D97-AF65-F5344CB8AC3E}">
        <p14:creationId xmlns:p14="http://schemas.microsoft.com/office/powerpoint/2010/main" val="3219907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30</a:t>
            </a:fld>
            <a:endParaRPr lang="it-IT"/>
          </a:p>
        </p:txBody>
      </p:sp>
    </p:spTree>
    <p:extLst>
      <p:ext uri="{BB962C8B-B14F-4D97-AF65-F5344CB8AC3E}">
        <p14:creationId xmlns:p14="http://schemas.microsoft.com/office/powerpoint/2010/main" val="227228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31</a:t>
            </a:fld>
            <a:endParaRPr lang="it-IT"/>
          </a:p>
        </p:txBody>
      </p:sp>
    </p:spTree>
    <p:extLst>
      <p:ext uri="{BB962C8B-B14F-4D97-AF65-F5344CB8AC3E}">
        <p14:creationId xmlns:p14="http://schemas.microsoft.com/office/powerpoint/2010/main" val="92933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We</a:t>
            </a:r>
            <a:r>
              <a:rPr lang="en-US" sz="1200" baseline="0"/>
              <a:t> identified combinations of different design conditions that are relevant for successful </a:t>
            </a:r>
            <a:r>
              <a:rPr lang="en-US" sz="1200" baseline="0" err="1"/>
              <a:t>agri</a:t>
            </a:r>
            <a:r>
              <a:rPr lang="en-US" sz="1200" baseline="0"/>
              <a:t>-environmental schemes: collaboration among participants, inclusive design process, flexible implementation</a:t>
            </a:r>
            <a:endParaRPr lang="en-US" sz="1200"/>
          </a:p>
        </p:txBody>
      </p:sp>
      <p:sp>
        <p:nvSpPr>
          <p:cNvPr id="4" name="Slide Number Placeholder 3"/>
          <p:cNvSpPr>
            <a:spLocks noGrp="1"/>
          </p:cNvSpPr>
          <p:nvPr>
            <p:ph type="sldNum" sz="quarter" idx="10"/>
          </p:nvPr>
        </p:nvSpPr>
        <p:spPr/>
        <p:txBody>
          <a:bodyPr/>
          <a:lstStyle/>
          <a:p>
            <a:fld id="{5B344F35-7D47-7C4E-BD33-61023858BB2C}" type="slidenum">
              <a:rPr lang="it-IT" smtClean="0"/>
              <a:t>32</a:t>
            </a:fld>
            <a:endParaRPr lang="it-IT"/>
          </a:p>
        </p:txBody>
      </p:sp>
    </p:spTree>
    <p:extLst>
      <p:ext uri="{BB962C8B-B14F-4D97-AF65-F5344CB8AC3E}">
        <p14:creationId xmlns:p14="http://schemas.microsoft.com/office/powerpoint/2010/main" val="3841667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33</a:t>
            </a:fld>
            <a:endParaRPr lang="it-IT"/>
          </a:p>
        </p:txBody>
      </p:sp>
    </p:spTree>
    <p:extLst>
      <p:ext uri="{BB962C8B-B14F-4D97-AF65-F5344CB8AC3E}">
        <p14:creationId xmlns:p14="http://schemas.microsoft.com/office/powerpoint/2010/main" val="19758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FA0D65A5-4AD2-4FCB-B0E7-96EA7DDAA431}" type="datetime1">
              <a:rPr lang="en-GB" sz="1100" i="0"/>
              <a:pPr/>
              <a:t>03/10/2023</a:t>
            </a:fld>
            <a:endParaRPr lang="nl-NL" sz="1100" i="0"/>
          </a:p>
        </p:txBody>
      </p:sp>
      <p:sp>
        <p:nvSpPr>
          <p:cNvPr id="5222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DFA9B625-DFDD-4BA4-A07A-986CF5414134}" type="slidenum">
              <a:rPr lang="en-GB" sz="1100" i="0"/>
              <a:pPr/>
              <a:t>35</a:t>
            </a:fld>
            <a:endParaRPr lang="nl-NL" sz="1100" i="0"/>
          </a:p>
        </p:txBody>
      </p:sp>
      <p:sp>
        <p:nvSpPr>
          <p:cNvPr id="52228" name="Rectangle 2"/>
          <p:cNvSpPr>
            <a:spLocks noGrp="1" noRot="1" noChangeAspect="1" noChangeArrowheads="1" noTextEdit="1"/>
          </p:cNvSpPr>
          <p:nvPr>
            <p:ph type="sldImg"/>
          </p:nvPr>
        </p:nvSpPr>
        <p:spPr>
          <a:xfrm>
            <a:off x="1176338" y="714375"/>
            <a:ext cx="4560887" cy="3419475"/>
          </a:xfrm>
          <a:ln/>
        </p:spPr>
      </p:sp>
      <p:sp>
        <p:nvSpPr>
          <p:cNvPr id="52229" name="Rectangle 3"/>
          <p:cNvSpPr>
            <a:spLocks noGrp="1" noChangeArrowheads="1"/>
          </p:cNvSpPr>
          <p:nvPr>
            <p:ph type="body" idx="1"/>
          </p:nvPr>
        </p:nvSpPr>
        <p:spPr>
          <a:xfrm>
            <a:off x="943337" y="4348996"/>
            <a:ext cx="5030588" cy="41340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a:t>Collectives are legal entities that contract on the one hand with the provincial government and on the other with farmer-members.</a:t>
            </a:r>
          </a:p>
        </p:txBody>
      </p:sp>
      <p:sp>
        <p:nvSpPr>
          <p:cNvPr id="4" name="Slide Number Placeholder 3"/>
          <p:cNvSpPr>
            <a:spLocks noGrp="1"/>
          </p:cNvSpPr>
          <p:nvPr>
            <p:ph type="sldNum" sz="quarter" idx="5"/>
          </p:nvPr>
        </p:nvSpPr>
        <p:spPr/>
        <p:txBody>
          <a:bodyPr/>
          <a:lstStyle/>
          <a:p>
            <a:fld id="{55D45D2F-C69D-4D90-B22B-9B2DC58DBD55}" type="slidenum">
              <a:rPr lang="nl-NL" smtClean="0"/>
              <a:t>38</a:t>
            </a:fld>
            <a:endParaRPr lang="nl-NL"/>
          </a:p>
        </p:txBody>
      </p:sp>
    </p:spTree>
    <p:extLst>
      <p:ext uri="{BB962C8B-B14F-4D97-AF65-F5344CB8AC3E}">
        <p14:creationId xmlns:p14="http://schemas.microsoft.com/office/powerpoint/2010/main" val="274981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FOCUS on </a:t>
            </a:r>
            <a:r>
              <a:rPr lang="nl-NL" err="1"/>
              <a:t>bird</a:t>
            </a:r>
            <a:r>
              <a:rPr lang="nl-NL"/>
              <a:t> </a:t>
            </a:r>
            <a:r>
              <a:rPr lang="nl-NL" err="1"/>
              <a:t>conservation</a:t>
            </a:r>
            <a:r>
              <a:rPr lang="nl-NL"/>
              <a:t>!</a:t>
            </a:r>
            <a:endParaRPr lang="en-US"/>
          </a:p>
        </p:txBody>
      </p:sp>
      <p:sp>
        <p:nvSpPr>
          <p:cNvPr id="4" name="Slide Number Placeholder 3"/>
          <p:cNvSpPr>
            <a:spLocks noGrp="1"/>
          </p:cNvSpPr>
          <p:nvPr>
            <p:ph type="sldNum" sz="quarter" idx="5"/>
          </p:nvPr>
        </p:nvSpPr>
        <p:spPr/>
        <p:txBody>
          <a:bodyPr/>
          <a:lstStyle/>
          <a:p>
            <a:fld id="{55D45D2F-C69D-4D90-B22B-9B2DC58DBD55}" type="slidenum">
              <a:rPr lang="nl-NL" smtClean="0"/>
              <a:t>39</a:t>
            </a:fld>
            <a:endParaRPr lang="nl-NL"/>
          </a:p>
        </p:txBody>
      </p:sp>
    </p:spTree>
    <p:extLst>
      <p:ext uri="{BB962C8B-B14F-4D97-AF65-F5344CB8AC3E}">
        <p14:creationId xmlns:p14="http://schemas.microsoft.com/office/powerpoint/2010/main" val="259369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a:t>Focus on NFW territory</a:t>
            </a:r>
          </a:p>
          <a:p>
            <a:r>
              <a:rPr lang="en-GB"/>
              <a:t>GIS data of areas with AES contracts – and indicating the specific measures that are taken</a:t>
            </a:r>
          </a:p>
        </p:txBody>
      </p:sp>
      <p:sp>
        <p:nvSpPr>
          <p:cNvPr id="4" name="Slide Number Placeholder 3"/>
          <p:cNvSpPr>
            <a:spLocks noGrp="1"/>
          </p:cNvSpPr>
          <p:nvPr>
            <p:ph type="sldNum" sz="quarter" idx="5"/>
          </p:nvPr>
        </p:nvSpPr>
        <p:spPr/>
        <p:txBody>
          <a:bodyPr/>
          <a:lstStyle/>
          <a:p>
            <a:fld id="{55D45D2F-C69D-4D90-B22B-9B2DC58DBD55}" type="slidenum">
              <a:rPr lang="nl-NL" smtClean="0"/>
              <a:t>42</a:t>
            </a:fld>
            <a:endParaRPr lang="nl-NL"/>
          </a:p>
        </p:txBody>
      </p:sp>
    </p:spTree>
    <p:extLst>
      <p:ext uri="{BB962C8B-B14F-4D97-AF65-F5344CB8AC3E}">
        <p14:creationId xmlns:p14="http://schemas.microsoft.com/office/powerpoint/2010/main" val="162219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a:t>Focus on NFW territory</a:t>
            </a:r>
          </a:p>
          <a:p>
            <a:r>
              <a:rPr lang="en-GB"/>
              <a:t>GIS data of areas with AES contracts – and indicating the specific measures that are taken</a:t>
            </a:r>
          </a:p>
        </p:txBody>
      </p:sp>
      <p:sp>
        <p:nvSpPr>
          <p:cNvPr id="4" name="Slide Number Placeholder 3"/>
          <p:cNvSpPr>
            <a:spLocks noGrp="1"/>
          </p:cNvSpPr>
          <p:nvPr>
            <p:ph type="sldNum" sz="quarter" idx="5"/>
          </p:nvPr>
        </p:nvSpPr>
        <p:spPr/>
        <p:txBody>
          <a:bodyPr/>
          <a:lstStyle/>
          <a:p>
            <a:fld id="{55D45D2F-C69D-4D90-B22B-9B2DC58DBD55}" type="slidenum">
              <a:rPr lang="nl-NL" smtClean="0"/>
              <a:t>43</a:t>
            </a:fld>
            <a:endParaRPr lang="nl-NL"/>
          </a:p>
        </p:txBody>
      </p:sp>
    </p:spTree>
    <p:extLst>
      <p:ext uri="{BB962C8B-B14F-4D97-AF65-F5344CB8AC3E}">
        <p14:creationId xmlns:p14="http://schemas.microsoft.com/office/powerpoint/2010/main" val="54148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D09FFF29-D71C-420A-AF02-8482BF525242}" type="datetime1">
              <a:rPr lang="en-GB" sz="1100" i="0"/>
              <a:pPr/>
              <a:t>03/10/2023</a:t>
            </a:fld>
            <a:endParaRPr lang="nl-NL" sz="1100" i="0"/>
          </a:p>
        </p:txBody>
      </p:sp>
      <p:sp>
        <p:nvSpPr>
          <p:cNvPr id="6656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FDB25C6D-AA42-46B0-866C-F2908826BECE}" type="slidenum">
              <a:rPr lang="en-GB" sz="1100" i="0"/>
              <a:pPr/>
              <a:t>46</a:t>
            </a:fld>
            <a:endParaRPr lang="nl-NL" sz="1100" i="0"/>
          </a:p>
        </p:txBody>
      </p:sp>
      <p:sp>
        <p:nvSpPr>
          <p:cNvPr id="66564" name="Rectangle 2"/>
          <p:cNvSpPr>
            <a:spLocks noGrp="1" noRot="1" noChangeAspect="1" noChangeArrowheads="1" noTextEdit="1"/>
          </p:cNvSpPr>
          <p:nvPr>
            <p:ph type="sldImg"/>
          </p:nvPr>
        </p:nvSpPr>
        <p:spPr>
          <a:xfrm>
            <a:off x="1176338" y="714375"/>
            <a:ext cx="4560887" cy="3419475"/>
          </a:xfrm>
          <a:ln/>
        </p:spPr>
      </p:sp>
      <p:sp>
        <p:nvSpPr>
          <p:cNvPr id="66565" name="Rectangle 3"/>
          <p:cNvSpPr>
            <a:spLocks noGrp="1" noChangeArrowheads="1"/>
          </p:cNvSpPr>
          <p:nvPr>
            <p:ph type="body" idx="1"/>
          </p:nvPr>
        </p:nvSpPr>
        <p:spPr>
          <a:xfrm>
            <a:off x="943337" y="4348996"/>
            <a:ext cx="5030588" cy="41340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4</a:t>
            </a:fld>
            <a:endParaRPr lang="it-IT"/>
          </a:p>
        </p:txBody>
      </p:sp>
    </p:spTree>
    <p:extLst>
      <p:ext uri="{BB962C8B-B14F-4D97-AF65-F5344CB8AC3E}">
        <p14:creationId xmlns:p14="http://schemas.microsoft.com/office/powerpoint/2010/main" val="193292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48</a:t>
            </a:fld>
            <a:endParaRPr lang="en-GB"/>
          </a:p>
        </p:txBody>
      </p:sp>
    </p:spTree>
    <p:extLst>
      <p:ext uri="{BB962C8B-B14F-4D97-AF65-F5344CB8AC3E}">
        <p14:creationId xmlns:p14="http://schemas.microsoft.com/office/powerpoint/2010/main" val="538855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49</a:t>
            </a:fld>
            <a:endParaRPr lang="en-GB"/>
          </a:p>
        </p:txBody>
      </p:sp>
    </p:spTree>
    <p:extLst>
      <p:ext uri="{BB962C8B-B14F-4D97-AF65-F5344CB8AC3E}">
        <p14:creationId xmlns:p14="http://schemas.microsoft.com/office/powerpoint/2010/main" val="1011701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baseline="0"/>
          </a:p>
          <a:p>
            <a:endParaRPr lang="it-IT" baseline="0"/>
          </a:p>
          <a:p>
            <a:endParaRPr lang="it-IT" baseline="0"/>
          </a:p>
          <a:p>
            <a:endParaRPr lang="it-IT" baseline="0"/>
          </a:p>
          <a:p>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50</a:t>
            </a:fld>
            <a:endParaRPr lang="en-GB"/>
          </a:p>
        </p:txBody>
      </p:sp>
    </p:spTree>
    <p:extLst>
      <p:ext uri="{BB962C8B-B14F-4D97-AF65-F5344CB8AC3E}">
        <p14:creationId xmlns:p14="http://schemas.microsoft.com/office/powerpoint/2010/main" val="19683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98EF61-7632-465B-A4A5-CFB29572DDE8}" type="slidenum">
              <a:rPr lang="en-GB" smtClean="0"/>
              <a:t>51</a:t>
            </a:fld>
            <a:endParaRPr lang="en-GB"/>
          </a:p>
        </p:txBody>
      </p:sp>
    </p:spTree>
    <p:extLst>
      <p:ext uri="{BB962C8B-B14F-4D97-AF65-F5344CB8AC3E}">
        <p14:creationId xmlns:p14="http://schemas.microsoft.com/office/powerpoint/2010/main" val="2897631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52</a:t>
            </a:fld>
            <a:endParaRPr lang="en-GB"/>
          </a:p>
        </p:txBody>
      </p:sp>
    </p:spTree>
    <p:extLst>
      <p:ext uri="{BB962C8B-B14F-4D97-AF65-F5344CB8AC3E}">
        <p14:creationId xmlns:p14="http://schemas.microsoft.com/office/powerpoint/2010/main" val="2967959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F498EF61-7632-465B-A4A5-CFB29572DDE8}" type="slidenum">
              <a:rPr lang="en-GB" smtClean="0"/>
              <a:t>54</a:t>
            </a:fld>
            <a:endParaRPr lang="en-GB"/>
          </a:p>
        </p:txBody>
      </p:sp>
    </p:spTree>
    <p:extLst>
      <p:ext uri="{BB962C8B-B14F-4D97-AF65-F5344CB8AC3E}">
        <p14:creationId xmlns:p14="http://schemas.microsoft.com/office/powerpoint/2010/main" val="1025598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it-IT" sz="1200" baseline="0">
              <a:solidFill>
                <a:srgbClr val="191919"/>
              </a:solidFill>
              <a:latin typeface="Public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191919"/>
              </a:solidFill>
              <a:latin typeface="Public Sans"/>
            </a:endParaRPr>
          </a:p>
          <a:p>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55</a:t>
            </a:fld>
            <a:endParaRPr lang="en-GB"/>
          </a:p>
        </p:txBody>
      </p:sp>
    </p:spTree>
    <p:extLst>
      <p:ext uri="{BB962C8B-B14F-4D97-AF65-F5344CB8AC3E}">
        <p14:creationId xmlns:p14="http://schemas.microsoft.com/office/powerpoint/2010/main" val="2478884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59</a:t>
            </a:fld>
            <a:endParaRPr lang="en-GB"/>
          </a:p>
        </p:txBody>
      </p:sp>
    </p:spTree>
    <p:extLst>
      <p:ext uri="{BB962C8B-B14F-4D97-AF65-F5344CB8AC3E}">
        <p14:creationId xmlns:p14="http://schemas.microsoft.com/office/powerpoint/2010/main" val="2054100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98EF61-7632-465B-A4A5-CFB29572DDE8}" type="slidenum">
              <a:rPr lang="en-GB" smtClean="0"/>
              <a:t>62</a:t>
            </a:fld>
            <a:endParaRPr lang="en-GB"/>
          </a:p>
        </p:txBody>
      </p:sp>
    </p:spTree>
    <p:extLst>
      <p:ext uri="{BB962C8B-B14F-4D97-AF65-F5344CB8AC3E}">
        <p14:creationId xmlns:p14="http://schemas.microsoft.com/office/powerpoint/2010/main" val="1615530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7006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5</a:t>
            </a:fld>
            <a:endParaRPr lang="it-IT"/>
          </a:p>
        </p:txBody>
      </p:sp>
    </p:spTree>
    <p:extLst>
      <p:ext uri="{BB962C8B-B14F-4D97-AF65-F5344CB8AC3E}">
        <p14:creationId xmlns:p14="http://schemas.microsoft.com/office/powerpoint/2010/main" val="3443856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65</a:t>
            </a:fld>
            <a:endParaRPr lang="en-GB"/>
          </a:p>
        </p:txBody>
      </p:sp>
    </p:spTree>
    <p:extLst>
      <p:ext uri="{BB962C8B-B14F-4D97-AF65-F5344CB8AC3E}">
        <p14:creationId xmlns:p14="http://schemas.microsoft.com/office/powerpoint/2010/main" val="1897794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66</a:t>
            </a:fld>
            <a:endParaRPr lang="en-GB"/>
          </a:p>
        </p:txBody>
      </p:sp>
    </p:spTree>
    <p:extLst>
      <p:ext uri="{BB962C8B-B14F-4D97-AF65-F5344CB8AC3E}">
        <p14:creationId xmlns:p14="http://schemas.microsoft.com/office/powerpoint/2010/main" val="1230801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67</a:t>
            </a:fld>
            <a:endParaRPr lang="en-GB"/>
          </a:p>
        </p:txBody>
      </p:sp>
    </p:spTree>
    <p:extLst>
      <p:ext uri="{BB962C8B-B14F-4D97-AF65-F5344CB8AC3E}">
        <p14:creationId xmlns:p14="http://schemas.microsoft.com/office/powerpoint/2010/main" val="1013886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69</a:t>
            </a:fld>
            <a:endParaRPr lang="en-GB"/>
          </a:p>
        </p:txBody>
      </p:sp>
    </p:spTree>
    <p:extLst>
      <p:ext uri="{BB962C8B-B14F-4D97-AF65-F5344CB8AC3E}">
        <p14:creationId xmlns:p14="http://schemas.microsoft.com/office/powerpoint/2010/main" val="2991281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70</a:t>
            </a:fld>
            <a:endParaRPr lang="en-GB"/>
          </a:p>
        </p:txBody>
      </p:sp>
    </p:spTree>
    <p:extLst>
      <p:ext uri="{BB962C8B-B14F-4D97-AF65-F5344CB8AC3E}">
        <p14:creationId xmlns:p14="http://schemas.microsoft.com/office/powerpoint/2010/main" val="429753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71</a:t>
            </a:fld>
            <a:endParaRPr lang="en-GB"/>
          </a:p>
        </p:txBody>
      </p:sp>
    </p:spTree>
    <p:extLst>
      <p:ext uri="{BB962C8B-B14F-4D97-AF65-F5344CB8AC3E}">
        <p14:creationId xmlns:p14="http://schemas.microsoft.com/office/powerpoint/2010/main" val="3672139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72</a:t>
            </a:fld>
            <a:endParaRPr lang="en-GB"/>
          </a:p>
        </p:txBody>
      </p:sp>
    </p:spTree>
    <p:extLst>
      <p:ext uri="{BB962C8B-B14F-4D97-AF65-F5344CB8AC3E}">
        <p14:creationId xmlns:p14="http://schemas.microsoft.com/office/powerpoint/2010/main" val="4241422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73</a:t>
            </a:fld>
            <a:endParaRPr lang="en-GB"/>
          </a:p>
        </p:txBody>
      </p:sp>
    </p:spTree>
    <p:extLst>
      <p:ext uri="{BB962C8B-B14F-4D97-AF65-F5344CB8AC3E}">
        <p14:creationId xmlns:p14="http://schemas.microsoft.com/office/powerpoint/2010/main" val="1843888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74</a:t>
            </a:fld>
            <a:endParaRPr lang="en-GB"/>
          </a:p>
        </p:txBody>
      </p:sp>
    </p:spTree>
    <p:extLst>
      <p:ext uri="{BB962C8B-B14F-4D97-AF65-F5344CB8AC3E}">
        <p14:creationId xmlns:p14="http://schemas.microsoft.com/office/powerpoint/2010/main" val="2975418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76A8ED-964C-4335-9BF1-67C31E50833C}" type="slidenum">
              <a:rPr lang="en-GB" smtClean="0"/>
              <a:t>75</a:t>
            </a:fld>
            <a:endParaRPr lang="en-GB"/>
          </a:p>
        </p:txBody>
      </p:sp>
    </p:spTree>
    <p:extLst>
      <p:ext uri="{BB962C8B-B14F-4D97-AF65-F5344CB8AC3E}">
        <p14:creationId xmlns:p14="http://schemas.microsoft.com/office/powerpoint/2010/main" val="207484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6</a:t>
            </a:fld>
            <a:endParaRPr lang="it-IT"/>
          </a:p>
        </p:txBody>
      </p:sp>
    </p:spTree>
    <p:extLst>
      <p:ext uri="{BB962C8B-B14F-4D97-AF65-F5344CB8AC3E}">
        <p14:creationId xmlns:p14="http://schemas.microsoft.com/office/powerpoint/2010/main" val="169176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76A8ED-964C-4335-9BF1-67C31E5083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661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76A8ED-964C-4335-9BF1-67C31E5083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698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76A8ED-964C-4335-9BF1-67C31E5083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18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79</a:t>
            </a:fld>
            <a:endParaRPr lang="it-IT"/>
          </a:p>
        </p:txBody>
      </p:sp>
    </p:spTree>
    <p:extLst>
      <p:ext uri="{BB962C8B-B14F-4D97-AF65-F5344CB8AC3E}">
        <p14:creationId xmlns:p14="http://schemas.microsoft.com/office/powerpoint/2010/main" val="1154609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80</a:t>
            </a:fld>
            <a:endParaRPr lang="it-IT"/>
          </a:p>
        </p:txBody>
      </p:sp>
    </p:spTree>
    <p:extLst>
      <p:ext uri="{BB962C8B-B14F-4D97-AF65-F5344CB8AC3E}">
        <p14:creationId xmlns:p14="http://schemas.microsoft.com/office/powerpoint/2010/main" val="1529090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81</a:t>
            </a:fld>
            <a:endParaRPr lang="it-IT"/>
          </a:p>
        </p:txBody>
      </p:sp>
    </p:spTree>
    <p:extLst>
      <p:ext uri="{BB962C8B-B14F-4D97-AF65-F5344CB8AC3E}">
        <p14:creationId xmlns:p14="http://schemas.microsoft.com/office/powerpoint/2010/main" val="2182411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82</a:t>
            </a:fld>
            <a:endParaRPr lang="it-IT"/>
          </a:p>
        </p:txBody>
      </p:sp>
    </p:spTree>
    <p:extLst>
      <p:ext uri="{BB962C8B-B14F-4D97-AF65-F5344CB8AC3E}">
        <p14:creationId xmlns:p14="http://schemas.microsoft.com/office/powerpoint/2010/main" val="1515432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83</a:t>
            </a:fld>
            <a:endParaRPr lang="it-IT"/>
          </a:p>
        </p:txBody>
      </p:sp>
    </p:spTree>
    <p:extLst>
      <p:ext uri="{BB962C8B-B14F-4D97-AF65-F5344CB8AC3E}">
        <p14:creationId xmlns:p14="http://schemas.microsoft.com/office/powerpoint/2010/main" val="32491247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84</a:t>
            </a:fld>
            <a:endParaRPr lang="it-IT"/>
          </a:p>
        </p:txBody>
      </p:sp>
    </p:spTree>
    <p:extLst>
      <p:ext uri="{BB962C8B-B14F-4D97-AF65-F5344CB8AC3E}">
        <p14:creationId xmlns:p14="http://schemas.microsoft.com/office/powerpoint/2010/main" val="1891677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85</a:t>
            </a:fld>
            <a:endParaRPr lang="it-IT"/>
          </a:p>
        </p:txBody>
      </p:sp>
    </p:spTree>
    <p:extLst>
      <p:ext uri="{BB962C8B-B14F-4D97-AF65-F5344CB8AC3E}">
        <p14:creationId xmlns:p14="http://schemas.microsoft.com/office/powerpoint/2010/main" val="398724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7</a:t>
            </a:fld>
            <a:endParaRPr lang="it-IT"/>
          </a:p>
        </p:txBody>
      </p:sp>
    </p:spTree>
    <p:extLst>
      <p:ext uri="{BB962C8B-B14F-4D97-AF65-F5344CB8AC3E}">
        <p14:creationId xmlns:p14="http://schemas.microsoft.com/office/powerpoint/2010/main" val="950892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86</a:t>
            </a:fld>
            <a:endParaRPr lang="it-IT"/>
          </a:p>
        </p:txBody>
      </p:sp>
    </p:spTree>
    <p:extLst>
      <p:ext uri="{BB962C8B-B14F-4D97-AF65-F5344CB8AC3E}">
        <p14:creationId xmlns:p14="http://schemas.microsoft.com/office/powerpoint/2010/main" val="4255049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87</a:t>
            </a:fld>
            <a:endParaRPr lang="it-IT"/>
          </a:p>
        </p:txBody>
      </p:sp>
    </p:spTree>
    <p:extLst>
      <p:ext uri="{BB962C8B-B14F-4D97-AF65-F5344CB8AC3E}">
        <p14:creationId xmlns:p14="http://schemas.microsoft.com/office/powerpoint/2010/main" val="1492518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88</a:t>
            </a:fld>
            <a:endParaRPr lang="it-IT"/>
          </a:p>
        </p:txBody>
      </p:sp>
    </p:spTree>
    <p:extLst>
      <p:ext uri="{BB962C8B-B14F-4D97-AF65-F5344CB8AC3E}">
        <p14:creationId xmlns:p14="http://schemas.microsoft.com/office/powerpoint/2010/main" val="3698538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89</a:t>
            </a:fld>
            <a:endParaRPr lang="it-IT"/>
          </a:p>
        </p:txBody>
      </p:sp>
    </p:spTree>
    <p:extLst>
      <p:ext uri="{BB962C8B-B14F-4D97-AF65-F5344CB8AC3E}">
        <p14:creationId xmlns:p14="http://schemas.microsoft.com/office/powerpoint/2010/main" val="3510925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90</a:t>
            </a:fld>
            <a:endParaRPr lang="it-IT"/>
          </a:p>
        </p:txBody>
      </p:sp>
    </p:spTree>
    <p:extLst>
      <p:ext uri="{BB962C8B-B14F-4D97-AF65-F5344CB8AC3E}">
        <p14:creationId xmlns:p14="http://schemas.microsoft.com/office/powerpoint/2010/main" val="2096153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91</a:t>
            </a:fld>
            <a:endParaRPr lang="it-IT"/>
          </a:p>
        </p:txBody>
      </p:sp>
    </p:spTree>
    <p:extLst>
      <p:ext uri="{BB962C8B-B14F-4D97-AF65-F5344CB8AC3E}">
        <p14:creationId xmlns:p14="http://schemas.microsoft.com/office/powerpoint/2010/main" val="7545435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92</a:t>
            </a:fld>
            <a:endParaRPr lang="it-IT"/>
          </a:p>
        </p:txBody>
      </p:sp>
    </p:spTree>
    <p:extLst>
      <p:ext uri="{BB962C8B-B14F-4D97-AF65-F5344CB8AC3E}">
        <p14:creationId xmlns:p14="http://schemas.microsoft.com/office/powerpoint/2010/main" val="68317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344F35-7D47-7C4E-BD33-61023858BB2C}" type="slidenum">
              <a:rPr lang="it-IT" smtClean="0"/>
              <a:t>8</a:t>
            </a:fld>
            <a:endParaRPr lang="it-IT"/>
          </a:p>
        </p:txBody>
      </p:sp>
    </p:spTree>
    <p:extLst>
      <p:ext uri="{BB962C8B-B14F-4D97-AF65-F5344CB8AC3E}">
        <p14:creationId xmlns:p14="http://schemas.microsoft.com/office/powerpoint/2010/main" val="100963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9</a:t>
            </a:fld>
            <a:endParaRPr lang="it-IT"/>
          </a:p>
        </p:txBody>
      </p:sp>
    </p:spTree>
    <p:extLst>
      <p:ext uri="{BB962C8B-B14F-4D97-AF65-F5344CB8AC3E}">
        <p14:creationId xmlns:p14="http://schemas.microsoft.com/office/powerpoint/2010/main" val="180039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344F35-7D47-7C4E-BD33-61023858BB2C}" type="slidenum">
              <a:rPr lang="it-IT" smtClean="0"/>
              <a:t>10</a:t>
            </a:fld>
            <a:endParaRPr lang="it-IT"/>
          </a:p>
        </p:txBody>
      </p:sp>
    </p:spTree>
    <p:extLst>
      <p:ext uri="{BB962C8B-B14F-4D97-AF65-F5344CB8AC3E}">
        <p14:creationId xmlns:p14="http://schemas.microsoft.com/office/powerpoint/2010/main" val="2925663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33108" y="2642715"/>
            <a:ext cx="8877782" cy="1616771"/>
          </a:xfrm>
          <a:noFill/>
          <a:ln w="25400">
            <a:noFill/>
          </a:ln>
        </p:spPr>
        <p:txBody>
          <a:bodyPr lIns="274320" rIns="274320" anchor="ctr" anchorCtr="1">
            <a:noAutofit/>
          </a:bodyPr>
          <a:lstStyle>
            <a:lvl1pPr algn="ctr">
              <a:defRPr sz="3800">
                <a:solidFill>
                  <a:schemeClr val="bg2"/>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133108" y="4379985"/>
            <a:ext cx="8877782" cy="712876"/>
          </a:xfrm>
          <a:noFill/>
        </p:spPr>
        <p:txBody>
          <a:bodyPr>
            <a:noAutofit/>
          </a:bodyPr>
          <a:lstStyle>
            <a:lvl1pPr marL="0" indent="0" algn="ctr">
              <a:buNone/>
              <a:defRPr sz="2400">
                <a:solidFill>
                  <a:schemeClr val="bg2"/>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grpSp>
        <p:nvGrpSpPr>
          <p:cNvPr id="10" name="Gruppo 9">
            <a:extLst>
              <a:ext uri="{FF2B5EF4-FFF2-40B4-BE49-F238E27FC236}">
                <a16:creationId xmlns:a16="http://schemas.microsoft.com/office/drawing/2014/main" id="{178D1B2E-EBCE-754F-B9FC-4A3296236935}"/>
              </a:ext>
            </a:extLst>
          </p:cNvPr>
          <p:cNvGrpSpPr/>
          <p:nvPr userDrawn="1"/>
        </p:nvGrpSpPr>
        <p:grpSpPr>
          <a:xfrm>
            <a:off x="2102565" y="6332365"/>
            <a:ext cx="4938869" cy="400110"/>
            <a:chOff x="1257033" y="6292683"/>
            <a:chExt cx="4938869" cy="400110"/>
          </a:xfrm>
        </p:grpSpPr>
        <p:pic>
          <p:nvPicPr>
            <p:cNvPr id="11" name="Immagine 10" descr="flag_yellow_low.jpg">
              <a:extLst>
                <a:ext uri="{FF2B5EF4-FFF2-40B4-BE49-F238E27FC236}">
                  <a16:creationId xmlns:a16="http://schemas.microsoft.com/office/drawing/2014/main" id="{9D1B839B-5762-9548-B6D3-2598AC1C2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7033" y="6321684"/>
              <a:ext cx="504249" cy="342616"/>
            </a:xfrm>
            <a:prstGeom prst="rect">
              <a:avLst/>
            </a:prstGeom>
          </p:spPr>
        </p:pic>
        <p:sp>
          <p:nvSpPr>
            <p:cNvPr id="12" name="CasellaDiTesto 11">
              <a:extLst>
                <a:ext uri="{FF2B5EF4-FFF2-40B4-BE49-F238E27FC236}">
                  <a16:creationId xmlns:a16="http://schemas.microsoft.com/office/drawing/2014/main" id="{AB4EC209-B01E-DE4A-A3FB-985C00097775}"/>
                </a:ext>
              </a:extLst>
            </p:cNvPr>
            <p:cNvSpPr txBox="1"/>
            <p:nvPr userDrawn="1"/>
          </p:nvSpPr>
          <p:spPr>
            <a:xfrm>
              <a:off x="1780440" y="6292683"/>
              <a:ext cx="441546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2"/>
                  </a:solidFill>
                  <a:latin typeface="Arial"/>
                </a:rPr>
                <a:t>This project has received funding from the European Union’s Horizon 2020 research and innovation programme under grant agreement No 817903.</a:t>
              </a:r>
              <a:endParaRPr lang="it-IT" sz="1000">
                <a:solidFill>
                  <a:schemeClr val="bg2"/>
                </a:solidFill>
              </a:endParaRPr>
            </a:p>
          </p:txBody>
        </p:sp>
      </p:grpSp>
      <p:pic>
        <p:nvPicPr>
          <p:cNvPr id="8" name="Immagine 7">
            <a:extLst>
              <a:ext uri="{FF2B5EF4-FFF2-40B4-BE49-F238E27FC236}">
                <a16:creationId xmlns:a16="http://schemas.microsoft.com/office/drawing/2014/main" id="{E812EB9D-2AF7-2845-BF44-DDA99EC0FF7B}"/>
              </a:ext>
            </a:extLst>
          </p:cNvPr>
          <p:cNvPicPr>
            <a:picLocks noChangeAspect="1"/>
          </p:cNvPicPr>
          <p:nvPr userDrawn="1"/>
        </p:nvPicPr>
        <p:blipFill>
          <a:blip r:embed="rId3"/>
          <a:srcRect/>
          <a:stretch/>
        </p:blipFill>
        <p:spPr>
          <a:xfrm>
            <a:off x="203199" y="5308197"/>
            <a:ext cx="8737600" cy="228600"/>
          </a:xfrm>
          <a:prstGeom prst="rect">
            <a:avLst/>
          </a:prstGeom>
        </p:spPr>
      </p:pic>
      <p:sp>
        <p:nvSpPr>
          <p:cNvPr id="15" name="Segnaposto testo 14">
            <a:extLst>
              <a:ext uri="{FF2B5EF4-FFF2-40B4-BE49-F238E27FC236}">
                <a16:creationId xmlns:a16="http://schemas.microsoft.com/office/drawing/2014/main" id="{298A40B8-FEF2-CA4C-84D5-70AAA550A825}"/>
              </a:ext>
            </a:extLst>
          </p:cNvPr>
          <p:cNvSpPr>
            <a:spLocks noGrp="1"/>
          </p:cNvSpPr>
          <p:nvPr>
            <p:ph type="body" sz="quarter" idx="10"/>
          </p:nvPr>
        </p:nvSpPr>
        <p:spPr>
          <a:xfrm>
            <a:off x="133108" y="5660274"/>
            <a:ext cx="8877782" cy="555332"/>
          </a:xfrm>
        </p:spPr>
        <p:txBody>
          <a:bodyPr/>
          <a:lstStyle>
            <a:lvl1pPr marL="0" indent="0" algn="ctr">
              <a:buNone/>
              <a:defRPr>
                <a:solidFill>
                  <a:schemeClr val="bg1"/>
                </a:solidFill>
              </a:defRPr>
            </a:lvl1pPr>
          </a:lstStyle>
          <a:p>
            <a:pPr lvl="0"/>
            <a:r>
              <a:rPr lang="it-IT"/>
              <a:t>Fare clic per modificare gli stili del testo dello schema</a:t>
            </a:r>
          </a:p>
        </p:txBody>
      </p:sp>
      <p:pic>
        <p:nvPicPr>
          <p:cNvPr id="19" name="Immagine 18">
            <a:extLst>
              <a:ext uri="{FF2B5EF4-FFF2-40B4-BE49-F238E27FC236}">
                <a16:creationId xmlns:a16="http://schemas.microsoft.com/office/drawing/2014/main" id="{B05CBB53-3EA4-E042-8E34-F8BDF962EE4F}"/>
              </a:ext>
            </a:extLst>
          </p:cNvPr>
          <p:cNvPicPr>
            <a:picLocks noChangeAspect="1"/>
          </p:cNvPicPr>
          <p:nvPr userDrawn="1"/>
        </p:nvPicPr>
        <p:blipFill>
          <a:blip r:embed="rId4"/>
          <a:srcRect/>
          <a:stretch/>
        </p:blipFill>
        <p:spPr>
          <a:xfrm>
            <a:off x="3554743" y="392868"/>
            <a:ext cx="2034511" cy="2034511"/>
          </a:xfrm>
          <a:prstGeom prst="rect">
            <a:avLst/>
          </a:prstGeom>
        </p:spPr>
      </p:pic>
    </p:spTree>
    <p:extLst>
      <p:ext uri="{BB962C8B-B14F-4D97-AF65-F5344CB8AC3E}">
        <p14:creationId xmlns:p14="http://schemas.microsoft.com/office/powerpoint/2010/main" val="3173893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a:extLst>
              <a:ext uri="{FF2B5EF4-FFF2-40B4-BE49-F238E27FC236}">
                <a16:creationId xmlns:a16="http://schemas.microsoft.com/office/drawing/2014/main" id="{80ED36FF-6305-9143-AF19-30D407C540E9}"/>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8" name="Slide Number Placeholder 5">
            <a:extLst>
              <a:ext uri="{FF2B5EF4-FFF2-40B4-BE49-F238E27FC236}">
                <a16:creationId xmlns:a16="http://schemas.microsoft.com/office/drawing/2014/main" id="{9633A71A-97AA-0843-8353-CA967934AD6C}"/>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47923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1178" y="274320"/>
            <a:ext cx="1053966" cy="5646420"/>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248855" y="295216"/>
            <a:ext cx="7297839" cy="56255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Date Placeholder 3">
            <a:extLst>
              <a:ext uri="{FF2B5EF4-FFF2-40B4-BE49-F238E27FC236}">
                <a16:creationId xmlns:a16="http://schemas.microsoft.com/office/drawing/2014/main" id="{FFC630BD-5DFF-A340-A1F1-65A75300ED5A}"/>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9" name="Slide Number Placeholder 5">
            <a:extLst>
              <a:ext uri="{FF2B5EF4-FFF2-40B4-BE49-F238E27FC236}">
                <a16:creationId xmlns:a16="http://schemas.microsoft.com/office/drawing/2014/main" id="{91C97749-74F1-9D45-80BB-0139D3B25F6D}"/>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230742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apositiva titolo">
  <p:cSld name="1_Diapositiva titolo">
    <p:bg>
      <p:bgPr>
        <a:solidFill>
          <a:schemeClr val="lt1"/>
        </a:solidFill>
        <a:effectLst/>
      </p:bgPr>
    </p:bg>
    <p:spTree>
      <p:nvGrpSpPr>
        <p:cNvPr id="1" name="Shape 16"/>
        <p:cNvGrpSpPr/>
        <p:nvPr/>
      </p:nvGrpSpPr>
      <p:grpSpPr>
        <a:xfrm>
          <a:off x="0" y="0"/>
          <a:ext cx="0" cy="0"/>
          <a:chOff x="0" y="0"/>
          <a:chExt cx="0" cy="0"/>
        </a:xfrm>
      </p:grpSpPr>
      <p:sp>
        <p:nvSpPr>
          <p:cNvPr id="17" name="Google Shape;17;p10"/>
          <p:cNvSpPr txBox="1">
            <a:spLocks noGrp="1"/>
          </p:cNvSpPr>
          <p:nvPr>
            <p:ph type="ctrTitle"/>
          </p:nvPr>
        </p:nvSpPr>
        <p:spPr>
          <a:xfrm>
            <a:off x="133108" y="2642717"/>
            <a:ext cx="8877782" cy="1616771"/>
          </a:xfrm>
          <a:prstGeom prst="rect">
            <a:avLst/>
          </a:prstGeom>
          <a:noFill/>
          <a:ln>
            <a:noFill/>
          </a:ln>
        </p:spPr>
        <p:txBody>
          <a:bodyPr spcFirstLastPara="1" wrap="square" lIns="274300" tIns="182875" rIns="274300" bIns="182875" anchor="ctr" anchorCtr="1">
            <a:noAutofit/>
          </a:bodyPr>
          <a:lstStyle>
            <a:lvl1pPr lvl="0" algn="ctr">
              <a:lnSpc>
                <a:spcPct val="90000"/>
              </a:lnSpc>
              <a:spcBef>
                <a:spcPts val="0"/>
              </a:spcBef>
              <a:spcAft>
                <a:spcPts val="0"/>
              </a:spcAft>
              <a:buClr>
                <a:schemeClr val="dk2"/>
              </a:buClr>
              <a:buSzPts val="3800"/>
              <a:buFont typeface="Gill Sans"/>
              <a:buNone/>
              <a:defRPr sz="28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0"/>
          <p:cNvSpPr txBox="1">
            <a:spLocks noGrp="1"/>
          </p:cNvSpPr>
          <p:nvPr>
            <p:ph type="subTitle" idx="1"/>
          </p:nvPr>
        </p:nvSpPr>
        <p:spPr>
          <a:xfrm>
            <a:off x="133108" y="4379985"/>
            <a:ext cx="8877782" cy="712876"/>
          </a:xfrm>
          <a:prstGeom prst="rect">
            <a:avLst/>
          </a:prstGeom>
          <a:noFill/>
          <a:ln>
            <a:noFill/>
          </a:ln>
        </p:spPr>
        <p:txBody>
          <a:bodyPr spcFirstLastPara="1" wrap="square" lIns="91425" tIns="45700" rIns="91425" bIns="45700" anchor="t" anchorCtr="0">
            <a:noAutofit/>
          </a:bodyPr>
          <a:lstStyle>
            <a:lvl1pPr lvl="0" algn="ctr">
              <a:lnSpc>
                <a:spcPct val="100000"/>
              </a:lnSpc>
              <a:spcBef>
                <a:spcPts val="750"/>
              </a:spcBef>
              <a:spcAft>
                <a:spcPts val="0"/>
              </a:spcAft>
              <a:buSzPts val="2400"/>
              <a:buNone/>
              <a:defRPr sz="1800">
                <a:solidFill>
                  <a:schemeClr val="dk2"/>
                </a:solidFill>
              </a:defRPr>
            </a:lvl1pPr>
            <a:lvl2pPr lvl="1" algn="ctr">
              <a:lnSpc>
                <a:spcPct val="100000"/>
              </a:lnSpc>
              <a:spcBef>
                <a:spcPts val="750"/>
              </a:spcBef>
              <a:spcAft>
                <a:spcPts val="0"/>
              </a:spcAft>
              <a:buSzPts val="1900"/>
              <a:buNone/>
              <a:defRPr sz="1425"/>
            </a:lvl2pPr>
            <a:lvl3pPr lvl="2" algn="ctr">
              <a:lnSpc>
                <a:spcPct val="100000"/>
              </a:lnSpc>
              <a:spcBef>
                <a:spcPts val="750"/>
              </a:spcBef>
              <a:spcAft>
                <a:spcPts val="0"/>
              </a:spcAft>
              <a:buSzPts val="1800"/>
              <a:buNone/>
              <a:defRPr sz="1350"/>
            </a:lvl3pPr>
            <a:lvl4pPr lvl="3" algn="ctr">
              <a:lnSpc>
                <a:spcPct val="100000"/>
              </a:lnSpc>
              <a:spcBef>
                <a:spcPts val="750"/>
              </a:spcBef>
              <a:spcAft>
                <a:spcPts val="0"/>
              </a:spcAft>
              <a:buSzPts val="1600"/>
              <a:buNone/>
              <a:defRPr sz="1200"/>
            </a:lvl4pPr>
            <a:lvl5pPr lvl="4" algn="ctr">
              <a:lnSpc>
                <a:spcPct val="100000"/>
              </a:lnSpc>
              <a:spcBef>
                <a:spcPts val="750"/>
              </a:spcBef>
              <a:spcAft>
                <a:spcPts val="0"/>
              </a:spcAft>
              <a:buSzPts val="1600"/>
              <a:buNone/>
              <a:defRPr sz="1200"/>
            </a:lvl5pPr>
            <a:lvl6pPr lvl="5" algn="ctr">
              <a:lnSpc>
                <a:spcPct val="100000"/>
              </a:lnSpc>
              <a:spcBef>
                <a:spcPts val="750"/>
              </a:spcBef>
              <a:spcAft>
                <a:spcPts val="0"/>
              </a:spcAft>
              <a:buSzPts val="1600"/>
              <a:buNone/>
              <a:defRPr sz="1200"/>
            </a:lvl6pPr>
            <a:lvl7pPr lvl="6" algn="ctr">
              <a:lnSpc>
                <a:spcPct val="100000"/>
              </a:lnSpc>
              <a:spcBef>
                <a:spcPts val="750"/>
              </a:spcBef>
              <a:spcAft>
                <a:spcPts val="0"/>
              </a:spcAft>
              <a:buSzPts val="1600"/>
              <a:buNone/>
              <a:defRPr sz="1200"/>
            </a:lvl7pPr>
            <a:lvl8pPr lvl="7" algn="ctr">
              <a:lnSpc>
                <a:spcPct val="100000"/>
              </a:lnSpc>
              <a:spcBef>
                <a:spcPts val="750"/>
              </a:spcBef>
              <a:spcAft>
                <a:spcPts val="0"/>
              </a:spcAft>
              <a:buSzPts val="1600"/>
              <a:buNone/>
              <a:defRPr sz="1200"/>
            </a:lvl8pPr>
            <a:lvl9pPr lvl="8" algn="ctr">
              <a:lnSpc>
                <a:spcPct val="100000"/>
              </a:lnSpc>
              <a:spcBef>
                <a:spcPts val="750"/>
              </a:spcBef>
              <a:spcAft>
                <a:spcPts val="0"/>
              </a:spcAft>
              <a:buSzPts val="1600"/>
              <a:buNone/>
              <a:defRPr sz="1200"/>
            </a:lvl9pPr>
          </a:lstStyle>
          <a:p>
            <a:endParaRPr/>
          </a:p>
        </p:txBody>
      </p:sp>
      <p:grpSp>
        <p:nvGrpSpPr>
          <p:cNvPr id="19" name="Google Shape;19;p10"/>
          <p:cNvGrpSpPr/>
          <p:nvPr/>
        </p:nvGrpSpPr>
        <p:grpSpPr>
          <a:xfrm>
            <a:off x="2102566" y="6332366"/>
            <a:ext cx="4938869" cy="371617"/>
            <a:chOff x="1257033" y="6292683"/>
            <a:chExt cx="4938869" cy="371617"/>
          </a:xfrm>
        </p:grpSpPr>
        <p:pic>
          <p:nvPicPr>
            <p:cNvPr id="20" name="Google Shape;20;p10" descr="flag_yellow_low.jpg"/>
            <p:cNvPicPr preferRelativeResize="0"/>
            <p:nvPr/>
          </p:nvPicPr>
          <p:blipFill rotWithShape="1">
            <a:blip r:embed="rId2">
              <a:alphaModFix/>
            </a:blip>
            <a:srcRect/>
            <a:stretch/>
          </p:blipFill>
          <p:spPr>
            <a:xfrm>
              <a:off x="1257033" y="6321684"/>
              <a:ext cx="504249" cy="342616"/>
            </a:xfrm>
            <a:prstGeom prst="rect">
              <a:avLst/>
            </a:prstGeom>
            <a:noFill/>
            <a:ln>
              <a:noFill/>
            </a:ln>
          </p:spPr>
        </p:pic>
        <p:sp>
          <p:nvSpPr>
            <p:cNvPr id="21" name="Google Shape;21;p10"/>
            <p:cNvSpPr txBox="1"/>
            <p:nvPr/>
          </p:nvSpPr>
          <p:spPr>
            <a:xfrm>
              <a:off x="1780440" y="6292683"/>
              <a:ext cx="4415462"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1000"/>
                <a:buFont typeface="Arial"/>
                <a:buNone/>
              </a:pPr>
              <a:r>
                <a:rPr lang="it-IT" sz="750" b="0" i="0" u="none" strike="noStrike" cap="none">
                  <a:solidFill>
                    <a:schemeClr val="dk2"/>
                  </a:solidFill>
                  <a:latin typeface="Arial"/>
                  <a:ea typeface="Arial"/>
                  <a:cs typeface="Arial"/>
                  <a:sym typeface="Arial"/>
                </a:rPr>
                <a:t>This project has received funding from the European Union’s Horizon 2020 research and innovation programme under grant agreement No 817903.</a:t>
              </a:r>
              <a:endParaRPr sz="750" b="0" i="0" u="none" strike="noStrike" cap="none">
                <a:solidFill>
                  <a:schemeClr val="dk2"/>
                </a:solidFill>
                <a:latin typeface="Gill Sans"/>
                <a:ea typeface="Gill Sans"/>
                <a:cs typeface="Gill Sans"/>
                <a:sym typeface="Gill Sans"/>
              </a:endParaRPr>
            </a:p>
          </p:txBody>
        </p:sp>
      </p:grpSp>
      <p:pic>
        <p:nvPicPr>
          <p:cNvPr id="22" name="Google Shape;22;p10"/>
          <p:cNvPicPr preferRelativeResize="0"/>
          <p:nvPr/>
        </p:nvPicPr>
        <p:blipFill rotWithShape="1">
          <a:blip r:embed="rId3">
            <a:alphaModFix/>
          </a:blip>
          <a:srcRect/>
          <a:stretch/>
        </p:blipFill>
        <p:spPr>
          <a:xfrm>
            <a:off x="203199" y="5308197"/>
            <a:ext cx="8737600" cy="228600"/>
          </a:xfrm>
          <a:prstGeom prst="rect">
            <a:avLst/>
          </a:prstGeom>
          <a:noFill/>
          <a:ln>
            <a:noFill/>
          </a:ln>
        </p:spPr>
      </p:pic>
      <p:sp>
        <p:nvSpPr>
          <p:cNvPr id="23" name="Google Shape;23;p10"/>
          <p:cNvSpPr txBox="1">
            <a:spLocks noGrp="1"/>
          </p:cNvSpPr>
          <p:nvPr>
            <p:ph type="body" idx="2"/>
          </p:nvPr>
        </p:nvSpPr>
        <p:spPr>
          <a:xfrm>
            <a:off x="133108" y="5660274"/>
            <a:ext cx="8877782" cy="555332"/>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750"/>
              </a:spcBef>
              <a:spcAft>
                <a:spcPts val="0"/>
              </a:spcAft>
              <a:buSzPts val="1800"/>
              <a:buNone/>
              <a:defRPr>
                <a:solidFill>
                  <a:schemeClr val="dk1"/>
                </a:solidFill>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pic>
        <p:nvPicPr>
          <p:cNvPr id="24" name="Google Shape;24;p10"/>
          <p:cNvPicPr preferRelativeResize="0"/>
          <p:nvPr/>
        </p:nvPicPr>
        <p:blipFill rotWithShape="1">
          <a:blip r:embed="rId4">
            <a:alphaModFix/>
          </a:blip>
          <a:srcRect/>
          <a:stretch/>
        </p:blipFill>
        <p:spPr>
          <a:xfrm>
            <a:off x="3554744" y="392870"/>
            <a:ext cx="2034511" cy="2034511"/>
          </a:xfrm>
          <a:prstGeom prst="rect">
            <a:avLst/>
          </a:prstGeom>
          <a:noFill/>
          <a:ln>
            <a:noFill/>
          </a:ln>
        </p:spPr>
      </p:pic>
    </p:spTree>
    <p:extLst>
      <p:ext uri="{BB962C8B-B14F-4D97-AF65-F5344CB8AC3E}">
        <p14:creationId xmlns:p14="http://schemas.microsoft.com/office/powerpoint/2010/main" val="384361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9"/>
            <a:ext cx="8442796" cy="791650"/>
          </a:xfrm>
        </p:spPr>
        <p:txBody>
          <a:bodyPr/>
          <a:lstStyle/>
          <a:p>
            <a:r>
              <a:rPr lang="en-US"/>
              <a:t>Click to edit Master title style</a:t>
            </a:r>
            <a:endParaRPr lang="nl-NL"/>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2"/>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auto">
          <a:xfrm>
            <a:off x="478634" y="2262388"/>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FFFFFF"/>
                </a:solidFill>
                <a:effectLst/>
                <a:uLnTx/>
                <a:uFillTx/>
              </a:rPr>
              <a:t>Datum, Auteursnaam</a:t>
            </a:r>
          </a:p>
        </p:txBody>
      </p:sp>
    </p:spTree>
    <p:extLst>
      <p:ext uri="{BB962C8B-B14F-4D97-AF65-F5344CB8AC3E}">
        <p14:creationId xmlns:p14="http://schemas.microsoft.com/office/powerpoint/2010/main" val="2457154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9"/>
            <a:ext cx="8442796" cy="791650"/>
          </a:xfrm>
        </p:spPr>
        <p:txBody>
          <a:bodyPr/>
          <a:lstStyle/>
          <a:p>
            <a:r>
              <a:rPr lang="en-US"/>
              <a:t>Click to edit Master title style</a:t>
            </a:r>
            <a:endParaRPr lang="en-GB"/>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a:t>
            </a:fld>
            <a:endParaRPr lang="en-GB"/>
          </a:p>
        </p:txBody>
      </p:sp>
    </p:spTree>
    <p:extLst>
      <p:ext uri="{BB962C8B-B14F-4D97-AF65-F5344CB8AC3E}">
        <p14:creationId xmlns:p14="http://schemas.microsoft.com/office/powerpoint/2010/main" val="1483910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817572"/>
          </a:xfrm>
        </p:spPr>
        <p:txBody>
          <a:bodyPr/>
          <a:lstStyle>
            <a:lvl1pPr>
              <a:defRPr/>
            </a:lvl1pPr>
          </a:lstStyle>
          <a:p>
            <a:r>
              <a:rPr lang="en-US"/>
              <a:t>Click to edit Master title style</a:t>
            </a:r>
            <a:endParaRPr lang="en-GB"/>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US"/>
              <a:t>Click to edit Master text styles</a:t>
            </a:r>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a:t>
            </a:fld>
            <a:endParaRPr lang="en-GB"/>
          </a:p>
        </p:txBody>
      </p:sp>
    </p:spTree>
    <p:extLst>
      <p:ext uri="{BB962C8B-B14F-4D97-AF65-F5344CB8AC3E}">
        <p14:creationId xmlns:p14="http://schemas.microsoft.com/office/powerpoint/2010/main" val="385770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a:t>
            </a:fld>
            <a:endParaRPr lang="en-GB"/>
          </a:p>
        </p:txBody>
      </p:sp>
    </p:spTree>
    <p:extLst>
      <p:ext uri="{BB962C8B-B14F-4D97-AF65-F5344CB8AC3E}">
        <p14:creationId xmlns:p14="http://schemas.microsoft.com/office/powerpoint/2010/main" val="1650712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US"/>
              <a:t>Click to edit Master title style</a:t>
            </a:r>
            <a:endParaRPr lang="nl-NL"/>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4"/>
          </a:solidFill>
        </p:spPr>
        <p:txBody>
          <a:bodyPr anchor="ctr"/>
          <a:lstStyle>
            <a:lvl1pPr marL="0" indent="0" algn="ctr">
              <a:buNone/>
              <a:defRPr sz="800"/>
            </a:lvl1pPr>
          </a:lstStyle>
          <a:p>
            <a:pPr lvl="0"/>
            <a:r>
              <a:rPr lang="en-US" noProof="0"/>
              <a:t>Click icon to add picture</a:t>
            </a:r>
            <a:endParaRPr lang="nl-NL" noProof="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152847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700" cap="none">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sz="1350">
                <a:solidFill>
                  <a:schemeClr val="tx1"/>
                </a:solidFill>
              </a:defRPr>
            </a:lvl1pPr>
            <a:lvl2pPr>
              <a:defRPr>
                <a:solidFill>
                  <a:schemeClr val="tx1"/>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03566-CDE4-4208-B78A-096194E9B124}"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739E8E-FD2B-4BB9-97ED-B2E9C7D0CD31}" type="slidenum">
              <a:rPr lang="en-GB" smtClean="0"/>
              <a:t>‹N›</a:t>
            </a:fld>
            <a:endParaRPr lang="en-GB"/>
          </a:p>
        </p:txBody>
      </p:sp>
    </p:spTree>
    <p:extLst>
      <p:ext uri="{BB962C8B-B14F-4D97-AF65-F5344CB8AC3E}">
        <p14:creationId xmlns:p14="http://schemas.microsoft.com/office/powerpoint/2010/main" val="517894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7650" y="3501375"/>
            <a:ext cx="9144000" cy="2515600"/>
          </a:xfrm>
          <a:prstGeom prst="rect">
            <a:avLst/>
          </a:prstGeom>
          <a:solidFill>
            <a:srgbClr val="004430">
              <a:alpha val="5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19175" y="3951151"/>
            <a:ext cx="6598200" cy="1546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400"/>
              <a:buNone/>
              <a:defRPr sz="4400">
                <a:solidFill>
                  <a:schemeClr val="lt1"/>
                </a:solidFill>
              </a:defRPr>
            </a:lvl1pPr>
            <a:lvl2pPr lvl="1" algn="ctr">
              <a:spcBef>
                <a:spcPts val="0"/>
              </a:spcBef>
              <a:spcAft>
                <a:spcPts val="0"/>
              </a:spcAft>
              <a:buClr>
                <a:schemeClr val="lt1"/>
              </a:buClr>
              <a:buSzPts val="4400"/>
              <a:buNone/>
              <a:defRPr sz="4400">
                <a:solidFill>
                  <a:schemeClr val="lt1"/>
                </a:solidFill>
              </a:defRPr>
            </a:lvl2pPr>
            <a:lvl3pPr lvl="2" algn="ctr">
              <a:spcBef>
                <a:spcPts val="0"/>
              </a:spcBef>
              <a:spcAft>
                <a:spcPts val="0"/>
              </a:spcAft>
              <a:buClr>
                <a:schemeClr val="lt1"/>
              </a:buClr>
              <a:buSzPts val="4400"/>
              <a:buNone/>
              <a:defRPr sz="4400">
                <a:solidFill>
                  <a:schemeClr val="lt1"/>
                </a:solidFill>
              </a:defRPr>
            </a:lvl3pPr>
            <a:lvl4pPr lvl="3" algn="ctr">
              <a:spcBef>
                <a:spcPts val="0"/>
              </a:spcBef>
              <a:spcAft>
                <a:spcPts val="0"/>
              </a:spcAft>
              <a:buClr>
                <a:schemeClr val="lt1"/>
              </a:buClr>
              <a:buSzPts val="4400"/>
              <a:buNone/>
              <a:defRPr sz="4400">
                <a:solidFill>
                  <a:schemeClr val="lt1"/>
                </a:solidFill>
              </a:defRPr>
            </a:lvl4pPr>
            <a:lvl5pPr lvl="4" algn="ctr">
              <a:spcBef>
                <a:spcPts val="0"/>
              </a:spcBef>
              <a:spcAft>
                <a:spcPts val="0"/>
              </a:spcAft>
              <a:buClr>
                <a:schemeClr val="lt1"/>
              </a:buClr>
              <a:buSzPts val="4400"/>
              <a:buNone/>
              <a:defRPr sz="4400">
                <a:solidFill>
                  <a:schemeClr val="lt1"/>
                </a:solidFill>
              </a:defRPr>
            </a:lvl5pPr>
            <a:lvl6pPr lvl="5" algn="ctr">
              <a:spcBef>
                <a:spcPts val="0"/>
              </a:spcBef>
              <a:spcAft>
                <a:spcPts val="0"/>
              </a:spcAft>
              <a:buClr>
                <a:schemeClr val="lt1"/>
              </a:buClr>
              <a:buSzPts val="4400"/>
              <a:buNone/>
              <a:defRPr sz="4400">
                <a:solidFill>
                  <a:schemeClr val="lt1"/>
                </a:solidFill>
              </a:defRPr>
            </a:lvl6pPr>
            <a:lvl7pPr lvl="6" algn="ctr">
              <a:spcBef>
                <a:spcPts val="0"/>
              </a:spcBef>
              <a:spcAft>
                <a:spcPts val="0"/>
              </a:spcAft>
              <a:buClr>
                <a:schemeClr val="lt1"/>
              </a:buClr>
              <a:buSzPts val="4400"/>
              <a:buNone/>
              <a:defRPr sz="4400">
                <a:solidFill>
                  <a:schemeClr val="lt1"/>
                </a:solidFill>
              </a:defRPr>
            </a:lvl7pPr>
            <a:lvl8pPr lvl="7" algn="ctr">
              <a:spcBef>
                <a:spcPts val="0"/>
              </a:spcBef>
              <a:spcAft>
                <a:spcPts val="0"/>
              </a:spcAft>
              <a:buClr>
                <a:schemeClr val="lt1"/>
              </a:buClr>
              <a:buSzPts val="4400"/>
              <a:buNone/>
              <a:defRPr sz="4400">
                <a:solidFill>
                  <a:schemeClr val="lt1"/>
                </a:solidFill>
              </a:defRPr>
            </a:lvl8pPr>
            <a:lvl9pPr lvl="8" algn="ctr">
              <a:spcBef>
                <a:spcPts val="0"/>
              </a:spcBef>
              <a:spcAft>
                <a:spcPts val="0"/>
              </a:spcAft>
              <a:buClr>
                <a:schemeClr val="lt1"/>
              </a:buClr>
              <a:buSzPts val="4400"/>
              <a:buNone/>
              <a:defRPr sz="4400">
                <a:solidFill>
                  <a:schemeClr val="lt1"/>
                </a:solidFill>
              </a:defRPr>
            </a:lvl9pPr>
          </a:lstStyle>
          <a:p>
            <a:endParaRPr/>
          </a:p>
        </p:txBody>
      </p:sp>
      <p:grpSp>
        <p:nvGrpSpPr>
          <p:cNvPr id="12" name="Google Shape;12;p2"/>
          <p:cNvGrpSpPr/>
          <p:nvPr/>
        </p:nvGrpSpPr>
        <p:grpSpPr>
          <a:xfrm>
            <a:off x="0" y="5687967"/>
            <a:ext cx="9197400" cy="1177908"/>
            <a:chOff x="0" y="5687967"/>
            <a:chExt cx="9197400" cy="1177908"/>
          </a:xfrm>
        </p:grpSpPr>
        <p:sp>
          <p:nvSpPr>
            <p:cNvPr id="13" name="Google Shape;13;p2"/>
            <p:cNvSpPr/>
            <p:nvPr/>
          </p:nvSpPr>
          <p:spPr>
            <a:xfrm>
              <a:off x="0" y="5948175"/>
              <a:ext cx="9197400" cy="917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818800" y="5687967"/>
              <a:ext cx="457800" cy="3363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66225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asellaDiTesto 3">
            <a:extLst>
              <a:ext uri="{FF2B5EF4-FFF2-40B4-BE49-F238E27FC236}">
                <a16:creationId xmlns:a16="http://schemas.microsoft.com/office/drawing/2014/main" id="{07E5289E-6126-6F41-AC48-E0C8B23D3596}"/>
              </a:ext>
            </a:extLst>
          </p:cNvPr>
          <p:cNvSpPr txBox="1"/>
          <p:nvPr userDrawn="1"/>
        </p:nvSpPr>
        <p:spPr>
          <a:xfrm>
            <a:off x="8957953" y="6452260"/>
            <a:ext cx="0" cy="0"/>
          </a:xfrm>
          <a:prstGeom prst="rect">
            <a:avLst/>
          </a:prstGeom>
          <a:noFill/>
        </p:spPr>
        <p:txBody>
          <a:bodyPr vert="horz" wrap="none" lIns="91440" tIns="45720" rIns="91440" bIns="45720" rtlCol="0">
            <a:noAutofit/>
          </a:bodyPr>
          <a:lstStyle/>
          <a:p>
            <a:pPr algn="l"/>
            <a:endParaRPr lang="it-IT" sz="1800"/>
          </a:p>
        </p:txBody>
      </p:sp>
      <p:sp>
        <p:nvSpPr>
          <p:cNvPr id="5" name="CasellaDiTesto 4">
            <a:extLst>
              <a:ext uri="{FF2B5EF4-FFF2-40B4-BE49-F238E27FC236}">
                <a16:creationId xmlns:a16="http://schemas.microsoft.com/office/drawing/2014/main" id="{35591087-782C-D643-A835-9CC9C21383B2}"/>
              </a:ext>
            </a:extLst>
          </p:cNvPr>
          <p:cNvSpPr txBox="1"/>
          <p:nvPr userDrawn="1"/>
        </p:nvSpPr>
        <p:spPr>
          <a:xfrm>
            <a:off x="8205849" y="6317673"/>
            <a:ext cx="0" cy="0"/>
          </a:xfrm>
          <a:prstGeom prst="rect">
            <a:avLst/>
          </a:prstGeom>
          <a:noFill/>
        </p:spPr>
        <p:txBody>
          <a:bodyPr vert="horz" wrap="none" lIns="91440" tIns="45720" rIns="91440" bIns="45720" rtlCol="0">
            <a:noAutofit/>
          </a:bodyPr>
          <a:lstStyle/>
          <a:p>
            <a:pPr algn="l"/>
            <a:endParaRPr lang="it-IT" sz="1800"/>
          </a:p>
        </p:txBody>
      </p:sp>
      <p:sp>
        <p:nvSpPr>
          <p:cNvPr id="8" name="Date Placeholder 3">
            <a:extLst>
              <a:ext uri="{FF2B5EF4-FFF2-40B4-BE49-F238E27FC236}">
                <a16:creationId xmlns:a16="http://schemas.microsoft.com/office/drawing/2014/main" id="{1E329F7A-52F3-954F-A4F1-F1805E4ED29D}"/>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0" name="Slide Number Placeholder 5">
            <a:extLst>
              <a:ext uri="{FF2B5EF4-FFF2-40B4-BE49-F238E27FC236}">
                <a16:creationId xmlns:a16="http://schemas.microsoft.com/office/drawing/2014/main" id="{900BF97E-647B-9841-BEA4-7E3A6CE0E6E1}"/>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375366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66DA080-DE0E-4767-8E7E-8022DF04C5DF}"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344427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6DA080-DE0E-4767-8E7E-8022DF04C5DF}"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321846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6DA080-DE0E-4767-8E7E-8022DF04C5DF}"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2634997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6DA080-DE0E-4767-8E7E-8022DF04C5DF}"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2660662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6DA080-DE0E-4767-8E7E-8022DF04C5DF}"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3618893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6DA080-DE0E-4767-8E7E-8022DF04C5DF}"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2738422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DA080-DE0E-4767-8E7E-8022DF04C5DF}"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2462417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66DA080-DE0E-4767-8E7E-8022DF04C5DF}"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2001705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66DA080-DE0E-4767-8E7E-8022DF04C5DF}"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1197860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6DA080-DE0E-4767-8E7E-8022DF04C5DF}"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140346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541069" y="1816585"/>
            <a:ext cx="8061862" cy="1645920"/>
          </a:xfrm>
          <a:noFill/>
          <a:ln w="38100">
            <a:solidFill>
              <a:schemeClr val="tx1"/>
            </a:solidFill>
          </a:ln>
        </p:spPr>
        <p:txBody>
          <a:bodyPr lIns="274320" rIns="274320" anchor="ctr" anchorCtr="1">
            <a:normAutofit/>
          </a:bodyPr>
          <a:lstStyle>
            <a:lvl1pPr>
              <a:defRPr sz="3800">
                <a:solidFill>
                  <a:schemeClr val="tx1"/>
                </a:solidFill>
              </a:defRPr>
            </a:lvl1pPr>
          </a:lstStyle>
          <a:p>
            <a:r>
              <a:rPr lang="it-IT"/>
              <a:t>NEW SECTION TITLE</a:t>
            </a:r>
            <a:endParaRPr lang="en-US"/>
          </a:p>
        </p:txBody>
      </p:sp>
      <p:sp>
        <p:nvSpPr>
          <p:cNvPr id="3" name="Text Placeholder 2"/>
          <p:cNvSpPr>
            <a:spLocks noGrp="1"/>
          </p:cNvSpPr>
          <p:nvPr>
            <p:ph type="body" idx="1" hasCustomPrompt="1"/>
          </p:nvPr>
        </p:nvSpPr>
        <p:spPr>
          <a:xfrm>
            <a:off x="541069" y="3796879"/>
            <a:ext cx="8061861" cy="1265082"/>
          </a:xfrm>
        </p:spPr>
        <p:txBody>
          <a:bodyPr anchor="t" anchorCtr="1">
            <a:normAutofit/>
          </a:bodyPr>
          <a:lstStyle>
            <a:lvl1pPr marL="0" indent="0">
              <a:buNone/>
              <a:defRPr sz="24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New </a:t>
            </a:r>
            <a:r>
              <a:rPr lang="it-IT" err="1"/>
              <a:t>section</a:t>
            </a:r>
            <a:r>
              <a:rPr lang="it-IT"/>
              <a:t> </a:t>
            </a:r>
            <a:r>
              <a:rPr lang="it-IT" err="1"/>
              <a:t>subtitle</a:t>
            </a:r>
            <a:endParaRPr lang="it-IT"/>
          </a:p>
        </p:txBody>
      </p:sp>
      <p:sp>
        <p:nvSpPr>
          <p:cNvPr id="8" name="Date Placeholder 3">
            <a:extLst>
              <a:ext uri="{FF2B5EF4-FFF2-40B4-BE49-F238E27FC236}">
                <a16:creationId xmlns:a16="http://schemas.microsoft.com/office/drawing/2014/main" id="{4E416D6A-A76D-2E42-8129-ED7CEC7E1EB3}"/>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0" name="Slide Number Placeholder 5">
            <a:extLst>
              <a:ext uri="{FF2B5EF4-FFF2-40B4-BE49-F238E27FC236}">
                <a16:creationId xmlns:a16="http://schemas.microsoft.com/office/drawing/2014/main" id="{DC3F4329-6D35-8147-9394-7B2E2FB44B43}"/>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92629547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6DA080-DE0E-4767-8E7E-8022DF04C5DF}"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D1A86-84AA-48A0-9565-64C80685315F}" type="slidenum">
              <a:rPr lang="en-US" smtClean="0"/>
              <a:t>‹N›</a:t>
            </a:fld>
            <a:endParaRPr lang="en-US"/>
          </a:p>
        </p:txBody>
      </p:sp>
    </p:spTree>
    <p:extLst>
      <p:ext uri="{BB962C8B-B14F-4D97-AF65-F5344CB8AC3E}">
        <p14:creationId xmlns:p14="http://schemas.microsoft.com/office/powerpoint/2010/main" val="1040158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solidFill>
        <a:effectLst/>
      </p:bgPr>
    </p:bg>
    <p:spTree>
      <p:nvGrpSpPr>
        <p:cNvPr id="1" name="Shape 16"/>
        <p:cNvGrpSpPr/>
        <p:nvPr/>
      </p:nvGrpSpPr>
      <p:grpSpPr>
        <a:xfrm>
          <a:off x="0" y="0"/>
          <a:ext cx="0" cy="0"/>
          <a:chOff x="0" y="0"/>
          <a:chExt cx="0" cy="0"/>
        </a:xfrm>
      </p:grpSpPr>
      <p:sp>
        <p:nvSpPr>
          <p:cNvPr id="17" name="Google Shape;17;p10"/>
          <p:cNvSpPr txBox="1">
            <a:spLocks noGrp="1"/>
          </p:cNvSpPr>
          <p:nvPr>
            <p:ph type="ctrTitle"/>
          </p:nvPr>
        </p:nvSpPr>
        <p:spPr>
          <a:xfrm>
            <a:off x="133108" y="2642717"/>
            <a:ext cx="8877782" cy="1616771"/>
          </a:xfrm>
          <a:prstGeom prst="rect">
            <a:avLst/>
          </a:prstGeom>
          <a:noFill/>
          <a:ln>
            <a:noFill/>
          </a:ln>
        </p:spPr>
        <p:txBody>
          <a:bodyPr spcFirstLastPara="1" wrap="square" lIns="274300" tIns="182875" rIns="274300" bIns="182875" anchor="ctr" anchorCtr="1">
            <a:noAutofit/>
          </a:bodyPr>
          <a:lstStyle>
            <a:lvl1pPr lvl="0" algn="ctr">
              <a:lnSpc>
                <a:spcPct val="90000"/>
              </a:lnSpc>
              <a:spcBef>
                <a:spcPts val="0"/>
              </a:spcBef>
              <a:spcAft>
                <a:spcPts val="0"/>
              </a:spcAft>
              <a:buClr>
                <a:schemeClr val="dk2"/>
              </a:buClr>
              <a:buSzPts val="3800"/>
              <a:buFont typeface="Gill Sans"/>
              <a:buNone/>
              <a:defRPr sz="28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0"/>
          <p:cNvSpPr txBox="1">
            <a:spLocks noGrp="1"/>
          </p:cNvSpPr>
          <p:nvPr>
            <p:ph type="subTitle" idx="1"/>
          </p:nvPr>
        </p:nvSpPr>
        <p:spPr>
          <a:xfrm>
            <a:off x="133108" y="4379985"/>
            <a:ext cx="8877782" cy="712876"/>
          </a:xfrm>
          <a:prstGeom prst="rect">
            <a:avLst/>
          </a:prstGeom>
          <a:noFill/>
          <a:ln>
            <a:noFill/>
          </a:ln>
        </p:spPr>
        <p:txBody>
          <a:bodyPr spcFirstLastPara="1" wrap="square" lIns="91425" tIns="45700" rIns="91425" bIns="45700" anchor="t" anchorCtr="0">
            <a:noAutofit/>
          </a:bodyPr>
          <a:lstStyle>
            <a:lvl1pPr lvl="0" algn="ctr">
              <a:lnSpc>
                <a:spcPct val="100000"/>
              </a:lnSpc>
              <a:spcBef>
                <a:spcPts val="750"/>
              </a:spcBef>
              <a:spcAft>
                <a:spcPts val="0"/>
              </a:spcAft>
              <a:buSzPts val="2400"/>
              <a:buNone/>
              <a:defRPr sz="1800">
                <a:solidFill>
                  <a:schemeClr val="dk2"/>
                </a:solidFill>
              </a:defRPr>
            </a:lvl1pPr>
            <a:lvl2pPr lvl="1" algn="ctr">
              <a:lnSpc>
                <a:spcPct val="100000"/>
              </a:lnSpc>
              <a:spcBef>
                <a:spcPts val="750"/>
              </a:spcBef>
              <a:spcAft>
                <a:spcPts val="0"/>
              </a:spcAft>
              <a:buSzPts val="1900"/>
              <a:buNone/>
              <a:defRPr sz="1425"/>
            </a:lvl2pPr>
            <a:lvl3pPr lvl="2" algn="ctr">
              <a:lnSpc>
                <a:spcPct val="100000"/>
              </a:lnSpc>
              <a:spcBef>
                <a:spcPts val="750"/>
              </a:spcBef>
              <a:spcAft>
                <a:spcPts val="0"/>
              </a:spcAft>
              <a:buSzPts val="1800"/>
              <a:buNone/>
              <a:defRPr sz="1350"/>
            </a:lvl3pPr>
            <a:lvl4pPr lvl="3" algn="ctr">
              <a:lnSpc>
                <a:spcPct val="100000"/>
              </a:lnSpc>
              <a:spcBef>
                <a:spcPts val="750"/>
              </a:spcBef>
              <a:spcAft>
                <a:spcPts val="0"/>
              </a:spcAft>
              <a:buSzPts val="1600"/>
              <a:buNone/>
              <a:defRPr sz="1200"/>
            </a:lvl4pPr>
            <a:lvl5pPr lvl="4" algn="ctr">
              <a:lnSpc>
                <a:spcPct val="100000"/>
              </a:lnSpc>
              <a:spcBef>
                <a:spcPts val="750"/>
              </a:spcBef>
              <a:spcAft>
                <a:spcPts val="0"/>
              </a:spcAft>
              <a:buSzPts val="1600"/>
              <a:buNone/>
              <a:defRPr sz="1200"/>
            </a:lvl5pPr>
            <a:lvl6pPr lvl="5" algn="ctr">
              <a:lnSpc>
                <a:spcPct val="100000"/>
              </a:lnSpc>
              <a:spcBef>
                <a:spcPts val="750"/>
              </a:spcBef>
              <a:spcAft>
                <a:spcPts val="0"/>
              </a:spcAft>
              <a:buSzPts val="1600"/>
              <a:buNone/>
              <a:defRPr sz="1200"/>
            </a:lvl6pPr>
            <a:lvl7pPr lvl="6" algn="ctr">
              <a:lnSpc>
                <a:spcPct val="100000"/>
              </a:lnSpc>
              <a:spcBef>
                <a:spcPts val="750"/>
              </a:spcBef>
              <a:spcAft>
                <a:spcPts val="0"/>
              </a:spcAft>
              <a:buSzPts val="1600"/>
              <a:buNone/>
              <a:defRPr sz="1200"/>
            </a:lvl7pPr>
            <a:lvl8pPr lvl="7" algn="ctr">
              <a:lnSpc>
                <a:spcPct val="100000"/>
              </a:lnSpc>
              <a:spcBef>
                <a:spcPts val="750"/>
              </a:spcBef>
              <a:spcAft>
                <a:spcPts val="0"/>
              </a:spcAft>
              <a:buSzPts val="1600"/>
              <a:buNone/>
              <a:defRPr sz="1200"/>
            </a:lvl8pPr>
            <a:lvl9pPr lvl="8" algn="ctr">
              <a:lnSpc>
                <a:spcPct val="100000"/>
              </a:lnSpc>
              <a:spcBef>
                <a:spcPts val="750"/>
              </a:spcBef>
              <a:spcAft>
                <a:spcPts val="0"/>
              </a:spcAft>
              <a:buSzPts val="1600"/>
              <a:buNone/>
              <a:defRPr sz="1200"/>
            </a:lvl9pPr>
          </a:lstStyle>
          <a:p>
            <a:endParaRPr/>
          </a:p>
        </p:txBody>
      </p:sp>
      <p:grpSp>
        <p:nvGrpSpPr>
          <p:cNvPr id="19" name="Google Shape;19;p10"/>
          <p:cNvGrpSpPr/>
          <p:nvPr/>
        </p:nvGrpSpPr>
        <p:grpSpPr>
          <a:xfrm>
            <a:off x="2102566" y="6332366"/>
            <a:ext cx="4938869" cy="371617"/>
            <a:chOff x="1257033" y="6292683"/>
            <a:chExt cx="4938869" cy="371617"/>
          </a:xfrm>
        </p:grpSpPr>
        <p:pic>
          <p:nvPicPr>
            <p:cNvPr id="20" name="Google Shape;20;p10" descr="flag_yellow_low.jpg"/>
            <p:cNvPicPr preferRelativeResize="0"/>
            <p:nvPr/>
          </p:nvPicPr>
          <p:blipFill rotWithShape="1">
            <a:blip r:embed="rId2">
              <a:alphaModFix/>
            </a:blip>
            <a:srcRect/>
            <a:stretch/>
          </p:blipFill>
          <p:spPr>
            <a:xfrm>
              <a:off x="1257033" y="6321684"/>
              <a:ext cx="504249" cy="342616"/>
            </a:xfrm>
            <a:prstGeom prst="rect">
              <a:avLst/>
            </a:prstGeom>
            <a:noFill/>
            <a:ln>
              <a:noFill/>
            </a:ln>
          </p:spPr>
        </p:pic>
        <p:sp>
          <p:nvSpPr>
            <p:cNvPr id="21" name="Google Shape;21;p10"/>
            <p:cNvSpPr txBox="1"/>
            <p:nvPr/>
          </p:nvSpPr>
          <p:spPr>
            <a:xfrm>
              <a:off x="1780440" y="6292683"/>
              <a:ext cx="4415462"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1000"/>
                <a:buFont typeface="Arial"/>
                <a:buNone/>
              </a:pPr>
              <a:r>
                <a:rPr lang="it-IT" sz="750" b="0" i="0" u="none" strike="noStrike" cap="none">
                  <a:solidFill>
                    <a:schemeClr val="dk2"/>
                  </a:solidFill>
                  <a:latin typeface="Arial"/>
                  <a:ea typeface="Arial"/>
                  <a:cs typeface="Arial"/>
                  <a:sym typeface="Arial"/>
                </a:rPr>
                <a:t>This project has received funding from the European Union’s Horizon 2020 research and innovation programme under grant agreement No 817903.</a:t>
              </a:r>
              <a:endParaRPr sz="750" b="0" i="0" u="none" strike="noStrike" cap="none">
                <a:solidFill>
                  <a:schemeClr val="dk2"/>
                </a:solidFill>
                <a:latin typeface="Gill Sans"/>
                <a:ea typeface="Gill Sans"/>
                <a:cs typeface="Gill Sans"/>
                <a:sym typeface="Gill Sans"/>
              </a:endParaRPr>
            </a:p>
          </p:txBody>
        </p:sp>
      </p:grpSp>
      <p:pic>
        <p:nvPicPr>
          <p:cNvPr id="22" name="Google Shape;22;p10"/>
          <p:cNvPicPr preferRelativeResize="0"/>
          <p:nvPr/>
        </p:nvPicPr>
        <p:blipFill rotWithShape="1">
          <a:blip r:embed="rId3">
            <a:alphaModFix/>
          </a:blip>
          <a:srcRect/>
          <a:stretch/>
        </p:blipFill>
        <p:spPr>
          <a:xfrm>
            <a:off x="203199" y="5308197"/>
            <a:ext cx="8737600" cy="228600"/>
          </a:xfrm>
          <a:prstGeom prst="rect">
            <a:avLst/>
          </a:prstGeom>
          <a:noFill/>
          <a:ln>
            <a:noFill/>
          </a:ln>
        </p:spPr>
      </p:pic>
      <p:sp>
        <p:nvSpPr>
          <p:cNvPr id="23" name="Google Shape;23;p10"/>
          <p:cNvSpPr txBox="1">
            <a:spLocks noGrp="1"/>
          </p:cNvSpPr>
          <p:nvPr>
            <p:ph type="body" idx="2"/>
          </p:nvPr>
        </p:nvSpPr>
        <p:spPr>
          <a:xfrm>
            <a:off x="133108" y="5660274"/>
            <a:ext cx="8877782" cy="555332"/>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750"/>
              </a:spcBef>
              <a:spcAft>
                <a:spcPts val="0"/>
              </a:spcAft>
              <a:buSzPts val="1800"/>
              <a:buNone/>
              <a:defRPr>
                <a:solidFill>
                  <a:schemeClr val="dk1"/>
                </a:solidFill>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pic>
        <p:nvPicPr>
          <p:cNvPr id="24" name="Google Shape;24;p10"/>
          <p:cNvPicPr preferRelativeResize="0"/>
          <p:nvPr/>
        </p:nvPicPr>
        <p:blipFill rotWithShape="1">
          <a:blip r:embed="rId4">
            <a:alphaModFix/>
          </a:blip>
          <a:srcRect/>
          <a:stretch/>
        </p:blipFill>
        <p:spPr>
          <a:xfrm>
            <a:off x="3554744" y="392870"/>
            <a:ext cx="2034511" cy="2034511"/>
          </a:xfrm>
          <a:prstGeom prst="rect">
            <a:avLst/>
          </a:prstGeom>
          <a:noFill/>
          <a:ln>
            <a:noFill/>
          </a:ln>
        </p:spPr>
      </p:pic>
    </p:spTree>
    <p:extLst>
      <p:ext uri="{BB962C8B-B14F-4D97-AF65-F5344CB8AC3E}">
        <p14:creationId xmlns:p14="http://schemas.microsoft.com/office/powerpoint/2010/main" val="3321384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DE1DE-9629-4368-A3F1-AEF18D63D897}" type="datetime1">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33108" y="2642715"/>
            <a:ext cx="8877782" cy="1616771"/>
          </a:xfrm>
          <a:noFill/>
          <a:ln w="25400">
            <a:noFill/>
          </a:ln>
        </p:spPr>
        <p:txBody>
          <a:bodyPr lIns="274320" rIns="274320" anchor="ctr" anchorCtr="1">
            <a:noAutofit/>
          </a:bodyPr>
          <a:lstStyle>
            <a:lvl1pPr algn="ctr">
              <a:defRPr sz="3800">
                <a:solidFill>
                  <a:schemeClr val="bg2"/>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133108" y="4379985"/>
            <a:ext cx="8877782" cy="712876"/>
          </a:xfrm>
          <a:noFill/>
        </p:spPr>
        <p:txBody>
          <a:bodyPr>
            <a:noAutofit/>
          </a:bodyPr>
          <a:lstStyle>
            <a:lvl1pPr marL="0" indent="0" algn="ctr">
              <a:buNone/>
              <a:defRPr sz="2400">
                <a:solidFill>
                  <a:schemeClr val="bg2"/>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grpSp>
        <p:nvGrpSpPr>
          <p:cNvPr id="10" name="Gruppo 9">
            <a:extLst>
              <a:ext uri="{FF2B5EF4-FFF2-40B4-BE49-F238E27FC236}">
                <a16:creationId xmlns:a16="http://schemas.microsoft.com/office/drawing/2014/main" id="{178D1B2E-EBCE-754F-B9FC-4A3296236935}"/>
              </a:ext>
            </a:extLst>
          </p:cNvPr>
          <p:cNvGrpSpPr/>
          <p:nvPr userDrawn="1"/>
        </p:nvGrpSpPr>
        <p:grpSpPr>
          <a:xfrm>
            <a:off x="2102565" y="6332365"/>
            <a:ext cx="4938869" cy="400110"/>
            <a:chOff x="1257033" y="6292683"/>
            <a:chExt cx="4938869" cy="400110"/>
          </a:xfrm>
        </p:grpSpPr>
        <p:pic>
          <p:nvPicPr>
            <p:cNvPr id="11" name="Immagine 10" descr="flag_yellow_low.jpg">
              <a:extLst>
                <a:ext uri="{FF2B5EF4-FFF2-40B4-BE49-F238E27FC236}">
                  <a16:creationId xmlns:a16="http://schemas.microsoft.com/office/drawing/2014/main" id="{9D1B839B-5762-9548-B6D3-2598AC1C2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7033" y="6321684"/>
              <a:ext cx="504249" cy="342616"/>
            </a:xfrm>
            <a:prstGeom prst="rect">
              <a:avLst/>
            </a:prstGeom>
          </p:spPr>
        </p:pic>
        <p:sp>
          <p:nvSpPr>
            <p:cNvPr id="12" name="CasellaDiTesto 11">
              <a:extLst>
                <a:ext uri="{FF2B5EF4-FFF2-40B4-BE49-F238E27FC236}">
                  <a16:creationId xmlns:a16="http://schemas.microsoft.com/office/drawing/2014/main" id="{AB4EC209-B01E-DE4A-A3FB-985C00097775}"/>
                </a:ext>
              </a:extLst>
            </p:cNvPr>
            <p:cNvSpPr txBox="1"/>
            <p:nvPr userDrawn="1"/>
          </p:nvSpPr>
          <p:spPr>
            <a:xfrm>
              <a:off x="1780440" y="6292683"/>
              <a:ext cx="441546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2"/>
                  </a:solidFill>
                  <a:latin typeface="Arial"/>
                </a:rPr>
                <a:t>This project has received funding from the European Union’s Horizon 2020 research and innovation programme under grant agreement No 817903.</a:t>
              </a:r>
              <a:endParaRPr lang="it-IT" sz="1000">
                <a:solidFill>
                  <a:schemeClr val="bg2"/>
                </a:solidFill>
              </a:endParaRPr>
            </a:p>
          </p:txBody>
        </p:sp>
      </p:grpSp>
      <p:pic>
        <p:nvPicPr>
          <p:cNvPr id="8" name="Immagine 7">
            <a:extLst>
              <a:ext uri="{FF2B5EF4-FFF2-40B4-BE49-F238E27FC236}">
                <a16:creationId xmlns:a16="http://schemas.microsoft.com/office/drawing/2014/main" id="{E812EB9D-2AF7-2845-BF44-DDA99EC0FF7B}"/>
              </a:ext>
            </a:extLst>
          </p:cNvPr>
          <p:cNvPicPr>
            <a:picLocks noChangeAspect="1"/>
          </p:cNvPicPr>
          <p:nvPr userDrawn="1"/>
        </p:nvPicPr>
        <p:blipFill>
          <a:blip r:embed="rId3"/>
          <a:srcRect/>
          <a:stretch/>
        </p:blipFill>
        <p:spPr>
          <a:xfrm>
            <a:off x="203199" y="5308197"/>
            <a:ext cx="8737600" cy="228600"/>
          </a:xfrm>
          <a:prstGeom prst="rect">
            <a:avLst/>
          </a:prstGeom>
        </p:spPr>
      </p:pic>
      <p:sp>
        <p:nvSpPr>
          <p:cNvPr id="15" name="Segnaposto testo 14">
            <a:extLst>
              <a:ext uri="{FF2B5EF4-FFF2-40B4-BE49-F238E27FC236}">
                <a16:creationId xmlns:a16="http://schemas.microsoft.com/office/drawing/2014/main" id="{298A40B8-FEF2-CA4C-84D5-70AAA550A825}"/>
              </a:ext>
            </a:extLst>
          </p:cNvPr>
          <p:cNvSpPr>
            <a:spLocks noGrp="1"/>
          </p:cNvSpPr>
          <p:nvPr>
            <p:ph type="body" sz="quarter" idx="10"/>
          </p:nvPr>
        </p:nvSpPr>
        <p:spPr>
          <a:xfrm>
            <a:off x="133108" y="5660274"/>
            <a:ext cx="8877782" cy="555332"/>
          </a:xfrm>
        </p:spPr>
        <p:txBody>
          <a:bodyPr/>
          <a:lstStyle>
            <a:lvl1pPr marL="0" indent="0" algn="ctr">
              <a:buNone/>
              <a:defRPr>
                <a:solidFill>
                  <a:schemeClr val="bg1"/>
                </a:solidFill>
              </a:defRPr>
            </a:lvl1pPr>
          </a:lstStyle>
          <a:p>
            <a:pPr lvl="0"/>
            <a:r>
              <a:rPr lang="it-IT"/>
              <a:t>Fare clic per modificare gli stili del testo dello schema</a:t>
            </a:r>
          </a:p>
        </p:txBody>
      </p:sp>
      <p:pic>
        <p:nvPicPr>
          <p:cNvPr id="19" name="Immagine 18">
            <a:extLst>
              <a:ext uri="{FF2B5EF4-FFF2-40B4-BE49-F238E27FC236}">
                <a16:creationId xmlns:a16="http://schemas.microsoft.com/office/drawing/2014/main" id="{B05CBB53-3EA4-E042-8E34-F8BDF962EE4F}"/>
              </a:ext>
            </a:extLst>
          </p:cNvPr>
          <p:cNvPicPr>
            <a:picLocks noChangeAspect="1"/>
          </p:cNvPicPr>
          <p:nvPr userDrawn="1"/>
        </p:nvPicPr>
        <p:blipFill>
          <a:blip r:embed="rId4"/>
          <a:srcRect/>
          <a:stretch/>
        </p:blipFill>
        <p:spPr>
          <a:xfrm>
            <a:off x="3554743" y="392868"/>
            <a:ext cx="2034511" cy="2034511"/>
          </a:xfrm>
          <a:prstGeom prst="rect">
            <a:avLst/>
          </a:prstGeom>
        </p:spPr>
      </p:pic>
    </p:spTree>
    <p:extLst>
      <p:ext uri="{BB962C8B-B14F-4D97-AF65-F5344CB8AC3E}">
        <p14:creationId xmlns:p14="http://schemas.microsoft.com/office/powerpoint/2010/main" val="317389378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olo e contenu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asellaDiTesto 3">
            <a:extLst>
              <a:ext uri="{FF2B5EF4-FFF2-40B4-BE49-F238E27FC236}">
                <a16:creationId xmlns:a16="http://schemas.microsoft.com/office/drawing/2014/main" id="{07E5289E-6126-6F41-AC48-E0C8B23D3596}"/>
              </a:ext>
            </a:extLst>
          </p:cNvPr>
          <p:cNvSpPr txBox="1"/>
          <p:nvPr userDrawn="1"/>
        </p:nvSpPr>
        <p:spPr>
          <a:xfrm>
            <a:off x="8957953" y="6452260"/>
            <a:ext cx="0" cy="0"/>
          </a:xfrm>
          <a:prstGeom prst="rect">
            <a:avLst/>
          </a:prstGeom>
          <a:noFill/>
        </p:spPr>
        <p:txBody>
          <a:bodyPr vert="horz" wrap="none" lIns="91440" tIns="45720" rIns="91440" bIns="45720" rtlCol="0">
            <a:noAutofit/>
          </a:bodyPr>
          <a:lstStyle/>
          <a:p>
            <a:pPr algn="l"/>
            <a:endParaRPr lang="it-IT" sz="1800"/>
          </a:p>
        </p:txBody>
      </p:sp>
      <p:sp>
        <p:nvSpPr>
          <p:cNvPr id="5" name="CasellaDiTesto 4">
            <a:extLst>
              <a:ext uri="{FF2B5EF4-FFF2-40B4-BE49-F238E27FC236}">
                <a16:creationId xmlns:a16="http://schemas.microsoft.com/office/drawing/2014/main" id="{35591087-782C-D643-A835-9CC9C21383B2}"/>
              </a:ext>
            </a:extLst>
          </p:cNvPr>
          <p:cNvSpPr txBox="1"/>
          <p:nvPr userDrawn="1"/>
        </p:nvSpPr>
        <p:spPr>
          <a:xfrm>
            <a:off x="8205849" y="6317673"/>
            <a:ext cx="0" cy="0"/>
          </a:xfrm>
          <a:prstGeom prst="rect">
            <a:avLst/>
          </a:prstGeom>
          <a:noFill/>
        </p:spPr>
        <p:txBody>
          <a:bodyPr vert="horz" wrap="none" lIns="91440" tIns="45720" rIns="91440" bIns="45720" rtlCol="0">
            <a:noAutofit/>
          </a:bodyPr>
          <a:lstStyle/>
          <a:p>
            <a:pPr algn="l"/>
            <a:endParaRPr lang="it-IT" sz="1800"/>
          </a:p>
        </p:txBody>
      </p:sp>
      <p:sp>
        <p:nvSpPr>
          <p:cNvPr id="8" name="Date Placeholder 3">
            <a:extLst>
              <a:ext uri="{FF2B5EF4-FFF2-40B4-BE49-F238E27FC236}">
                <a16:creationId xmlns:a16="http://schemas.microsoft.com/office/drawing/2014/main" id="{1E329F7A-52F3-954F-A4F1-F1805E4ED29D}"/>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0" name="Slide Number Placeholder 5">
            <a:extLst>
              <a:ext uri="{FF2B5EF4-FFF2-40B4-BE49-F238E27FC236}">
                <a16:creationId xmlns:a16="http://schemas.microsoft.com/office/drawing/2014/main" id="{900BF97E-647B-9841-BEA4-7E3A6CE0E6E1}"/>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375366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541069" y="1816585"/>
            <a:ext cx="8061862" cy="1645920"/>
          </a:xfrm>
          <a:noFill/>
          <a:ln w="38100">
            <a:solidFill>
              <a:schemeClr val="tx1"/>
            </a:solidFill>
          </a:ln>
        </p:spPr>
        <p:txBody>
          <a:bodyPr lIns="274320" rIns="274320" anchor="ctr" anchorCtr="1">
            <a:normAutofit/>
          </a:bodyPr>
          <a:lstStyle>
            <a:lvl1pPr>
              <a:defRPr sz="3800">
                <a:solidFill>
                  <a:schemeClr val="tx1"/>
                </a:solidFill>
              </a:defRPr>
            </a:lvl1pPr>
          </a:lstStyle>
          <a:p>
            <a:r>
              <a:rPr lang="it-IT"/>
              <a:t>NEW SECTION TITLE</a:t>
            </a:r>
            <a:endParaRPr lang="en-US"/>
          </a:p>
        </p:txBody>
      </p:sp>
      <p:sp>
        <p:nvSpPr>
          <p:cNvPr id="3" name="Text Placeholder 2"/>
          <p:cNvSpPr>
            <a:spLocks noGrp="1"/>
          </p:cNvSpPr>
          <p:nvPr>
            <p:ph type="body" idx="1" hasCustomPrompt="1"/>
          </p:nvPr>
        </p:nvSpPr>
        <p:spPr>
          <a:xfrm>
            <a:off x="541069" y="3796879"/>
            <a:ext cx="8061861" cy="1265082"/>
          </a:xfrm>
        </p:spPr>
        <p:txBody>
          <a:bodyPr anchor="t" anchorCtr="1">
            <a:normAutofit/>
          </a:bodyPr>
          <a:lstStyle>
            <a:lvl1pPr marL="0" indent="0">
              <a:buNone/>
              <a:defRPr sz="24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New </a:t>
            </a:r>
            <a:r>
              <a:rPr lang="it-IT" err="1"/>
              <a:t>section</a:t>
            </a:r>
            <a:r>
              <a:rPr lang="it-IT"/>
              <a:t> </a:t>
            </a:r>
            <a:r>
              <a:rPr lang="it-IT" err="1"/>
              <a:t>subtitle</a:t>
            </a:r>
            <a:endParaRPr lang="it-IT"/>
          </a:p>
        </p:txBody>
      </p:sp>
      <p:sp>
        <p:nvSpPr>
          <p:cNvPr id="8" name="Date Placeholder 3">
            <a:extLst>
              <a:ext uri="{FF2B5EF4-FFF2-40B4-BE49-F238E27FC236}">
                <a16:creationId xmlns:a16="http://schemas.microsoft.com/office/drawing/2014/main" id="{4E416D6A-A76D-2E42-8129-ED7CEC7E1EB3}"/>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0" name="Slide Number Placeholder 5">
            <a:extLst>
              <a:ext uri="{FF2B5EF4-FFF2-40B4-BE49-F238E27FC236}">
                <a16:creationId xmlns:a16="http://schemas.microsoft.com/office/drawing/2014/main" id="{DC3F4329-6D35-8147-9394-7B2E2FB44B43}"/>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926295479"/>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541069" y="1816585"/>
            <a:ext cx="8061862" cy="1645920"/>
          </a:xfrm>
          <a:noFill/>
          <a:ln w="38100">
            <a:solidFill>
              <a:schemeClr val="tx1"/>
            </a:solidFill>
          </a:ln>
        </p:spPr>
        <p:txBody>
          <a:bodyPr lIns="274320" rIns="274320" anchor="ctr" anchorCtr="1">
            <a:normAutofit/>
          </a:bodyPr>
          <a:lstStyle>
            <a:lvl1pPr>
              <a:defRPr sz="3800">
                <a:solidFill>
                  <a:schemeClr val="tx1"/>
                </a:solidFill>
              </a:defRPr>
            </a:lvl1pPr>
          </a:lstStyle>
          <a:p>
            <a:r>
              <a:rPr lang="it-IT"/>
              <a:t>NEW SECTION TITLE</a:t>
            </a:r>
            <a:endParaRPr lang="en-US"/>
          </a:p>
        </p:txBody>
      </p:sp>
      <p:sp>
        <p:nvSpPr>
          <p:cNvPr id="3" name="Text Placeholder 2"/>
          <p:cNvSpPr>
            <a:spLocks noGrp="1"/>
          </p:cNvSpPr>
          <p:nvPr>
            <p:ph type="body" idx="1" hasCustomPrompt="1"/>
          </p:nvPr>
        </p:nvSpPr>
        <p:spPr>
          <a:xfrm>
            <a:off x="541069" y="3796879"/>
            <a:ext cx="8061861" cy="1265082"/>
          </a:xfrm>
        </p:spPr>
        <p:txBody>
          <a:bodyPr anchor="t" anchorCtr="1">
            <a:normAutofit/>
          </a:bodyPr>
          <a:lstStyle>
            <a:lvl1pPr marL="0" indent="0">
              <a:buNone/>
              <a:defRPr sz="24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New </a:t>
            </a:r>
            <a:r>
              <a:rPr lang="it-IT" err="1"/>
              <a:t>section</a:t>
            </a:r>
            <a:r>
              <a:rPr lang="it-IT"/>
              <a:t> </a:t>
            </a:r>
            <a:r>
              <a:rPr lang="it-IT" err="1"/>
              <a:t>subtitle</a:t>
            </a:r>
            <a:endParaRPr lang="it-IT"/>
          </a:p>
        </p:txBody>
      </p:sp>
      <p:sp>
        <p:nvSpPr>
          <p:cNvPr id="8" name="Date Placeholder 3">
            <a:extLst>
              <a:ext uri="{FF2B5EF4-FFF2-40B4-BE49-F238E27FC236}">
                <a16:creationId xmlns:a16="http://schemas.microsoft.com/office/drawing/2014/main" id="{4E416D6A-A76D-2E42-8129-ED7CEC7E1EB3}"/>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0" name="Slide Number Placeholder 5">
            <a:extLst>
              <a:ext uri="{FF2B5EF4-FFF2-40B4-BE49-F238E27FC236}">
                <a16:creationId xmlns:a16="http://schemas.microsoft.com/office/drawing/2014/main" id="{DC3F4329-6D35-8147-9394-7B2E2FB44B43}"/>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625399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248855" y="1770927"/>
            <a:ext cx="4141407" cy="419003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753737" y="1770927"/>
            <a:ext cx="4141406" cy="419003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a:extLst>
              <a:ext uri="{FF2B5EF4-FFF2-40B4-BE49-F238E27FC236}">
                <a16:creationId xmlns:a16="http://schemas.microsoft.com/office/drawing/2014/main" id="{DA918477-1FFB-D049-98E1-A60247D52DB5}"/>
              </a:ext>
            </a:extLst>
          </p:cNvPr>
          <p:cNvSpPr>
            <a:spLocks noGrp="1"/>
          </p:cNvSpPr>
          <p:nvPr>
            <p:ph type="dt" sz="half" idx="10"/>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9" name="Slide Number Placeholder 5">
            <a:extLst>
              <a:ext uri="{FF2B5EF4-FFF2-40B4-BE49-F238E27FC236}">
                <a16:creationId xmlns:a16="http://schemas.microsoft.com/office/drawing/2014/main" id="{33918A42-7F3C-9D4E-B14E-D925D65101B7}"/>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434084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8855" y="1609786"/>
            <a:ext cx="4141408" cy="704087"/>
          </a:xfrm>
        </p:spPr>
        <p:txBody>
          <a:bodyPr anchor="b" anchorCtr="1">
            <a:normAutofit/>
          </a:bodyPr>
          <a:lstStyle>
            <a:lvl1pPr marL="0" indent="0" algn="l">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LITTLE TITLE</a:t>
            </a:r>
          </a:p>
        </p:txBody>
      </p:sp>
      <p:sp>
        <p:nvSpPr>
          <p:cNvPr id="4" name="Content Placeholder 3"/>
          <p:cNvSpPr>
            <a:spLocks noGrp="1"/>
          </p:cNvSpPr>
          <p:nvPr>
            <p:ph sz="half" idx="2"/>
          </p:nvPr>
        </p:nvSpPr>
        <p:spPr>
          <a:xfrm>
            <a:off x="248855" y="2460619"/>
            <a:ext cx="4141408" cy="34308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Content Placeholder 5"/>
          <p:cNvSpPr>
            <a:spLocks noGrp="1"/>
          </p:cNvSpPr>
          <p:nvPr>
            <p:ph sz="quarter" idx="4"/>
          </p:nvPr>
        </p:nvSpPr>
        <p:spPr>
          <a:xfrm>
            <a:off x="4753737" y="2460619"/>
            <a:ext cx="4141406" cy="3430895"/>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4"/>
          <p:cNvSpPr>
            <a:spLocks noGrp="1"/>
          </p:cNvSpPr>
          <p:nvPr>
            <p:ph type="body" sz="quarter" idx="13" hasCustomPrompt="1"/>
          </p:nvPr>
        </p:nvSpPr>
        <p:spPr>
          <a:xfrm>
            <a:off x="4753736" y="1609786"/>
            <a:ext cx="414140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LITTLE TITLE</a:t>
            </a:r>
          </a:p>
        </p:txBody>
      </p:sp>
      <p:sp>
        <p:nvSpPr>
          <p:cNvPr id="10" name="Title 9"/>
          <p:cNvSpPr>
            <a:spLocks noGrp="1"/>
          </p:cNvSpPr>
          <p:nvPr>
            <p:ph type="title"/>
          </p:nvPr>
        </p:nvSpPr>
        <p:spPr/>
        <p:txBody>
          <a:bodyPr/>
          <a:lstStyle/>
          <a:p>
            <a:r>
              <a:rPr lang="it-IT"/>
              <a:t>Fare clic per modificare lo stile del titolo dello schema</a:t>
            </a:r>
            <a:endParaRPr lang="en-US"/>
          </a:p>
        </p:txBody>
      </p:sp>
      <p:sp>
        <p:nvSpPr>
          <p:cNvPr id="12" name="Date Placeholder 3">
            <a:extLst>
              <a:ext uri="{FF2B5EF4-FFF2-40B4-BE49-F238E27FC236}">
                <a16:creationId xmlns:a16="http://schemas.microsoft.com/office/drawing/2014/main" id="{903B825D-2DDC-FC4D-B826-8B16700F2136}"/>
              </a:ext>
            </a:extLst>
          </p:cNvPr>
          <p:cNvSpPr>
            <a:spLocks noGrp="1"/>
          </p:cNvSpPr>
          <p:nvPr>
            <p:ph type="dt" sz="half" idx="14"/>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3" name="Slide Number Placeholder 5">
            <a:extLst>
              <a:ext uri="{FF2B5EF4-FFF2-40B4-BE49-F238E27FC236}">
                <a16:creationId xmlns:a16="http://schemas.microsoft.com/office/drawing/2014/main" id="{54907480-B821-4A44-9E0F-43C7A50BC4CD}"/>
              </a:ext>
            </a:extLst>
          </p:cNvPr>
          <p:cNvSpPr>
            <a:spLocks noGrp="1"/>
          </p:cNvSpPr>
          <p:nvPr>
            <p:ph type="sldNum" sz="quarter" idx="15"/>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191403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6" name="Date Placeholder 3">
            <a:extLst>
              <a:ext uri="{FF2B5EF4-FFF2-40B4-BE49-F238E27FC236}">
                <a16:creationId xmlns:a16="http://schemas.microsoft.com/office/drawing/2014/main" id="{0B29CC54-6A9A-F349-88CF-2DC3EB37C110}"/>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7" name="Slide Number Placeholder 5">
            <a:extLst>
              <a:ext uri="{FF2B5EF4-FFF2-40B4-BE49-F238E27FC236}">
                <a16:creationId xmlns:a16="http://schemas.microsoft.com/office/drawing/2014/main" id="{69628550-692C-F440-AF9A-A185506080CE}"/>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330720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541069" y="1816585"/>
            <a:ext cx="8061862" cy="1645920"/>
          </a:xfrm>
          <a:noFill/>
          <a:ln w="38100">
            <a:solidFill>
              <a:schemeClr val="tx1"/>
            </a:solidFill>
          </a:ln>
        </p:spPr>
        <p:txBody>
          <a:bodyPr lIns="274320" rIns="274320" anchor="ctr" anchorCtr="1">
            <a:normAutofit/>
          </a:bodyPr>
          <a:lstStyle>
            <a:lvl1pPr>
              <a:defRPr sz="3800">
                <a:solidFill>
                  <a:schemeClr val="tx1"/>
                </a:solidFill>
              </a:defRPr>
            </a:lvl1pPr>
          </a:lstStyle>
          <a:p>
            <a:r>
              <a:rPr lang="it-IT"/>
              <a:t>NEW SECTION TITLE</a:t>
            </a:r>
            <a:endParaRPr lang="en-US"/>
          </a:p>
        </p:txBody>
      </p:sp>
      <p:sp>
        <p:nvSpPr>
          <p:cNvPr id="3" name="Text Placeholder 2"/>
          <p:cNvSpPr>
            <a:spLocks noGrp="1"/>
          </p:cNvSpPr>
          <p:nvPr>
            <p:ph type="body" idx="1" hasCustomPrompt="1"/>
          </p:nvPr>
        </p:nvSpPr>
        <p:spPr>
          <a:xfrm>
            <a:off x="541069" y="3796879"/>
            <a:ext cx="8061861" cy="1265082"/>
          </a:xfrm>
        </p:spPr>
        <p:txBody>
          <a:bodyPr anchor="t" anchorCtr="1">
            <a:normAutofit/>
          </a:bodyPr>
          <a:lstStyle>
            <a:lvl1pPr marL="0" indent="0">
              <a:buNone/>
              <a:defRPr sz="24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New </a:t>
            </a:r>
            <a:r>
              <a:rPr lang="it-IT" err="1"/>
              <a:t>section</a:t>
            </a:r>
            <a:r>
              <a:rPr lang="it-IT"/>
              <a:t> </a:t>
            </a:r>
            <a:r>
              <a:rPr lang="it-IT" err="1"/>
              <a:t>subtitle</a:t>
            </a:r>
            <a:endParaRPr lang="it-IT"/>
          </a:p>
        </p:txBody>
      </p:sp>
      <p:sp>
        <p:nvSpPr>
          <p:cNvPr id="8" name="Date Placeholder 3">
            <a:extLst>
              <a:ext uri="{FF2B5EF4-FFF2-40B4-BE49-F238E27FC236}">
                <a16:creationId xmlns:a16="http://schemas.microsoft.com/office/drawing/2014/main" id="{4E416D6A-A76D-2E42-8129-ED7CEC7E1EB3}"/>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0" name="Slide Number Placeholder 5">
            <a:extLst>
              <a:ext uri="{FF2B5EF4-FFF2-40B4-BE49-F238E27FC236}">
                <a16:creationId xmlns:a16="http://schemas.microsoft.com/office/drawing/2014/main" id="{DC3F4329-6D35-8147-9394-7B2E2FB44B43}"/>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625399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D346B13-74D2-1340-AB2F-9E801F16B4E3}"/>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6" name="Slide Number Placeholder 5">
            <a:extLst>
              <a:ext uri="{FF2B5EF4-FFF2-40B4-BE49-F238E27FC236}">
                <a16:creationId xmlns:a16="http://schemas.microsoft.com/office/drawing/2014/main" id="{71B11845-9A7D-AB4D-BFAC-4427BBAF4870}"/>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537032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458798" y="1246654"/>
            <a:ext cx="6238753" cy="4019828"/>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12" name="Text Placeholder 3">
            <a:extLst>
              <a:ext uri="{FF2B5EF4-FFF2-40B4-BE49-F238E27FC236}">
                <a16:creationId xmlns:a16="http://schemas.microsoft.com/office/drawing/2014/main" id="{E9438AB6-F43A-394C-8D30-0DCAAE07C6BB}"/>
              </a:ext>
            </a:extLst>
          </p:cNvPr>
          <p:cNvSpPr>
            <a:spLocks noGrp="1"/>
          </p:cNvSpPr>
          <p:nvPr>
            <p:ph type="body" sz="half" idx="2"/>
          </p:nvPr>
        </p:nvSpPr>
        <p:spPr>
          <a:xfrm>
            <a:off x="1458797" y="5386561"/>
            <a:ext cx="6238753" cy="620700"/>
          </a:xfrm>
        </p:spPr>
        <p:txBody>
          <a:bodyPr anchor="t" anchorCtr="1">
            <a:normAutofit/>
          </a:bodyPr>
          <a:lstStyle>
            <a:lvl1pPr marL="0" indent="0" algn="ctr">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3" name="Title 1">
            <a:extLst>
              <a:ext uri="{FF2B5EF4-FFF2-40B4-BE49-F238E27FC236}">
                <a16:creationId xmlns:a16="http://schemas.microsoft.com/office/drawing/2014/main" id="{E0F77A0D-80B0-5042-A28D-30DA884F4945}"/>
              </a:ext>
            </a:extLst>
          </p:cNvPr>
          <p:cNvSpPr>
            <a:spLocks noGrp="1"/>
          </p:cNvSpPr>
          <p:nvPr>
            <p:ph type="title"/>
          </p:nvPr>
        </p:nvSpPr>
        <p:spPr>
          <a:xfrm>
            <a:off x="248855" y="274320"/>
            <a:ext cx="8646289" cy="848424"/>
          </a:xfrm>
        </p:spPr>
        <p:txBody>
          <a:bodyPr/>
          <a:lstStyle/>
          <a:p>
            <a:r>
              <a:rPr lang="it-IT"/>
              <a:t>Fare clic per modificare lo stile del titolo dello schema</a:t>
            </a:r>
            <a:endParaRPr lang="en-US"/>
          </a:p>
        </p:txBody>
      </p:sp>
      <p:sp>
        <p:nvSpPr>
          <p:cNvPr id="14" name="Date Placeholder 3">
            <a:extLst>
              <a:ext uri="{FF2B5EF4-FFF2-40B4-BE49-F238E27FC236}">
                <a16:creationId xmlns:a16="http://schemas.microsoft.com/office/drawing/2014/main" id="{625BCF6E-9BB5-5D42-81F3-3C621337E9CB}"/>
              </a:ext>
            </a:extLst>
          </p:cNvPr>
          <p:cNvSpPr>
            <a:spLocks noGrp="1"/>
          </p:cNvSpPr>
          <p:nvPr>
            <p:ph type="dt" sz="half" idx="10"/>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5" name="Slide Number Placeholder 5">
            <a:extLst>
              <a:ext uri="{FF2B5EF4-FFF2-40B4-BE49-F238E27FC236}">
                <a16:creationId xmlns:a16="http://schemas.microsoft.com/office/drawing/2014/main" id="{718FCBFB-7555-4C49-BB2D-D1B1681BDACE}"/>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2430090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a:extLst>
              <a:ext uri="{FF2B5EF4-FFF2-40B4-BE49-F238E27FC236}">
                <a16:creationId xmlns:a16="http://schemas.microsoft.com/office/drawing/2014/main" id="{80ED36FF-6305-9143-AF19-30D407C540E9}"/>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8" name="Slide Number Placeholder 5">
            <a:extLst>
              <a:ext uri="{FF2B5EF4-FFF2-40B4-BE49-F238E27FC236}">
                <a16:creationId xmlns:a16="http://schemas.microsoft.com/office/drawing/2014/main" id="{9633A71A-97AA-0843-8353-CA967934AD6C}"/>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47923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1178" y="274320"/>
            <a:ext cx="1053966" cy="5646420"/>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248855" y="295216"/>
            <a:ext cx="7297839" cy="56255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Date Placeholder 3">
            <a:extLst>
              <a:ext uri="{FF2B5EF4-FFF2-40B4-BE49-F238E27FC236}">
                <a16:creationId xmlns:a16="http://schemas.microsoft.com/office/drawing/2014/main" id="{FFC630BD-5DFF-A340-A1F1-65A75300ED5A}"/>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9" name="Slide Number Placeholder 5">
            <a:extLst>
              <a:ext uri="{FF2B5EF4-FFF2-40B4-BE49-F238E27FC236}">
                <a16:creationId xmlns:a16="http://schemas.microsoft.com/office/drawing/2014/main" id="{91C97749-74F1-9D45-80BB-0139D3B25F6D}"/>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230742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248855" y="1770927"/>
            <a:ext cx="4141407" cy="419003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753737" y="1770927"/>
            <a:ext cx="4141406" cy="419003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a:extLst>
              <a:ext uri="{FF2B5EF4-FFF2-40B4-BE49-F238E27FC236}">
                <a16:creationId xmlns:a16="http://schemas.microsoft.com/office/drawing/2014/main" id="{DA918477-1FFB-D049-98E1-A60247D52DB5}"/>
              </a:ext>
            </a:extLst>
          </p:cNvPr>
          <p:cNvSpPr>
            <a:spLocks noGrp="1"/>
          </p:cNvSpPr>
          <p:nvPr>
            <p:ph type="dt" sz="half" idx="10"/>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9" name="Slide Number Placeholder 5">
            <a:extLst>
              <a:ext uri="{FF2B5EF4-FFF2-40B4-BE49-F238E27FC236}">
                <a16:creationId xmlns:a16="http://schemas.microsoft.com/office/drawing/2014/main" id="{33918A42-7F3C-9D4E-B14E-D925D65101B7}"/>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434084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8855" y="1609786"/>
            <a:ext cx="4141408" cy="704087"/>
          </a:xfrm>
        </p:spPr>
        <p:txBody>
          <a:bodyPr anchor="b" anchorCtr="1">
            <a:normAutofit/>
          </a:bodyPr>
          <a:lstStyle>
            <a:lvl1pPr marL="0" indent="0" algn="l">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LITTLE TITLE</a:t>
            </a:r>
          </a:p>
        </p:txBody>
      </p:sp>
      <p:sp>
        <p:nvSpPr>
          <p:cNvPr id="4" name="Content Placeholder 3"/>
          <p:cNvSpPr>
            <a:spLocks noGrp="1"/>
          </p:cNvSpPr>
          <p:nvPr>
            <p:ph sz="half" idx="2"/>
          </p:nvPr>
        </p:nvSpPr>
        <p:spPr>
          <a:xfrm>
            <a:off x="248855" y="2460619"/>
            <a:ext cx="4141408" cy="34308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Content Placeholder 5"/>
          <p:cNvSpPr>
            <a:spLocks noGrp="1"/>
          </p:cNvSpPr>
          <p:nvPr>
            <p:ph sz="quarter" idx="4"/>
          </p:nvPr>
        </p:nvSpPr>
        <p:spPr>
          <a:xfrm>
            <a:off x="4753737" y="2460619"/>
            <a:ext cx="4141406" cy="3430895"/>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4"/>
          <p:cNvSpPr>
            <a:spLocks noGrp="1"/>
          </p:cNvSpPr>
          <p:nvPr>
            <p:ph type="body" sz="quarter" idx="13" hasCustomPrompt="1"/>
          </p:nvPr>
        </p:nvSpPr>
        <p:spPr>
          <a:xfrm>
            <a:off x="4753736" y="1609786"/>
            <a:ext cx="414140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LITTLE TITLE</a:t>
            </a:r>
          </a:p>
        </p:txBody>
      </p:sp>
      <p:sp>
        <p:nvSpPr>
          <p:cNvPr id="10" name="Title 9"/>
          <p:cNvSpPr>
            <a:spLocks noGrp="1"/>
          </p:cNvSpPr>
          <p:nvPr>
            <p:ph type="title"/>
          </p:nvPr>
        </p:nvSpPr>
        <p:spPr/>
        <p:txBody>
          <a:bodyPr/>
          <a:lstStyle/>
          <a:p>
            <a:r>
              <a:rPr lang="it-IT"/>
              <a:t>Fare clic per modificare lo stile del titolo dello schema</a:t>
            </a:r>
            <a:endParaRPr lang="en-US"/>
          </a:p>
        </p:txBody>
      </p:sp>
      <p:sp>
        <p:nvSpPr>
          <p:cNvPr id="12" name="Date Placeholder 3">
            <a:extLst>
              <a:ext uri="{FF2B5EF4-FFF2-40B4-BE49-F238E27FC236}">
                <a16:creationId xmlns:a16="http://schemas.microsoft.com/office/drawing/2014/main" id="{903B825D-2DDC-FC4D-B826-8B16700F2136}"/>
              </a:ext>
            </a:extLst>
          </p:cNvPr>
          <p:cNvSpPr>
            <a:spLocks noGrp="1"/>
          </p:cNvSpPr>
          <p:nvPr>
            <p:ph type="dt" sz="half" idx="14"/>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3" name="Slide Number Placeholder 5">
            <a:extLst>
              <a:ext uri="{FF2B5EF4-FFF2-40B4-BE49-F238E27FC236}">
                <a16:creationId xmlns:a16="http://schemas.microsoft.com/office/drawing/2014/main" id="{54907480-B821-4A44-9E0F-43C7A50BC4CD}"/>
              </a:ext>
            </a:extLst>
          </p:cNvPr>
          <p:cNvSpPr>
            <a:spLocks noGrp="1"/>
          </p:cNvSpPr>
          <p:nvPr>
            <p:ph type="sldNum" sz="quarter" idx="15"/>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119140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6" name="Date Placeholder 3">
            <a:extLst>
              <a:ext uri="{FF2B5EF4-FFF2-40B4-BE49-F238E27FC236}">
                <a16:creationId xmlns:a16="http://schemas.microsoft.com/office/drawing/2014/main" id="{0B29CC54-6A9A-F349-88CF-2DC3EB37C110}"/>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7" name="Slide Number Placeholder 5">
            <a:extLst>
              <a:ext uri="{FF2B5EF4-FFF2-40B4-BE49-F238E27FC236}">
                <a16:creationId xmlns:a16="http://schemas.microsoft.com/office/drawing/2014/main" id="{69628550-692C-F440-AF9A-A185506080CE}"/>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3307203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D346B13-74D2-1340-AB2F-9E801F16B4E3}"/>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6" name="Slide Number Placeholder 5">
            <a:extLst>
              <a:ext uri="{FF2B5EF4-FFF2-40B4-BE49-F238E27FC236}">
                <a16:creationId xmlns:a16="http://schemas.microsoft.com/office/drawing/2014/main" id="{71B11845-9A7D-AB4D-BFAC-4427BBAF4870}"/>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537032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458798" y="1246654"/>
            <a:ext cx="6238753" cy="4019828"/>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12" name="Text Placeholder 3">
            <a:extLst>
              <a:ext uri="{FF2B5EF4-FFF2-40B4-BE49-F238E27FC236}">
                <a16:creationId xmlns:a16="http://schemas.microsoft.com/office/drawing/2014/main" id="{E9438AB6-F43A-394C-8D30-0DCAAE07C6BB}"/>
              </a:ext>
            </a:extLst>
          </p:cNvPr>
          <p:cNvSpPr>
            <a:spLocks noGrp="1"/>
          </p:cNvSpPr>
          <p:nvPr>
            <p:ph type="body" sz="half" idx="2"/>
          </p:nvPr>
        </p:nvSpPr>
        <p:spPr>
          <a:xfrm>
            <a:off x="1458797" y="5386561"/>
            <a:ext cx="6238753" cy="620700"/>
          </a:xfrm>
        </p:spPr>
        <p:txBody>
          <a:bodyPr anchor="t" anchorCtr="1">
            <a:normAutofit/>
          </a:bodyPr>
          <a:lstStyle>
            <a:lvl1pPr marL="0" indent="0" algn="ctr">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3" name="Title 1">
            <a:extLst>
              <a:ext uri="{FF2B5EF4-FFF2-40B4-BE49-F238E27FC236}">
                <a16:creationId xmlns:a16="http://schemas.microsoft.com/office/drawing/2014/main" id="{E0F77A0D-80B0-5042-A28D-30DA884F4945}"/>
              </a:ext>
            </a:extLst>
          </p:cNvPr>
          <p:cNvSpPr>
            <a:spLocks noGrp="1"/>
          </p:cNvSpPr>
          <p:nvPr>
            <p:ph type="title"/>
          </p:nvPr>
        </p:nvSpPr>
        <p:spPr>
          <a:xfrm>
            <a:off x="248855" y="274320"/>
            <a:ext cx="8646289" cy="848424"/>
          </a:xfrm>
        </p:spPr>
        <p:txBody>
          <a:bodyPr/>
          <a:lstStyle/>
          <a:p>
            <a:r>
              <a:rPr lang="it-IT"/>
              <a:t>Fare clic per modificare lo stile del titolo dello schema</a:t>
            </a:r>
            <a:endParaRPr lang="en-US"/>
          </a:p>
        </p:txBody>
      </p:sp>
      <p:sp>
        <p:nvSpPr>
          <p:cNvPr id="14" name="Date Placeholder 3">
            <a:extLst>
              <a:ext uri="{FF2B5EF4-FFF2-40B4-BE49-F238E27FC236}">
                <a16:creationId xmlns:a16="http://schemas.microsoft.com/office/drawing/2014/main" id="{625BCF6E-9BB5-5D42-81F3-3C621337E9CB}"/>
              </a:ext>
            </a:extLst>
          </p:cNvPr>
          <p:cNvSpPr>
            <a:spLocks noGrp="1"/>
          </p:cNvSpPr>
          <p:nvPr>
            <p:ph type="dt" sz="half" idx="10"/>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5" name="Slide Number Placeholder 5">
            <a:extLst>
              <a:ext uri="{FF2B5EF4-FFF2-40B4-BE49-F238E27FC236}">
                <a16:creationId xmlns:a16="http://schemas.microsoft.com/office/drawing/2014/main" id="{718FCBFB-7555-4C49-BB2D-D1B1681BDACE}"/>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spTree>
    <p:extLst>
      <p:ext uri="{BB962C8B-B14F-4D97-AF65-F5344CB8AC3E}">
        <p14:creationId xmlns:p14="http://schemas.microsoft.com/office/powerpoint/2010/main" val="243009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48855" y="274320"/>
            <a:ext cx="8646289" cy="1188720"/>
          </a:xfrm>
          <a:prstGeom prst="rect">
            <a:avLst/>
          </a:prstGeom>
          <a:solidFill>
            <a:srgbClr val="FFFFFF"/>
          </a:solidFill>
          <a:ln w="25400" cap="sq">
            <a:solidFill>
              <a:srgbClr val="404040"/>
            </a:solidFill>
            <a:miter lim="800000"/>
          </a:ln>
        </p:spPr>
        <p:txBody>
          <a:bodyPr vert="horz" lIns="182880" tIns="182880" rIns="182880" bIns="182880" rtlCol="0" anchor="ctr">
            <a:noAutofit/>
          </a:bodyPr>
          <a:lstStyle/>
          <a:p>
            <a:r>
              <a:rPr lang="it-IT"/>
              <a:t>Fare clic per modificare lo stile del titolo</a:t>
            </a:r>
            <a:endParaRPr lang="en-US"/>
          </a:p>
        </p:txBody>
      </p:sp>
      <p:sp>
        <p:nvSpPr>
          <p:cNvPr id="3" name="Text Placeholder 2"/>
          <p:cNvSpPr>
            <a:spLocks noGrp="1"/>
          </p:cNvSpPr>
          <p:nvPr>
            <p:ph type="body" idx="1"/>
          </p:nvPr>
        </p:nvSpPr>
        <p:spPr>
          <a:xfrm>
            <a:off x="248855" y="1678329"/>
            <a:ext cx="8646289" cy="421341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cxnSp>
        <p:nvCxnSpPr>
          <p:cNvPr id="13" name="Connettore 1 12">
            <a:extLst>
              <a:ext uri="{FF2B5EF4-FFF2-40B4-BE49-F238E27FC236}">
                <a16:creationId xmlns:a16="http://schemas.microsoft.com/office/drawing/2014/main" id="{6ADB438A-33D3-6C49-B939-7E63FBA1DCF9}"/>
              </a:ext>
            </a:extLst>
          </p:cNvPr>
          <p:cNvCxnSpPr>
            <a:cxnSpLocks/>
          </p:cNvCxnSpPr>
          <p:nvPr userDrawn="1"/>
        </p:nvCxnSpPr>
        <p:spPr>
          <a:xfrm>
            <a:off x="248855" y="6076935"/>
            <a:ext cx="864628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06CC9647-72C9-6642-AA65-9E610A7577D6}"/>
              </a:ext>
            </a:extLst>
          </p:cNvPr>
          <p:cNvSpPr>
            <a:spLocks noGrp="1"/>
          </p:cNvSpPr>
          <p:nvPr>
            <p:ph type="dt" sz="half" idx="2"/>
          </p:nvPr>
        </p:nvSpPr>
        <p:spPr>
          <a:xfrm>
            <a:off x="248855" y="6324544"/>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lgn="l"/>
            <a:fld id="{0B073F77-23D7-8D42-8A72-DCC1827EEC11}" type="datetime1">
              <a:rPr lang="it-IT" smtClean="0"/>
              <a:t>03/10/2023</a:t>
            </a:fld>
            <a:endParaRPr lang="it-IT"/>
          </a:p>
        </p:txBody>
      </p:sp>
      <p:sp>
        <p:nvSpPr>
          <p:cNvPr id="18" name="Slide Number Placeholder 5">
            <a:extLst>
              <a:ext uri="{FF2B5EF4-FFF2-40B4-BE49-F238E27FC236}">
                <a16:creationId xmlns:a16="http://schemas.microsoft.com/office/drawing/2014/main" id="{DD5FE903-7BB4-5B44-B4B0-009D19C82EFB}"/>
              </a:ext>
            </a:extLst>
          </p:cNvPr>
          <p:cNvSpPr>
            <a:spLocks noGrp="1"/>
          </p:cNvSpPr>
          <p:nvPr>
            <p:ph type="sldNum" sz="quarter" idx="4"/>
          </p:nvPr>
        </p:nvSpPr>
        <p:spPr>
          <a:xfrm>
            <a:off x="8529384" y="6303648"/>
            <a:ext cx="365760" cy="365760"/>
          </a:xfrm>
          <a:prstGeom prst="ellipse">
            <a:avLst/>
          </a:prstGeom>
          <a:solidFill>
            <a:schemeClr val="accent2"/>
          </a:solidFill>
        </p:spPr>
        <p:txBody>
          <a:bodyPr vert="horz" lIns="18288" tIns="45720" rIns="18288" bIns="45720" rtlCol="0" anchor="ctr">
            <a:noAutofit/>
          </a:bodyPr>
          <a:lstStyle>
            <a:lvl1pPr algn="ctr">
              <a:defRPr sz="1100" spc="0" baseline="0">
                <a:solidFill>
                  <a:srgbClr val="FFFFFF"/>
                </a:solidFill>
              </a:defRPr>
            </a:lvl1pPr>
          </a:lstStyle>
          <a:p>
            <a:fld id="{24A99081-5F7D-6B48-A940-E14DD127A422}" type="slidenum">
              <a:rPr lang="it-IT" smtClean="0"/>
              <a:pPr/>
              <a:t>‹N›</a:t>
            </a:fld>
            <a:endParaRPr lang="it-IT"/>
          </a:p>
        </p:txBody>
      </p:sp>
      <p:pic>
        <p:nvPicPr>
          <p:cNvPr id="7" name="Immagine 6">
            <a:extLst>
              <a:ext uri="{FF2B5EF4-FFF2-40B4-BE49-F238E27FC236}">
                <a16:creationId xmlns:a16="http://schemas.microsoft.com/office/drawing/2014/main" id="{DE9295D8-2BD7-D446-8BB5-67D24A887FF1}"/>
              </a:ext>
            </a:extLst>
          </p:cNvPr>
          <p:cNvPicPr>
            <a:picLocks noChangeAspect="1"/>
          </p:cNvPicPr>
          <p:nvPr userDrawn="1"/>
        </p:nvPicPr>
        <p:blipFill>
          <a:blip r:embed="rId19"/>
          <a:stretch>
            <a:fillRect/>
          </a:stretch>
        </p:blipFill>
        <p:spPr>
          <a:xfrm>
            <a:off x="3824442" y="6306100"/>
            <a:ext cx="1495117" cy="380195"/>
          </a:xfrm>
          <a:prstGeom prst="rect">
            <a:avLst/>
          </a:prstGeom>
        </p:spPr>
      </p:pic>
    </p:spTree>
    <p:extLst>
      <p:ext uri="{BB962C8B-B14F-4D97-AF65-F5344CB8AC3E}">
        <p14:creationId xmlns:p14="http://schemas.microsoft.com/office/powerpoint/2010/main" val="850101742"/>
      </p:ext>
    </p:extLst>
  </p:cSld>
  <p:clrMap bg1="lt1" tx1="dk1" bg2="lt2" tx2="dk2" accent1="accent1" accent2="accent2" accent3="accent3" accent4="accent4" accent5="accent5" accent6="accent6" hlink="hlink" folHlink="folHlink"/>
  <p:sldLayoutIdLst>
    <p:sldLayoutId id="2147483784" r:id="rId1"/>
    <p:sldLayoutId id="2147483771" r:id="rId2"/>
    <p:sldLayoutId id="2147483785" r:id="rId3"/>
    <p:sldLayoutId id="2147483793" r:id="rId4"/>
    <p:sldLayoutId id="2147483786" r:id="rId5"/>
    <p:sldLayoutId id="2147483787" r:id="rId6"/>
    <p:sldLayoutId id="2147483788" r:id="rId7"/>
    <p:sldLayoutId id="2147483789" r:id="rId8"/>
    <p:sldLayoutId id="2147483790" r:id="rId9"/>
    <p:sldLayoutId id="2147483791" r:id="rId10"/>
    <p:sldLayoutId id="2147483792" r:id="rId11"/>
    <p:sldLayoutId id="2147483673" r:id="rId12"/>
    <p:sldLayoutId id="2147483674" r:id="rId13"/>
    <p:sldLayoutId id="2147483675" r:id="rId14"/>
    <p:sldLayoutId id="2147483676" r:id="rId15"/>
    <p:sldLayoutId id="2147483677" r:id="rId16"/>
    <p:sldLayoutId id="2147483678" r:id="rId17"/>
  </p:sldLayoutIdLst>
  <p:hf hdr="0" ftr="0"/>
  <p:txStyles>
    <p:titleStyle>
      <a:lvl1pPr algn="ctr" defTabSz="914400" rtl="0" eaLnBrk="1" latinLnBrk="0" hangingPunct="1">
        <a:lnSpc>
          <a:spcPct val="90000"/>
        </a:lnSpc>
        <a:spcBef>
          <a:spcPct val="0"/>
        </a:spcBef>
        <a:buNone/>
        <a:defRPr sz="24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7" y="2286000"/>
            <a:ext cx="729005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6" y="6470704"/>
            <a:ext cx="1615607" cy="27432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fld id="{A9103566-CDE4-4208-B78A-096194E9B124}" type="datetimeFigureOut">
              <a:rPr lang="en-GB" smtClean="0"/>
              <a:t>03/10/2023</a:t>
            </a:fld>
            <a:endParaRPr lang="en-GB"/>
          </a:p>
        </p:txBody>
      </p:sp>
      <p:sp>
        <p:nvSpPr>
          <p:cNvPr id="5" name="Footer Placeholder 4"/>
          <p:cNvSpPr>
            <a:spLocks noGrp="1"/>
          </p:cNvSpPr>
          <p:nvPr>
            <p:ph type="ftr" sz="quarter" idx="3"/>
          </p:nvPr>
        </p:nvSpPr>
        <p:spPr>
          <a:xfrm>
            <a:off x="3632199" y="6470704"/>
            <a:ext cx="4426094" cy="274320"/>
          </a:xfrm>
          <a:prstGeom prst="rect">
            <a:avLst/>
          </a:prstGeom>
        </p:spPr>
        <p:txBody>
          <a:bodyPr vert="horz" lIns="91440" tIns="45720" rIns="91440" bIns="45720" rtlCol="0" anchor="ctr"/>
          <a:lstStyle>
            <a:lvl1pPr algn="r">
              <a:defRPr sz="75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fld id="{71739E8E-FD2B-4BB9-97ED-B2E9C7D0CD31}" type="slidenum">
              <a:rPr lang="en-GB" smtClean="0"/>
              <a:t>‹N›</a:t>
            </a:fld>
            <a:endParaRPr lang="en-GB"/>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433458"/>
      </p:ext>
    </p:extLst>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7"/>
            <a:ext cx="8229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Roboto Slab"/>
              <a:buNone/>
              <a:defRPr sz="2400" b="1">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2pPr>
            <a:lvl3pPr lvl="2">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3pPr>
            <a:lvl4pPr lvl="3">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4pPr>
            <a:lvl5pPr lvl="4">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5pPr>
            <a:lvl6pPr lvl="5">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6pPr>
            <a:lvl7pPr lvl="6">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7pPr>
            <a:lvl8pPr lvl="7">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8pPr>
            <a:lvl9pPr lvl="8">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9pPr>
          </a:lstStyle>
          <a:p>
            <a:endParaRPr/>
          </a:p>
        </p:txBody>
      </p:sp>
      <p:sp>
        <p:nvSpPr>
          <p:cNvPr id="7" name="Google Shape;7;p1"/>
          <p:cNvSpPr txBox="1">
            <a:spLocks noGrp="1"/>
          </p:cNvSpPr>
          <p:nvPr>
            <p:ph type="body" idx="1"/>
          </p:nvPr>
        </p:nvSpPr>
        <p:spPr>
          <a:xfrm>
            <a:off x="457200" y="1600200"/>
            <a:ext cx="8229600" cy="4967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80577" y="6231525"/>
            <a:ext cx="452700" cy="5248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5"/>
                </a:solidFill>
                <a:latin typeface="Roboto"/>
                <a:ea typeface="Roboto"/>
                <a:cs typeface="Roboto"/>
                <a:sym typeface="Roboto"/>
              </a:defRPr>
            </a:lvl1pPr>
            <a:lvl2pPr lvl="1" algn="r">
              <a:buNone/>
              <a:defRPr sz="1300">
                <a:solidFill>
                  <a:schemeClr val="accent5"/>
                </a:solidFill>
                <a:latin typeface="Roboto"/>
                <a:ea typeface="Roboto"/>
                <a:cs typeface="Roboto"/>
                <a:sym typeface="Roboto"/>
              </a:defRPr>
            </a:lvl2pPr>
            <a:lvl3pPr lvl="2" algn="r">
              <a:buNone/>
              <a:defRPr sz="1300">
                <a:solidFill>
                  <a:schemeClr val="accent5"/>
                </a:solidFill>
                <a:latin typeface="Roboto"/>
                <a:ea typeface="Roboto"/>
                <a:cs typeface="Roboto"/>
                <a:sym typeface="Roboto"/>
              </a:defRPr>
            </a:lvl3pPr>
            <a:lvl4pPr lvl="3" algn="r">
              <a:buNone/>
              <a:defRPr sz="1300">
                <a:solidFill>
                  <a:schemeClr val="accent5"/>
                </a:solidFill>
                <a:latin typeface="Roboto"/>
                <a:ea typeface="Roboto"/>
                <a:cs typeface="Roboto"/>
                <a:sym typeface="Roboto"/>
              </a:defRPr>
            </a:lvl4pPr>
            <a:lvl5pPr lvl="4" algn="r">
              <a:buNone/>
              <a:defRPr sz="1300">
                <a:solidFill>
                  <a:schemeClr val="accent5"/>
                </a:solidFill>
                <a:latin typeface="Roboto"/>
                <a:ea typeface="Roboto"/>
                <a:cs typeface="Roboto"/>
                <a:sym typeface="Roboto"/>
              </a:defRPr>
            </a:lvl5pPr>
            <a:lvl6pPr lvl="5" algn="r">
              <a:buNone/>
              <a:defRPr sz="1300">
                <a:solidFill>
                  <a:schemeClr val="accent5"/>
                </a:solidFill>
                <a:latin typeface="Roboto"/>
                <a:ea typeface="Roboto"/>
                <a:cs typeface="Roboto"/>
                <a:sym typeface="Roboto"/>
              </a:defRPr>
            </a:lvl6pPr>
            <a:lvl7pPr lvl="6" algn="r">
              <a:buNone/>
              <a:defRPr sz="1300">
                <a:solidFill>
                  <a:schemeClr val="accent5"/>
                </a:solidFill>
                <a:latin typeface="Roboto"/>
                <a:ea typeface="Roboto"/>
                <a:cs typeface="Roboto"/>
                <a:sym typeface="Roboto"/>
              </a:defRPr>
            </a:lvl7pPr>
            <a:lvl8pPr lvl="7" algn="r">
              <a:buNone/>
              <a:defRPr sz="1300">
                <a:solidFill>
                  <a:schemeClr val="accent5"/>
                </a:solidFill>
                <a:latin typeface="Roboto"/>
                <a:ea typeface="Roboto"/>
                <a:cs typeface="Roboto"/>
                <a:sym typeface="Roboto"/>
              </a:defRPr>
            </a:lvl8pPr>
            <a:lvl9pPr lvl="8" algn="r">
              <a:buNone/>
              <a:defRPr sz="1300">
                <a:solidFill>
                  <a:schemeClr val="accent5"/>
                </a:solidFill>
                <a:latin typeface="Roboto"/>
                <a:ea typeface="Roboto"/>
                <a:cs typeface="Roboto"/>
                <a:sym typeface="Roboto"/>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1825582437"/>
      </p:ext>
    </p:extLst>
  </p:cSld>
  <p:clrMap bg1="lt1" tx1="dk1" bg2="dk2" tx2="lt2" accent1="accent1" accent2="accent2" accent3="accent3" accent4="accent4" accent5="accent5" accent6="accent6" hlink="hlink" folHlink="folHlink"/>
  <p:sldLayoutIdLst>
    <p:sldLayoutId id="2147483769"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566DA080-DE0E-4767-8E7E-8022DF04C5DF}" type="datetimeFigureOut">
              <a:rPr lang="en-US" smtClean="0"/>
              <a:t>10/3/2023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E3D1A86-84AA-48A0-9565-64C80685315F}" type="slidenum">
              <a:rPr lang="en-US" smtClean="0"/>
              <a:t>‹N›</a:t>
            </a:fld>
            <a:endParaRPr lang="en-US"/>
          </a:p>
        </p:txBody>
      </p:sp>
    </p:spTree>
    <p:extLst>
      <p:ext uri="{BB962C8B-B14F-4D97-AF65-F5344CB8AC3E}">
        <p14:creationId xmlns:p14="http://schemas.microsoft.com/office/powerpoint/2010/main" val="689340626"/>
      </p:ext>
    </p:extLst>
  </p:cSld>
  <p:clrMap bg1="lt1" tx1="dk1" bg2="lt2" tx2="dk2" accent1="accent1" accent2="accent2" accent3="accent3" accent4="accent4" accent5="accent5" accent6="accent6" hlink="hlink" folHlink="folHlink"/>
  <p:sldLayoutIdLst>
    <p:sldLayoutId id="2147483661" r:id="rId1"/>
    <p:sldLayoutId id="2147483774"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D07FCED0-2215-4DE7-8906-3E32FFF341DF}" type="datetime1">
              <a:rPr lang="en-US" smtClean="0"/>
              <a:t>10/3/2023</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48855" y="274320"/>
            <a:ext cx="8646289" cy="1188720"/>
          </a:xfrm>
          <a:prstGeom prst="rect">
            <a:avLst/>
          </a:prstGeom>
          <a:solidFill>
            <a:srgbClr val="FFFFFF"/>
          </a:solidFill>
          <a:ln w="25400" cap="sq">
            <a:solidFill>
              <a:srgbClr val="404040"/>
            </a:solidFill>
            <a:miter lim="800000"/>
          </a:ln>
        </p:spPr>
        <p:txBody>
          <a:bodyPr vert="horz" lIns="182880" tIns="182880" rIns="182880" bIns="182880" rtlCol="0" anchor="ctr">
            <a:noAutofit/>
          </a:bodyPr>
          <a:lstStyle/>
          <a:p>
            <a:r>
              <a:rPr lang="it-IT"/>
              <a:t>Fare clic per modificare lo stile del titolo</a:t>
            </a:r>
            <a:endParaRPr lang="en-US"/>
          </a:p>
        </p:txBody>
      </p:sp>
      <p:sp>
        <p:nvSpPr>
          <p:cNvPr id="3" name="Text Placeholder 2"/>
          <p:cNvSpPr>
            <a:spLocks noGrp="1"/>
          </p:cNvSpPr>
          <p:nvPr>
            <p:ph type="body" idx="1"/>
          </p:nvPr>
        </p:nvSpPr>
        <p:spPr>
          <a:xfrm>
            <a:off x="248855" y="1678329"/>
            <a:ext cx="8646289" cy="421341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cxnSp>
        <p:nvCxnSpPr>
          <p:cNvPr id="13" name="Connettore 1 12">
            <a:extLst>
              <a:ext uri="{FF2B5EF4-FFF2-40B4-BE49-F238E27FC236}">
                <a16:creationId xmlns:a16="http://schemas.microsoft.com/office/drawing/2014/main" id="{6ADB438A-33D3-6C49-B939-7E63FBA1DCF9}"/>
              </a:ext>
            </a:extLst>
          </p:cNvPr>
          <p:cNvCxnSpPr>
            <a:cxnSpLocks/>
          </p:cNvCxnSpPr>
          <p:nvPr userDrawn="1"/>
        </p:nvCxnSpPr>
        <p:spPr>
          <a:xfrm>
            <a:off x="248855" y="6076935"/>
            <a:ext cx="864628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DE9295D8-2BD7-D446-8BB5-67D24A887FF1}"/>
              </a:ext>
            </a:extLst>
          </p:cNvPr>
          <p:cNvPicPr>
            <a:picLocks noChangeAspect="1"/>
          </p:cNvPicPr>
          <p:nvPr userDrawn="1"/>
        </p:nvPicPr>
        <p:blipFill>
          <a:blip r:embed="rId13"/>
          <a:stretch>
            <a:fillRect/>
          </a:stretch>
        </p:blipFill>
        <p:spPr>
          <a:xfrm>
            <a:off x="3824442" y="6306100"/>
            <a:ext cx="1495117" cy="380195"/>
          </a:xfrm>
          <a:prstGeom prst="rect">
            <a:avLst/>
          </a:prstGeom>
        </p:spPr>
      </p:pic>
    </p:spTree>
    <p:extLst>
      <p:ext uri="{BB962C8B-B14F-4D97-AF65-F5344CB8AC3E}">
        <p14:creationId xmlns:p14="http://schemas.microsoft.com/office/powerpoint/2010/main" val="850101742"/>
      </p:ext>
    </p:extLst>
  </p:cSld>
  <p:clrMap bg1="lt1" tx1="dk1" bg2="lt2" tx2="dk2" accent1="accent1" accent2="accent2" accent3="accent3" accent4="accent4" accent5="accent5" accent6="accent6" hlink="hlink" folHlink="folHlink"/>
  <p:sldLayoutIdLst>
    <p:sldLayoutId id="2147483773" r:id="rId1"/>
    <p:sldLayoutId id="214748366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p:txStyles>
    <p:titleStyle>
      <a:lvl1pPr algn="ctr" defTabSz="914400" rtl="0" eaLnBrk="1" latinLnBrk="0" hangingPunct="1">
        <a:lnSpc>
          <a:spcPct val="90000"/>
        </a:lnSpc>
        <a:spcBef>
          <a:spcPct val="0"/>
        </a:spcBef>
        <a:buNone/>
        <a:defRPr sz="24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016/j.ecolecon.2023.107999" TargetMode="External"/><Relationship Id="rId2" Type="http://schemas.openxmlformats.org/officeDocument/2006/relationships/hyperlink" Target="https://doi.org/10.1080/09640568.2023.2218989"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hyperlink" Target="mailto:carolin.canessa@tum.d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emf"/><Relationship Id="rId1" Type="http://schemas.openxmlformats.org/officeDocument/2006/relationships/slideLayout" Target="../slideLayouts/slideLayout32.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emf"/><Relationship Id="rId1" Type="http://schemas.openxmlformats.org/officeDocument/2006/relationships/slideLayout" Target="../slideLayouts/slideLayout3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emf"/><Relationship Id="rId1" Type="http://schemas.openxmlformats.org/officeDocument/2006/relationships/slideLayout" Target="../slideLayouts/slideLayout32.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2.xml"/><Relationship Id="rId5" Type="http://schemas.openxmlformats.org/officeDocument/2006/relationships/image" Target="../media/image55.png"/><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6BDF-093A-544D-97EE-52524E14463E}"/>
              </a:ext>
            </a:extLst>
          </p:cNvPr>
          <p:cNvSpPr>
            <a:spLocks noGrp="1"/>
          </p:cNvSpPr>
          <p:nvPr>
            <p:ph type="ctrTitle"/>
          </p:nvPr>
        </p:nvSpPr>
        <p:spPr/>
        <p:txBody>
          <a:bodyPr/>
          <a:lstStyle/>
          <a:p>
            <a:r>
              <a:rPr lang="it-IT"/>
              <a:t>EFFECT </a:t>
            </a:r>
            <a:r>
              <a:rPr lang="it-IT" err="1"/>
              <a:t>Final</a:t>
            </a:r>
            <a:r>
              <a:rPr lang="it-IT"/>
              <a:t> event</a:t>
            </a:r>
          </a:p>
        </p:txBody>
      </p:sp>
      <p:sp>
        <p:nvSpPr>
          <p:cNvPr id="3" name="Sottotitolo 2">
            <a:extLst>
              <a:ext uri="{FF2B5EF4-FFF2-40B4-BE49-F238E27FC236}">
                <a16:creationId xmlns:a16="http://schemas.microsoft.com/office/drawing/2014/main" id="{B35BC663-D4EA-7147-8873-4BE6E3ECD8CC}"/>
              </a:ext>
            </a:extLst>
          </p:cNvPr>
          <p:cNvSpPr>
            <a:spLocks noGrp="1"/>
          </p:cNvSpPr>
          <p:nvPr>
            <p:ph type="subTitle" idx="1"/>
          </p:nvPr>
        </p:nvSpPr>
        <p:spPr/>
        <p:txBody>
          <a:bodyPr/>
          <a:lstStyle/>
          <a:p>
            <a:r>
              <a:rPr lang="it-IT" err="1"/>
              <a:t>Brussels</a:t>
            </a:r>
            <a:r>
              <a:rPr lang="it-IT"/>
              <a:t>, 4° </a:t>
            </a:r>
            <a:r>
              <a:rPr lang="it-IT" err="1"/>
              <a:t>October</a:t>
            </a:r>
            <a:r>
              <a:rPr lang="it-IT"/>
              <a:t> 2023</a:t>
            </a:r>
          </a:p>
        </p:txBody>
      </p:sp>
      <p:sp>
        <p:nvSpPr>
          <p:cNvPr id="4" name="Segnaposto testo 3">
            <a:extLst>
              <a:ext uri="{FF2B5EF4-FFF2-40B4-BE49-F238E27FC236}">
                <a16:creationId xmlns:a16="http://schemas.microsoft.com/office/drawing/2014/main" id="{ABA97776-DF45-D242-A45F-EA1DBC6936BD}"/>
              </a:ext>
            </a:extLst>
          </p:cNvPr>
          <p:cNvSpPr>
            <a:spLocks noGrp="1"/>
          </p:cNvSpPr>
          <p:nvPr>
            <p:ph type="body" sz="quarter" idx="10"/>
          </p:nvPr>
        </p:nvSpPr>
        <p:spPr/>
        <p:txBody>
          <a:bodyPr/>
          <a:lstStyle/>
          <a:p>
            <a:pPr marL="0" indent="0" algn="l">
              <a:buNone/>
            </a:pPr>
            <a:r>
              <a:rPr lang="it-IT" err="1"/>
              <a:t>Europaregion</a:t>
            </a:r>
            <a:r>
              <a:rPr lang="it-IT"/>
              <a:t> </a:t>
            </a:r>
            <a:r>
              <a:rPr lang="it-IT" err="1"/>
              <a:t>Tirol</a:t>
            </a:r>
            <a:r>
              <a:rPr lang="it-IT"/>
              <a:t>-Sudtirol Trentino, h 9-13</a:t>
            </a:r>
          </a:p>
          <a:p>
            <a:pPr marL="0" indent="0">
              <a:buNone/>
            </a:pPr>
            <a:endParaRPr lang="it-IT"/>
          </a:p>
        </p:txBody>
      </p:sp>
    </p:spTree>
    <p:extLst>
      <p:ext uri="{BB962C8B-B14F-4D97-AF65-F5344CB8AC3E}">
        <p14:creationId xmlns:p14="http://schemas.microsoft.com/office/powerpoint/2010/main" val="63522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087F743E-1907-4E48-8241-EC4557F84334}"/>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2D3C9D0E-6622-4148-B865-CED67B225867}"/>
              </a:ext>
            </a:extLst>
          </p:cNvPr>
          <p:cNvSpPr>
            <a:spLocks noGrp="1"/>
          </p:cNvSpPr>
          <p:nvPr>
            <p:ph type="sldNum" sz="quarter" idx="4"/>
          </p:nvPr>
        </p:nvSpPr>
        <p:spPr/>
        <p:txBody>
          <a:bodyPr/>
          <a:lstStyle/>
          <a:p>
            <a:fld id="{24A99081-5F7D-6B48-A940-E14DD127A422}" type="slidenum">
              <a:rPr lang="it-IT" smtClean="0"/>
              <a:pPr/>
              <a:t>10</a:t>
            </a:fld>
            <a:endParaRPr lang="it-IT"/>
          </a:p>
        </p:txBody>
      </p:sp>
      <p:sp>
        <p:nvSpPr>
          <p:cNvPr id="7" name="Subtitle 6">
            <a:extLst>
              <a:ext uri="{FF2B5EF4-FFF2-40B4-BE49-F238E27FC236}">
                <a16:creationId xmlns:a16="http://schemas.microsoft.com/office/drawing/2014/main" id="{F8622BDE-A1C3-4847-9210-09B2C89A9D95}"/>
              </a:ext>
            </a:extLst>
          </p:cNvPr>
          <p:cNvSpPr txBox="1">
            <a:spLocks/>
          </p:cNvSpPr>
          <p:nvPr/>
        </p:nvSpPr>
        <p:spPr>
          <a:xfrm>
            <a:off x="78516" y="13713"/>
            <a:ext cx="8877782" cy="7128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200" b="1">
                <a:solidFill>
                  <a:schemeClr val="accent1"/>
                </a:solidFill>
                <a:latin typeface="+mj-lt"/>
              </a:rPr>
              <a:t>EFFECT – how do we test contracts</a:t>
            </a:r>
          </a:p>
        </p:txBody>
      </p:sp>
      <p:graphicFrame>
        <p:nvGraphicFramePr>
          <p:cNvPr id="16" name="Diagram 15">
            <a:extLst>
              <a:ext uri="{FF2B5EF4-FFF2-40B4-BE49-F238E27FC236}">
                <a16:creationId xmlns:a16="http://schemas.microsoft.com/office/drawing/2014/main" id="{3F98EFA6-1F19-28F9-14BB-A7A971739DCD}"/>
              </a:ext>
            </a:extLst>
          </p:cNvPr>
          <p:cNvGraphicFramePr/>
          <p:nvPr/>
        </p:nvGraphicFramePr>
        <p:xfrm>
          <a:off x="1893926" y="2136392"/>
          <a:ext cx="5721526" cy="3692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kstfelt 18">
            <a:extLst>
              <a:ext uri="{FF2B5EF4-FFF2-40B4-BE49-F238E27FC236}">
                <a16:creationId xmlns:a16="http://schemas.microsoft.com/office/drawing/2014/main" id="{C18E803A-4B7E-9613-DC68-7D51F994D14A}"/>
              </a:ext>
            </a:extLst>
          </p:cNvPr>
          <p:cNvSpPr txBox="1"/>
          <p:nvPr/>
        </p:nvSpPr>
        <p:spPr>
          <a:xfrm>
            <a:off x="6958060" y="1432455"/>
            <a:ext cx="1937084" cy="646331"/>
          </a:xfrm>
          <a:prstGeom prst="rect">
            <a:avLst/>
          </a:prstGeom>
          <a:noFill/>
        </p:spPr>
        <p:txBody>
          <a:bodyPr wrap="square" rtlCol="0">
            <a:spAutoFit/>
          </a:bodyPr>
          <a:lstStyle/>
          <a:p>
            <a:pPr algn="ctr"/>
            <a:r>
              <a:rPr lang="da-DK"/>
              <a:t>NEW</a:t>
            </a:r>
          </a:p>
          <a:p>
            <a:pPr algn="ctr"/>
            <a:r>
              <a:rPr lang="da-DK"/>
              <a:t> SCHEMES</a:t>
            </a:r>
          </a:p>
        </p:txBody>
      </p:sp>
      <p:sp>
        <p:nvSpPr>
          <p:cNvPr id="21" name="Tekstfelt 20">
            <a:extLst>
              <a:ext uri="{FF2B5EF4-FFF2-40B4-BE49-F238E27FC236}">
                <a16:creationId xmlns:a16="http://schemas.microsoft.com/office/drawing/2014/main" id="{189AC89E-FD6F-C8A4-9481-9550F5421EF3}"/>
              </a:ext>
            </a:extLst>
          </p:cNvPr>
          <p:cNvSpPr txBox="1"/>
          <p:nvPr/>
        </p:nvSpPr>
        <p:spPr>
          <a:xfrm>
            <a:off x="6683077" y="2548129"/>
            <a:ext cx="2616807" cy="3139321"/>
          </a:xfrm>
          <a:prstGeom prst="rect">
            <a:avLst/>
          </a:prstGeom>
          <a:noFill/>
        </p:spPr>
        <p:txBody>
          <a:bodyPr wrap="none" rtlCol="0">
            <a:spAutoFit/>
          </a:bodyPr>
          <a:lstStyle/>
          <a:p>
            <a:r>
              <a:rPr lang="en-GB"/>
              <a:t>Environmental–Economic </a:t>
            </a:r>
          </a:p>
          <a:p>
            <a:r>
              <a:rPr lang="en-GB"/>
              <a:t>modelling</a:t>
            </a:r>
          </a:p>
          <a:p>
            <a:endParaRPr lang="en-GB"/>
          </a:p>
          <a:p>
            <a:r>
              <a:rPr lang="en-GB"/>
              <a:t>Surveys</a:t>
            </a:r>
          </a:p>
          <a:p>
            <a:pPr marL="285750" indent="-285750">
              <a:buFont typeface="Arial" panose="020B0604020202020204" pitchFamily="34" charset="0"/>
              <a:buChar char="•"/>
            </a:pPr>
            <a:endParaRPr lang="en-GB"/>
          </a:p>
          <a:p>
            <a:r>
              <a:rPr lang="en-GB"/>
              <a:t>Social experiments</a:t>
            </a:r>
          </a:p>
          <a:p>
            <a:pPr marL="285750" indent="-285750">
              <a:buFont typeface="Arial" panose="020B0604020202020204" pitchFamily="34" charset="0"/>
              <a:buChar char="•"/>
            </a:pPr>
            <a:endParaRPr lang="en-GB"/>
          </a:p>
          <a:p>
            <a:r>
              <a:rPr lang="en-GB"/>
              <a:t>Cost-effectiveness </a:t>
            </a:r>
          </a:p>
          <a:p>
            <a:r>
              <a:rPr lang="en-GB"/>
              <a:t>Analysis</a:t>
            </a:r>
          </a:p>
          <a:p>
            <a:endParaRPr lang="en-GB"/>
          </a:p>
          <a:p>
            <a:r>
              <a:rPr lang="en-GB"/>
              <a:t>Ecological treatments</a:t>
            </a:r>
          </a:p>
        </p:txBody>
      </p:sp>
      <p:sp>
        <p:nvSpPr>
          <p:cNvPr id="24" name="Tekstfelt 23">
            <a:extLst>
              <a:ext uri="{FF2B5EF4-FFF2-40B4-BE49-F238E27FC236}">
                <a16:creationId xmlns:a16="http://schemas.microsoft.com/office/drawing/2014/main" id="{27075722-0681-9285-232D-5B3841AC38AC}"/>
              </a:ext>
            </a:extLst>
          </p:cNvPr>
          <p:cNvSpPr txBox="1"/>
          <p:nvPr/>
        </p:nvSpPr>
        <p:spPr>
          <a:xfrm>
            <a:off x="-165069" y="1097850"/>
            <a:ext cx="2862873" cy="923330"/>
          </a:xfrm>
          <a:prstGeom prst="rect">
            <a:avLst/>
          </a:prstGeom>
          <a:noFill/>
        </p:spPr>
        <p:txBody>
          <a:bodyPr wrap="square" rtlCol="0">
            <a:spAutoFit/>
          </a:bodyPr>
          <a:lstStyle/>
          <a:p>
            <a:pPr algn="ctr"/>
            <a:endParaRPr lang="da-DK"/>
          </a:p>
          <a:p>
            <a:pPr algn="ctr"/>
            <a:r>
              <a:rPr lang="da-DK"/>
              <a:t>EXSISTING </a:t>
            </a:r>
          </a:p>
          <a:p>
            <a:pPr algn="ctr"/>
            <a:r>
              <a:rPr lang="da-DK"/>
              <a:t>SCHEMES</a:t>
            </a:r>
          </a:p>
        </p:txBody>
      </p:sp>
      <p:sp>
        <p:nvSpPr>
          <p:cNvPr id="25" name="Tekstfelt 24">
            <a:extLst>
              <a:ext uri="{FF2B5EF4-FFF2-40B4-BE49-F238E27FC236}">
                <a16:creationId xmlns:a16="http://schemas.microsoft.com/office/drawing/2014/main" id="{2EE9B768-E7D0-B7D2-2F5C-51824F4CD577}"/>
              </a:ext>
            </a:extLst>
          </p:cNvPr>
          <p:cNvSpPr txBox="1"/>
          <p:nvPr/>
        </p:nvSpPr>
        <p:spPr>
          <a:xfrm>
            <a:off x="20028" y="2553872"/>
            <a:ext cx="2687402" cy="3139321"/>
          </a:xfrm>
          <a:prstGeom prst="rect">
            <a:avLst/>
          </a:prstGeom>
          <a:noFill/>
        </p:spPr>
        <p:txBody>
          <a:bodyPr wrap="none" rtlCol="0">
            <a:spAutoFit/>
          </a:bodyPr>
          <a:lstStyle/>
          <a:p>
            <a:r>
              <a:rPr lang="en-GB"/>
              <a:t>Statistical economics &amp; </a:t>
            </a:r>
          </a:p>
          <a:p>
            <a:r>
              <a:rPr lang="en-GB"/>
              <a:t>environmental impact</a:t>
            </a:r>
          </a:p>
          <a:p>
            <a:r>
              <a:rPr lang="en-GB"/>
              <a:t>evaluation</a:t>
            </a:r>
          </a:p>
          <a:p>
            <a:endParaRPr lang="en-GB"/>
          </a:p>
          <a:p>
            <a:r>
              <a:rPr lang="en-GB"/>
              <a:t>Interviews/surveys with </a:t>
            </a:r>
          </a:p>
          <a:p>
            <a:r>
              <a:rPr lang="en-GB"/>
              <a:t>stakeholders about their </a:t>
            </a:r>
          </a:p>
          <a:p>
            <a:r>
              <a:rPr lang="en-GB"/>
              <a:t>experiences</a:t>
            </a:r>
          </a:p>
          <a:p>
            <a:endParaRPr lang="en-GB"/>
          </a:p>
          <a:p>
            <a:r>
              <a:rPr lang="en-GB"/>
              <a:t>Country case comparisons</a:t>
            </a:r>
          </a:p>
          <a:p>
            <a:endParaRPr lang="en-GB"/>
          </a:p>
          <a:p>
            <a:r>
              <a:rPr lang="en-GB"/>
              <a:t>Ecological surveys</a:t>
            </a:r>
          </a:p>
        </p:txBody>
      </p:sp>
      <p:sp>
        <p:nvSpPr>
          <p:cNvPr id="3" name="Tekstfelt 2">
            <a:extLst>
              <a:ext uri="{FF2B5EF4-FFF2-40B4-BE49-F238E27FC236}">
                <a16:creationId xmlns:a16="http://schemas.microsoft.com/office/drawing/2014/main" id="{BD25B120-80F6-ECE9-40E9-FFC44DBD9160}"/>
              </a:ext>
            </a:extLst>
          </p:cNvPr>
          <p:cNvSpPr txBox="1"/>
          <p:nvPr/>
        </p:nvSpPr>
        <p:spPr>
          <a:xfrm>
            <a:off x="3917458" y="850732"/>
            <a:ext cx="914400" cy="914400"/>
          </a:xfrm>
          <a:prstGeom prst="rect">
            <a:avLst/>
          </a:prstGeom>
          <a:noFill/>
        </p:spPr>
        <p:txBody>
          <a:bodyPr vert="horz" wrap="none" lIns="91440" tIns="45720" rIns="91440" bIns="45720" rtlCol="0">
            <a:noAutofit/>
          </a:bodyPr>
          <a:lstStyle/>
          <a:p>
            <a:pPr algn="l"/>
            <a:r>
              <a:rPr lang="da-DK" sz="2800"/>
              <a:t>Policy </a:t>
            </a:r>
            <a:r>
              <a:rPr lang="da-DK" sz="2800" err="1"/>
              <a:t>Cycle</a:t>
            </a:r>
            <a:endParaRPr lang="da-DK" sz="2800"/>
          </a:p>
        </p:txBody>
      </p:sp>
    </p:spTree>
    <p:extLst>
      <p:ext uri="{BB962C8B-B14F-4D97-AF65-F5344CB8AC3E}">
        <p14:creationId xmlns:p14="http://schemas.microsoft.com/office/powerpoint/2010/main" val="7346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2D8CF-83BC-63FD-113F-41EA2F580E63}"/>
              </a:ext>
            </a:extLst>
          </p:cNvPr>
          <p:cNvSpPr>
            <a:spLocks noGrp="1"/>
          </p:cNvSpPr>
          <p:nvPr>
            <p:ph type="title"/>
          </p:nvPr>
        </p:nvSpPr>
        <p:spPr/>
        <p:txBody>
          <a:bodyPr/>
          <a:lstStyle/>
          <a:p>
            <a:r>
              <a:rPr lang="en-GB">
                <a:latin typeface="Times New Roman" panose="02020603050405020304" pitchFamily="18" charset="0"/>
                <a:cs typeface="Times New Roman" panose="02020603050405020304" pitchFamily="18" charset="0"/>
              </a:rPr>
              <a:t>Experimental Implementation</a:t>
            </a:r>
          </a:p>
        </p:txBody>
      </p:sp>
      <p:sp>
        <p:nvSpPr>
          <p:cNvPr id="4" name="Pladsholder til dato 3">
            <a:extLst>
              <a:ext uri="{FF2B5EF4-FFF2-40B4-BE49-F238E27FC236}">
                <a16:creationId xmlns:a16="http://schemas.microsoft.com/office/drawing/2014/main" id="{CB3FF397-1E4D-6BB0-E7E1-44CB258D973C}"/>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Pladsholder til slidenummer 4">
            <a:extLst>
              <a:ext uri="{FF2B5EF4-FFF2-40B4-BE49-F238E27FC236}">
                <a16:creationId xmlns:a16="http://schemas.microsoft.com/office/drawing/2014/main" id="{57E096F6-EFAA-5459-2730-82E2C6FC3C10}"/>
              </a:ext>
            </a:extLst>
          </p:cNvPr>
          <p:cNvSpPr>
            <a:spLocks noGrp="1"/>
          </p:cNvSpPr>
          <p:nvPr>
            <p:ph type="sldNum" sz="quarter" idx="4"/>
          </p:nvPr>
        </p:nvSpPr>
        <p:spPr/>
        <p:txBody>
          <a:bodyPr/>
          <a:lstStyle/>
          <a:p>
            <a:fld id="{24A99081-5F7D-6B48-A940-E14DD127A422}" type="slidenum">
              <a:rPr lang="it-IT" smtClean="0"/>
              <a:pPr/>
              <a:t>100</a:t>
            </a:fld>
            <a:endParaRPr lang="it-IT"/>
          </a:p>
        </p:txBody>
      </p:sp>
      <p:pic>
        <p:nvPicPr>
          <p:cNvPr id="7" name="Content Placeholder 5">
            <a:extLst>
              <a:ext uri="{FF2B5EF4-FFF2-40B4-BE49-F238E27FC236}">
                <a16:creationId xmlns:a16="http://schemas.microsoft.com/office/drawing/2014/main" id="{ADB98AC6-1CEB-F577-EB71-33739209DD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491" y="1607416"/>
            <a:ext cx="4770897" cy="4525159"/>
          </a:xfrm>
        </p:spPr>
      </p:pic>
      <p:grpSp>
        <p:nvGrpSpPr>
          <p:cNvPr id="8" name="Group 2">
            <a:extLst>
              <a:ext uri="{FF2B5EF4-FFF2-40B4-BE49-F238E27FC236}">
                <a16:creationId xmlns:a16="http://schemas.microsoft.com/office/drawing/2014/main" id="{1078CCBE-159B-B665-1D93-4886D23DF624}"/>
              </a:ext>
            </a:extLst>
          </p:cNvPr>
          <p:cNvGrpSpPr/>
          <p:nvPr/>
        </p:nvGrpSpPr>
        <p:grpSpPr>
          <a:xfrm>
            <a:off x="539903" y="3011277"/>
            <a:ext cx="3016098" cy="2347280"/>
            <a:chOff x="1916121" y="3020513"/>
            <a:chExt cx="3016098" cy="2347280"/>
          </a:xfrm>
        </p:grpSpPr>
        <p:sp>
          <p:nvSpPr>
            <p:cNvPr id="9" name="TextBox 7">
              <a:extLst>
                <a:ext uri="{FF2B5EF4-FFF2-40B4-BE49-F238E27FC236}">
                  <a16:creationId xmlns:a16="http://schemas.microsoft.com/office/drawing/2014/main" id="{D169FC22-A63E-9133-46D7-050DB1CD45BF}"/>
                </a:ext>
              </a:extLst>
            </p:cNvPr>
            <p:cNvSpPr txBox="1"/>
            <p:nvPr/>
          </p:nvSpPr>
          <p:spPr>
            <a:xfrm>
              <a:off x="3925455" y="5060016"/>
              <a:ext cx="1006764" cy="307777"/>
            </a:xfrm>
            <a:prstGeom prst="rect">
              <a:avLst/>
            </a:prstGeom>
            <a:noFill/>
          </p:spPr>
          <p:txBody>
            <a:bodyPr wrap="square" rtlCol="0">
              <a:spAutoFit/>
            </a:bodyPr>
            <a:lstStyle/>
            <a:p>
              <a:r>
                <a:rPr lang="en-US" sz="1400" b="1">
                  <a:latin typeface="Times New Roman" panose="02020603050405020304" pitchFamily="18" charset="0"/>
                  <a:cs typeface="Times New Roman" panose="02020603050405020304" pitchFamily="18" charset="0"/>
                </a:rPr>
                <a:t>Dalum</a:t>
              </a:r>
              <a:r>
                <a:rPr lang="en-US" sz="1400">
                  <a:solidFill>
                    <a:srgbClr val="FF0000"/>
                  </a:solidFill>
                  <a:latin typeface="Times New Roman" panose="02020603050405020304" pitchFamily="18" charset="0"/>
                  <a:cs typeface="Times New Roman" panose="02020603050405020304" pitchFamily="18" charset="0"/>
                </a:rPr>
                <a:t> </a:t>
              </a:r>
              <a:endParaRPr lang="en-GB" sz="1400">
                <a:solidFill>
                  <a:srgbClr val="FF0000"/>
                </a:solidFill>
                <a:latin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id="{3103524F-A840-B829-D052-C9949487E526}"/>
                </a:ext>
              </a:extLst>
            </p:cNvPr>
            <p:cNvSpPr txBox="1"/>
            <p:nvPr/>
          </p:nvSpPr>
          <p:spPr>
            <a:xfrm>
              <a:off x="3675280" y="4285998"/>
              <a:ext cx="1099126" cy="307777"/>
            </a:xfrm>
            <a:prstGeom prst="rect">
              <a:avLst/>
            </a:prstGeom>
            <a:noFill/>
          </p:spPr>
          <p:txBody>
            <a:bodyPr wrap="square" rtlCol="0">
              <a:spAutoFit/>
            </a:bodyPr>
            <a:lstStyle/>
            <a:p>
              <a:r>
                <a:rPr lang="en-US" sz="1400" b="1">
                  <a:latin typeface="Times New Roman" panose="02020603050405020304" pitchFamily="18" charset="0"/>
                  <a:cs typeface="Times New Roman" panose="02020603050405020304" pitchFamily="18" charset="0"/>
                </a:rPr>
                <a:t>Bygholm</a:t>
              </a:r>
              <a:endParaRPr lang="en-GB" sz="1400">
                <a:latin typeface="Times New Roman" panose="02020603050405020304" pitchFamily="18" charset="0"/>
                <a:cs typeface="Times New Roman" panose="02020603050405020304" pitchFamily="18" charset="0"/>
              </a:endParaRPr>
            </a:p>
          </p:txBody>
        </p:sp>
        <p:sp>
          <p:nvSpPr>
            <p:cNvPr id="11" name="TextBox 9">
              <a:extLst>
                <a:ext uri="{FF2B5EF4-FFF2-40B4-BE49-F238E27FC236}">
                  <a16:creationId xmlns:a16="http://schemas.microsoft.com/office/drawing/2014/main" id="{F42846D6-4E9D-B336-B28E-C518F3A6F401}"/>
                </a:ext>
              </a:extLst>
            </p:cNvPr>
            <p:cNvSpPr txBox="1"/>
            <p:nvPr/>
          </p:nvSpPr>
          <p:spPr>
            <a:xfrm>
              <a:off x="2326215" y="3020513"/>
              <a:ext cx="1501704" cy="307777"/>
            </a:xfrm>
            <a:prstGeom prst="rect">
              <a:avLst/>
            </a:prstGeom>
            <a:noFill/>
          </p:spPr>
          <p:txBody>
            <a:bodyPr wrap="square" rtlCol="0">
              <a:spAutoFit/>
            </a:bodyPr>
            <a:lstStyle/>
            <a:p>
              <a:r>
                <a:rPr lang="en-US" sz="1400" b="1">
                  <a:latin typeface="Times New Roman" panose="02020603050405020304" pitchFamily="18" charset="0"/>
                  <a:cs typeface="Times New Roman" panose="02020603050405020304" pitchFamily="18" charset="0"/>
                </a:rPr>
                <a:t>Asmildkloster</a:t>
              </a:r>
              <a:endParaRPr lang="en-GB" sz="1400">
                <a:latin typeface="Times New Roman" panose="02020603050405020304" pitchFamily="18" charset="0"/>
                <a:cs typeface="Times New Roman" panose="02020603050405020304" pitchFamily="18" charset="0"/>
              </a:endParaRPr>
            </a:p>
          </p:txBody>
        </p:sp>
        <p:sp>
          <p:nvSpPr>
            <p:cNvPr id="12" name="TextBox 10">
              <a:extLst>
                <a:ext uri="{FF2B5EF4-FFF2-40B4-BE49-F238E27FC236}">
                  <a16:creationId xmlns:a16="http://schemas.microsoft.com/office/drawing/2014/main" id="{A72A6EA8-7B4D-FF0A-111B-367909FAB67F}"/>
                </a:ext>
              </a:extLst>
            </p:cNvPr>
            <p:cNvSpPr txBox="1"/>
            <p:nvPr/>
          </p:nvSpPr>
          <p:spPr>
            <a:xfrm>
              <a:off x="1916121" y="3600938"/>
              <a:ext cx="1372395" cy="307777"/>
            </a:xfrm>
            <a:prstGeom prst="rect">
              <a:avLst/>
            </a:prstGeom>
            <a:noFill/>
          </p:spPr>
          <p:txBody>
            <a:bodyPr wrap="square" rtlCol="0">
              <a:spAutoFit/>
            </a:bodyPr>
            <a:lstStyle/>
            <a:p>
              <a:r>
                <a:rPr lang="en-US" sz="1400" b="1">
                  <a:latin typeface="Times New Roman" panose="02020603050405020304" pitchFamily="18" charset="0"/>
                  <a:cs typeface="Times New Roman" panose="02020603050405020304" pitchFamily="18" charset="0"/>
                </a:rPr>
                <a:t>Agroskolen</a:t>
              </a:r>
              <a:endParaRPr lang="en-GB" sz="1400">
                <a:latin typeface="Times New Roman" panose="02020603050405020304" pitchFamily="18" charset="0"/>
                <a:cs typeface="Times New Roman" panose="02020603050405020304" pitchFamily="18" charset="0"/>
              </a:endParaRPr>
            </a:p>
          </p:txBody>
        </p:sp>
      </p:grpSp>
      <p:sp>
        <p:nvSpPr>
          <p:cNvPr id="14" name="TextBox 6">
            <a:extLst>
              <a:ext uri="{FF2B5EF4-FFF2-40B4-BE49-F238E27FC236}">
                <a16:creationId xmlns:a16="http://schemas.microsoft.com/office/drawing/2014/main" id="{5B36D2B6-EF75-D454-7E85-423253AA8B6C}"/>
              </a:ext>
            </a:extLst>
          </p:cNvPr>
          <p:cNvSpPr txBox="1"/>
          <p:nvPr/>
        </p:nvSpPr>
        <p:spPr>
          <a:xfrm>
            <a:off x="5170633" y="1607611"/>
            <a:ext cx="3871978" cy="3829190"/>
          </a:xfrm>
          <a:prstGeom prst="rect">
            <a:avLst/>
          </a:prstGeom>
          <a:noFill/>
        </p:spPr>
        <p:txBody>
          <a:bodyPr wrap="square" rtlCol="0">
            <a:spAutoFit/>
          </a:bodyPr>
          <a:lstStyle/>
          <a:p>
            <a:pPr>
              <a:lnSpc>
                <a:spcPct val="150000"/>
              </a:lnSpc>
              <a:spcAft>
                <a:spcPts val="600"/>
              </a:spcAft>
            </a:pPr>
            <a:r>
              <a:rPr lang="en-GB">
                <a:latin typeface="Times New Roman" panose="02020603050405020304" pitchFamily="18" charset="0"/>
                <a:cs typeface="Times New Roman" panose="02020603050405020304" pitchFamily="18" charset="0"/>
              </a:rPr>
              <a:t>We conducted a </a:t>
            </a:r>
            <a:r>
              <a:rPr lang="en-GB" b="1">
                <a:latin typeface="Times New Roman" panose="02020603050405020304" pitchFamily="18" charset="0"/>
                <a:cs typeface="Times New Roman" panose="02020603050405020304" pitchFamily="18" charset="0"/>
              </a:rPr>
              <a:t>framed ‘field’ </a:t>
            </a:r>
          </a:p>
          <a:p>
            <a:pPr>
              <a:lnSpc>
                <a:spcPct val="150000"/>
              </a:lnSpc>
              <a:spcAft>
                <a:spcPts val="600"/>
              </a:spcAft>
            </a:pPr>
            <a:r>
              <a:rPr lang="en-GB" b="1">
                <a:latin typeface="Times New Roman" panose="02020603050405020304" pitchFamily="18" charset="0"/>
                <a:cs typeface="Times New Roman" panose="02020603050405020304" pitchFamily="18" charset="0"/>
              </a:rPr>
              <a:t>experiment </a:t>
            </a:r>
            <a:r>
              <a:rPr lang="en-GB">
                <a:latin typeface="Times New Roman" panose="02020603050405020304" pitchFamily="18" charset="0"/>
                <a:cs typeface="Times New Roman" panose="02020603050405020304" pitchFamily="18" charset="0"/>
              </a:rPr>
              <a:t>in </a:t>
            </a:r>
            <a:r>
              <a:rPr lang="en-GB" b="1">
                <a:latin typeface="Times New Roman" panose="02020603050405020304" pitchFamily="18" charset="0"/>
                <a:cs typeface="Times New Roman" panose="02020603050405020304" pitchFamily="18" charset="0"/>
              </a:rPr>
              <a:t>agricultural schools</a:t>
            </a:r>
            <a:endParaRPr lang="en-GB">
              <a:latin typeface="Times New Roman" panose="02020603050405020304" pitchFamily="18" charset="0"/>
              <a:cs typeface="Times New Roman" panose="02020603050405020304" pitchFamily="18" charset="0"/>
            </a:endParaRPr>
          </a:p>
          <a:p>
            <a:pPr>
              <a:lnSpc>
                <a:spcPct val="150000"/>
              </a:lnSpc>
              <a:spcAft>
                <a:spcPts val="600"/>
              </a:spcAft>
            </a:pPr>
            <a:r>
              <a:rPr lang="en-GB">
                <a:latin typeface="Times New Roman" panose="02020603050405020304" pitchFamily="18" charset="0"/>
                <a:cs typeface="Times New Roman" panose="02020603050405020304" pitchFamily="18" charset="0"/>
              </a:rPr>
              <a:t>Participants: 186 next-generation farmers</a:t>
            </a:r>
            <a:endParaRPr lang="en-GB" b="1">
              <a:latin typeface="Times New Roman" panose="02020603050405020304" pitchFamily="18" charset="0"/>
              <a:cs typeface="Times New Roman" panose="02020603050405020304" pitchFamily="18" charset="0"/>
            </a:endParaRPr>
          </a:p>
          <a:p>
            <a:pPr marL="457200" lvl="2" indent="-285750">
              <a:lnSpc>
                <a:spcPct val="150000"/>
              </a:lnSpc>
              <a:spcAft>
                <a:spcPts val="600"/>
              </a:spcAft>
              <a:buFont typeface="Courier New" panose="02070309020205020404" pitchFamily="49" charset="0"/>
              <a:buChar char="o"/>
            </a:pPr>
            <a:r>
              <a:rPr lang="en-GB">
                <a:latin typeface="Times New Roman" panose="02020603050405020304" pitchFamily="18" charset="0"/>
                <a:cs typeface="Times New Roman" panose="02020603050405020304" pitchFamily="18" charset="0"/>
              </a:rPr>
              <a:t>Production managers</a:t>
            </a:r>
          </a:p>
          <a:p>
            <a:pPr marL="457200" lvl="2" indent="-285750">
              <a:lnSpc>
                <a:spcPct val="150000"/>
              </a:lnSpc>
              <a:spcAft>
                <a:spcPts val="600"/>
              </a:spcAft>
              <a:buFont typeface="Courier New" panose="02070309020205020404" pitchFamily="49" charset="0"/>
              <a:buChar char="o"/>
            </a:pPr>
            <a:r>
              <a:rPr lang="en-GB">
                <a:latin typeface="Times New Roman" panose="02020603050405020304" pitchFamily="18" charset="0"/>
                <a:cs typeface="Times New Roman" panose="02020603050405020304" pitchFamily="18" charset="0"/>
              </a:rPr>
              <a:t>Agricultural production economist </a:t>
            </a:r>
          </a:p>
          <a:p>
            <a:pPr>
              <a:lnSpc>
                <a:spcPct val="150000"/>
              </a:lnSpc>
              <a:spcAft>
                <a:spcPts val="600"/>
              </a:spcAft>
            </a:pPr>
            <a:r>
              <a:rPr lang="en-GB">
                <a:latin typeface="Times New Roman" panose="02020603050405020304" pitchFamily="18" charset="0"/>
                <a:cs typeface="Times New Roman" panose="02020603050405020304" pitchFamily="18" charset="0"/>
              </a:rPr>
              <a:t>Web based interactive experiment</a:t>
            </a:r>
          </a:p>
          <a:p>
            <a:pPr>
              <a:lnSpc>
                <a:spcPct val="150000"/>
              </a:lnSpc>
              <a:spcAft>
                <a:spcPts val="600"/>
              </a:spcAft>
            </a:pPr>
            <a:r>
              <a:rPr lang="en-GB">
                <a:latin typeface="Times New Roman" panose="02020603050405020304" pitchFamily="18" charset="0"/>
                <a:cs typeface="Times New Roman" panose="02020603050405020304" pitchFamily="18" charset="0"/>
              </a:rPr>
              <a:t>Participants use their own computer </a:t>
            </a:r>
          </a:p>
        </p:txBody>
      </p:sp>
      <p:pic>
        <p:nvPicPr>
          <p:cNvPr id="16" name="Billede 15" descr="Et billede, der indeholder hjerte&#10;&#10;Automatisk genereret beskrivelse">
            <a:extLst>
              <a:ext uri="{FF2B5EF4-FFF2-40B4-BE49-F238E27FC236}">
                <a16:creationId xmlns:a16="http://schemas.microsoft.com/office/drawing/2014/main" id="{7DF8819C-DA5D-CFD8-ADF6-9A82B5CABD91}"/>
              </a:ext>
            </a:extLst>
          </p:cNvPr>
          <p:cNvPicPr>
            <a:picLocks noChangeAspect="1"/>
          </p:cNvPicPr>
          <p:nvPr/>
        </p:nvPicPr>
        <p:blipFill>
          <a:blip r:embed="rId4"/>
          <a:stretch>
            <a:fillRect/>
          </a:stretch>
        </p:blipFill>
        <p:spPr>
          <a:xfrm>
            <a:off x="1600663" y="5281254"/>
            <a:ext cx="397256" cy="397256"/>
          </a:xfrm>
          <a:prstGeom prst="rect">
            <a:avLst/>
          </a:prstGeom>
        </p:spPr>
      </p:pic>
      <p:sp>
        <p:nvSpPr>
          <p:cNvPr id="17" name="TextBox 11">
            <a:extLst>
              <a:ext uri="{FF2B5EF4-FFF2-40B4-BE49-F238E27FC236}">
                <a16:creationId xmlns:a16="http://schemas.microsoft.com/office/drawing/2014/main" id="{9465D43F-4B8B-C9B4-5229-77CF7D8ED2E3}"/>
              </a:ext>
            </a:extLst>
          </p:cNvPr>
          <p:cNvSpPr txBox="1"/>
          <p:nvPr/>
        </p:nvSpPr>
        <p:spPr>
          <a:xfrm>
            <a:off x="1036691" y="4536497"/>
            <a:ext cx="1099126" cy="307777"/>
          </a:xfrm>
          <a:prstGeom prst="rect">
            <a:avLst/>
          </a:prstGeom>
          <a:noFill/>
        </p:spPr>
        <p:txBody>
          <a:bodyPr wrap="square" rtlCol="0">
            <a:spAutoFit/>
          </a:bodyPr>
          <a:lstStyle/>
          <a:p>
            <a:r>
              <a:rPr lang="en-US" sz="1400" b="1">
                <a:latin typeface="Times New Roman" panose="02020603050405020304" pitchFamily="18" charset="0"/>
                <a:cs typeface="Times New Roman" panose="02020603050405020304" pitchFamily="18" charset="0"/>
              </a:rPr>
              <a:t>Grinsted</a:t>
            </a:r>
            <a:endParaRPr lang="en-GB" sz="1400">
              <a:latin typeface="Times New Roman" panose="02020603050405020304" pitchFamily="18" charset="0"/>
              <a:cs typeface="Times New Roman" panose="02020603050405020304" pitchFamily="18" charset="0"/>
            </a:endParaRPr>
          </a:p>
        </p:txBody>
      </p:sp>
      <p:sp>
        <p:nvSpPr>
          <p:cNvPr id="18" name="TextBox 11">
            <a:extLst>
              <a:ext uri="{FF2B5EF4-FFF2-40B4-BE49-F238E27FC236}">
                <a16:creationId xmlns:a16="http://schemas.microsoft.com/office/drawing/2014/main" id="{F34DA3E8-EBDB-45EF-6FAC-80EF8CB2880B}"/>
              </a:ext>
            </a:extLst>
          </p:cNvPr>
          <p:cNvSpPr txBox="1"/>
          <p:nvPr/>
        </p:nvSpPr>
        <p:spPr>
          <a:xfrm>
            <a:off x="1335395" y="5578913"/>
            <a:ext cx="1099126" cy="307777"/>
          </a:xfrm>
          <a:prstGeom prst="rect">
            <a:avLst/>
          </a:prstGeom>
          <a:noFill/>
        </p:spPr>
        <p:txBody>
          <a:bodyPr wrap="square" rtlCol="0">
            <a:spAutoFit/>
          </a:bodyPr>
          <a:lstStyle/>
          <a:p>
            <a:r>
              <a:rPr lang="en-US" sz="1400" b="1" err="1">
                <a:latin typeface="Times New Roman" panose="02020603050405020304" pitchFamily="18" charset="0"/>
                <a:cs typeface="Times New Roman" panose="02020603050405020304" pitchFamily="18" charset="0"/>
              </a:rPr>
              <a:t>Gråsten</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731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4A285-857A-4AF4-1F22-962BAC1A242E}"/>
              </a:ext>
            </a:extLst>
          </p:cNvPr>
          <p:cNvSpPr>
            <a:spLocks noGrp="1"/>
          </p:cNvSpPr>
          <p:nvPr>
            <p:ph type="title"/>
          </p:nvPr>
        </p:nvSpPr>
        <p:spPr>
          <a:xfrm>
            <a:off x="65975" y="188592"/>
            <a:ext cx="8646289" cy="1188720"/>
          </a:xfrm>
        </p:spPr>
        <p:txBody>
          <a:bodyPr/>
          <a:lstStyle/>
          <a:p>
            <a:r>
              <a:rPr lang="en-GB">
                <a:latin typeface="Times New Roman" panose="02020603050405020304" pitchFamily="18" charset="0"/>
                <a:cs typeface="Times New Roman" panose="02020603050405020304" pitchFamily="18" charset="0"/>
              </a:rPr>
              <a:t>Experimental Findings</a:t>
            </a:r>
          </a:p>
        </p:txBody>
      </p:sp>
      <p:sp>
        <p:nvSpPr>
          <p:cNvPr id="3" name="Pladsholder til indhold 2">
            <a:extLst>
              <a:ext uri="{FF2B5EF4-FFF2-40B4-BE49-F238E27FC236}">
                <a16:creationId xmlns:a16="http://schemas.microsoft.com/office/drawing/2014/main" id="{C8CD37DD-2175-2A53-BD55-6EE3FFFF9758}"/>
              </a:ext>
            </a:extLst>
          </p:cNvPr>
          <p:cNvSpPr>
            <a:spLocks noGrp="1"/>
          </p:cNvSpPr>
          <p:nvPr>
            <p:ph idx="1"/>
          </p:nvPr>
        </p:nvSpPr>
        <p:spPr/>
        <p:txBody>
          <a:bodyPr>
            <a:normAutofit/>
          </a:bodyPr>
          <a:lstStyle/>
          <a:p>
            <a:r>
              <a:rPr lang="en-US">
                <a:latin typeface="Times New Roman" panose="02020603050405020304" pitchFamily="18" charset="0"/>
                <a:cs typeface="Times New Roman" panose="02020603050405020304" pitchFamily="18" charset="0"/>
              </a:rPr>
              <a:t>Our findings suggest a potential for collective agri-environmental approaches combining carrots (voluntary including a subsidy) and stick (mandatory element to achieve the required reduction)   </a:t>
            </a:r>
          </a:p>
          <a:p>
            <a:r>
              <a:rPr lang="en-US">
                <a:latin typeface="Times New Roman" panose="02020603050405020304" pitchFamily="18" charset="0"/>
                <a:cs typeface="Times New Roman" panose="02020603050405020304" pitchFamily="18" charset="0"/>
              </a:rPr>
              <a:t>Collective designs do achieve the required voluntary participation (i.e. incentivize the requited effort to meet the target).</a:t>
            </a:r>
          </a:p>
          <a:p>
            <a:r>
              <a:rPr lang="en-US">
                <a:latin typeface="Times New Roman" panose="02020603050405020304" pitchFamily="18" charset="0"/>
                <a:cs typeface="Times New Roman" panose="02020603050405020304" pitchFamily="18" charset="0"/>
              </a:rPr>
              <a:t> However, our findings suggest that the internal enforcement mechanisms can have adverse effects</a:t>
            </a:r>
          </a:p>
          <a:p>
            <a:pPr marL="0" indent="0">
              <a:buNone/>
            </a:pPr>
            <a:endParaRPr lang="en-US">
              <a:cs typeface="Times New Roman" panose="02020603050405020304" pitchFamily="18" charset="0"/>
            </a:endParaRPr>
          </a:p>
          <a:p>
            <a:pPr lvl="5">
              <a:spcBef>
                <a:spcPts val="0"/>
              </a:spcBef>
              <a:buFont typeface="Courier New" panose="02070309020205020404" pitchFamily="49" charset="0"/>
              <a:buChar char="o"/>
            </a:pPr>
            <a:r>
              <a:rPr lang="en-US" sz="1800">
                <a:latin typeface="Times New Roman" panose="02020603050405020304" pitchFamily="18" charset="0"/>
                <a:cs typeface="Times New Roman" panose="02020603050405020304" pitchFamily="18" charset="0"/>
              </a:rPr>
              <a:t>Participants do not transfer sufficient subsidy to make them environmentally effective (the effective farmers are not encouraged enough)</a:t>
            </a:r>
          </a:p>
          <a:p>
            <a:pPr lvl="5">
              <a:buFont typeface="Courier New" panose="02070309020205020404" pitchFamily="49" charset="0"/>
              <a:buChar char="o"/>
            </a:pPr>
            <a:r>
              <a:rPr lang="en-US" sz="1800">
                <a:latin typeface="Times New Roman" panose="02020603050405020304" pitchFamily="18" charset="0"/>
                <a:cs typeface="Times New Roman" panose="02020603050405020304" pitchFamily="18" charset="0"/>
              </a:rPr>
              <a:t>Participant are too keen to exclude group members (underperforming farmers are punished too much) – undermines social welfare and equity outcomes  </a:t>
            </a:r>
          </a:p>
          <a:p>
            <a:pPr marL="0" indent="0">
              <a:buNone/>
            </a:pPr>
            <a:endParaRPr lang="da-DK"/>
          </a:p>
        </p:txBody>
      </p:sp>
      <p:sp>
        <p:nvSpPr>
          <p:cNvPr id="4" name="Pladsholder til dato 3">
            <a:extLst>
              <a:ext uri="{FF2B5EF4-FFF2-40B4-BE49-F238E27FC236}">
                <a16:creationId xmlns:a16="http://schemas.microsoft.com/office/drawing/2014/main" id="{8F875473-ED95-0323-E66A-C1E495AF6B7E}"/>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Pladsholder til slidenummer 4">
            <a:extLst>
              <a:ext uri="{FF2B5EF4-FFF2-40B4-BE49-F238E27FC236}">
                <a16:creationId xmlns:a16="http://schemas.microsoft.com/office/drawing/2014/main" id="{C9099768-A63C-0360-C570-3E900A245E56}"/>
              </a:ext>
            </a:extLst>
          </p:cNvPr>
          <p:cNvSpPr>
            <a:spLocks noGrp="1"/>
          </p:cNvSpPr>
          <p:nvPr>
            <p:ph type="sldNum" sz="quarter" idx="4"/>
          </p:nvPr>
        </p:nvSpPr>
        <p:spPr/>
        <p:txBody>
          <a:bodyPr/>
          <a:lstStyle/>
          <a:p>
            <a:fld id="{24A99081-5F7D-6B48-A940-E14DD127A422}" type="slidenum">
              <a:rPr lang="it-IT" smtClean="0"/>
              <a:pPr/>
              <a:t>101</a:t>
            </a:fld>
            <a:endParaRPr lang="it-IT"/>
          </a:p>
        </p:txBody>
      </p:sp>
    </p:spTree>
    <p:extLst>
      <p:ext uri="{BB962C8B-B14F-4D97-AF65-F5344CB8AC3E}">
        <p14:creationId xmlns:p14="http://schemas.microsoft.com/office/powerpoint/2010/main" val="29605579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B130E-C141-ECD7-4586-E7F8490EE362}"/>
              </a:ext>
            </a:extLst>
          </p:cNvPr>
          <p:cNvSpPr>
            <a:spLocks noGrp="1"/>
          </p:cNvSpPr>
          <p:nvPr>
            <p:ph type="title"/>
          </p:nvPr>
        </p:nvSpPr>
        <p:spPr/>
        <p:txBody>
          <a:bodyPr/>
          <a:lstStyle/>
          <a:p>
            <a:r>
              <a:rPr lang="en-GB">
                <a:latin typeface="Times New Roman" panose="02020603050405020304" pitchFamily="18" charset="0"/>
                <a:cs typeface="Times New Roman" panose="02020603050405020304" pitchFamily="18" charset="0"/>
              </a:rPr>
              <a:t>Conclusions</a:t>
            </a:r>
          </a:p>
        </p:txBody>
      </p:sp>
      <p:sp>
        <p:nvSpPr>
          <p:cNvPr id="4" name="Pladsholder til dato 3">
            <a:extLst>
              <a:ext uri="{FF2B5EF4-FFF2-40B4-BE49-F238E27FC236}">
                <a16:creationId xmlns:a16="http://schemas.microsoft.com/office/drawing/2014/main" id="{41C2648E-E9C1-7EEB-9040-E3E13A86B5C8}"/>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74DF1B87-70C1-DD10-52D8-7AAD7B08098A}"/>
              </a:ext>
            </a:extLst>
          </p:cNvPr>
          <p:cNvSpPr>
            <a:spLocks noGrp="1"/>
          </p:cNvSpPr>
          <p:nvPr>
            <p:ph type="sldNum" sz="quarter" idx="4"/>
          </p:nvPr>
        </p:nvSpPr>
        <p:spPr/>
        <p:txBody>
          <a:bodyPr/>
          <a:lstStyle/>
          <a:p>
            <a:fld id="{24A99081-5F7D-6B48-A940-E14DD127A422}" type="slidenum">
              <a:rPr lang="it-IT" smtClean="0"/>
              <a:pPr/>
              <a:t>102</a:t>
            </a:fld>
            <a:endParaRPr lang="it-IT"/>
          </a:p>
        </p:txBody>
      </p:sp>
      <p:sp>
        <p:nvSpPr>
          <p:cNvPr id="6" name="Content Placeholder 2">
            <a:extLst>
              <a:ext uri="{FF2B5EF4-FFF2-40B4-BE49-F238E27FC236}">
                <a16:creationId xmlns:a16="http://schemas.microsoft.com/office/drawing/2014/main" id="{40EF4749-73AA-F410-9F42-FDFF42E1FEEB}"/>
              </a:ext>
            </a:extLst>
          </p:cNvPr>
          <p:cNvSpPr>
            <a:spLocks noGrp="1"/>
          </p:cNvSpPr>
          <p:nvPr>
            <p:ph idx="1"/>
          </p:nvPr>
        </p:nvSpPr>
        <p:spPr/>
        <p:txBody>
          <a:bodyPr>
            <a:normAutofit lnSpcReduction="10000"/>
          </a:bodyPr>
          <a:lstStyle/>
          <a:p>
            <a:r>
              <a:rPr lang="en-US">
                <a:latin typeface="Times New Roman" panose="02020603050405020304" pitchFamily="18" charset="0"/>
                <a:cs typeface="Times New Roman" panose="02020603050405020304" pitchFamily="18" charset="0"/>
              </a:rPr>
              <a:t>The case study shows that the evolution of the Danish nitrogen regulation has been shaped over time by negative and positive feedbacks between different stakeholders  (farmer unions, environmental interest groups and government agencies).</a:t>
            </a:r>
          </a:p>
          <a:p>
            <a:r>
              <a:rPr lang="en-US">
                <a:latin typeface="Times New Roman" panose="02020603050405020304" pitchFamily="18" charset="0"/>
                <a:cs typeface="Times New Roman" panose="02020603050405020304" pitchFamily="18" charset="0"/>
              </a:rPr>
              <a:t> A successful scheme is likely to require higher flexibility and include more effective measures (i.e. catch-crops and the current eligible measures are not sufficiently effective).  Need to include land-use change and sink measures such as restoration of wetlands.</a:t>
            </a:r>
          </a:p>
          <a:p>
            <a:r>
              <a:rPr lang="en-US">
                <a:latin typeface="Times New Roman" panose="02020603050405020304" pitchFamily="18" charset="0"/>
                <a:cs typeface="Times New Roman" panose="02020603050405020304" pitchFamily="18" charset="0"/>
              </a:rPr>
              <a:t>Allocation of effort to produce local public good may be improved using hybrids of top-down and bottom-up models.</a:t>
            </a:r>
          </a:p>
          <a:p>
            <a:r>
              <a:rPr lang="en-US" sz="1800">
                <a:latin typeface="Times New Roman" panose="02020603050405020304" pitchFamily="18" charset="0"/>
                <a:cs typeface="Times New Roman" panose="02020603050405020304" pitchFamily="18" charset="0"/>
              </a:rPr>
              <a:t>Caution is needed regarding the use of internal enforcement mechanisms. </a:t>
            </a:r>
          </a:p>
          <a:p>
            <a:r>
              <a:rPr lang="en-US">
                <a:latin typeface="Times New Roman" panose="02020603050405020304" pitchFamily="18" charset="0"/>
                <a:cs typeface="Times New Roman" panose="02020603050405020304" pitchFamily="18" charset="0"/>
              </a:rPr>
              <a:t>More ex-post evaluation of AES is necessary to evaluate whether AES goals actually live up to their intended goals. </a:t>
            </a:r>
          </a:p>
          <a:p>
            <a:r>
              <a:rPr lang="en-US">
                <a:latin typeface="Times New Roman" panose="02020603050405020304" pitchFamily="18" charset="0"/>
                <a:cs typeface="Times New Roman" panose="02020603050405020304" pitchFamily="18" charset="0"/>
              </a:rPr>
              <a:t>A mix of methods (experiments and modelling) can support development of new AES in collaboration with farmers, farm advisors and programme developers. </a:t>
            </a:r>
          </a:p>
          <a:p>
            <a:pPr marL="0" indent="0">
              <a:buNone/>
            </a:pPr>
            <a:endParaRPr lang="en-US">
              <a:cs typeface="Times New Roman" panose="02020603050405020304" pitchFamily="18" charset="0"/>
            </a:endParaRPr>
          </a:p>
          <a:p>
            <a:endParaRPr lang="en-US">
              <a:cs typeface="Times New Roman" panose="02020603050405020304" pitchFamily="18" charset="0"/>
            </a:endParaRPr>
          </a:p>
        </p:txBody>
      </p:sp>
    </p:spTree>
    <p:extLst>
      <p:ext uri="{BB962C8B-B14F-4D97-AF65-F5344CB8AC3E}">
        <p14:creationId xmlns:p14="http://schemas.microsoft.com/office/powerpoint/2010/main" val="17963311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græs, udendørs, græsmark, Jordlod&#10;&#10;Automatisk genereret beskrivelse">
            <a:extLst>
              <a:ext uri="{FF2B5EF4-FFF2-40B4-BE49-F238E27FC236}">
                <a16:creationId xmlns:a16="http://schemas.microsoft.com/office/drawing/2014/main" id="{252AFAF3-158A-C0C6-5599-B425DD57DD7F}"/>
              </a:ext>
            </a:extLst>
          </p:cNvPr>
          <p:cNvPicPr>
            <a:picLocks noChangeAspect="1"/>
          </p:cNvPicPr>
          <p:nvPr/>
        </p:nvPicPr>
        <p:blipFill rotWithShape="1">
          <a:blip r:embed="rId3"/>
          <a:srcRect l="4986" r="5603"/>
          <a:stretch/>
        </p:blipFill>
        <p:spPr>
          <a:xfrm>
            <a:off x="-670560" y="-6096"/>
            <a:ext cx="10765536" cy="7095744"/>
          </a:xfrm>
          <a:prstGeom prst="rect">
            <a:avLst/>
          </a:prstGeom>
          <a:gradFill>
            <a:gsLst>
              <a:gs pos="0">
                <a:schemeClr val="accent1">
                  <a:lumMod val="5000"/>
                  <a:lumOff val="95000"/>
                  <a:alpha val="4126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el 1">
            <a:extLst>
              <a:ext uri="{FF2B5EF4-FFF2-40B4-BE49-F238E27FC236}">
                <a16:creationId xmlns:a16="http://schemas.microsoft.com/office/drawing/2014/main" id="{BA747CBA-D8ED-8161-182D-64ED60DB1F89}"/>
              </a:ext>
            </a:extLst>
          </p:cNvPr>
          <p:cNvSpPr>
            <a:spLocks noGrp="1"/>
          </p:cNvSpPr>
          <p:nvPr>
            <p:ph type="title"/>
          </p:nvPr>
        </p:nvSpPr>
        <p:spPr/>
        <p:txBody>
          <a:bodyPr/>
          <a:lstStyle/>
          <a:p>
            <a:r>
              <a:rPr lang="en-GB">
                <a:latin typeface="Times New Roman" panose="02020603050405020304" pitchFamily="18" charset="0"/>
                <a:cs typeface="Times New Roman" panose="02020603050405020304" pitchFamily="18" charset="0"/>
              </a:rPr>
              <a:t>Acknowledgements</a:t>
            </a:r>
          </a:p>
        </p:txBody>
      </p:sp>
      <p:sp>
        <p:nvSpPr>
          <p:cNvPr id="3" name="Pladsholder til indhold 2">
            <a:extLst>
              <a:ext uri="{FF2B5EF4-FFF2-40B4-BE49-F238E27FC236}">
                <a16:creationId xmlns:a16="http://schemas.microsoft.com/office/drawing/2014/main" id="{98984DA7-1D04-58CA-70D6-5FDDBD9CDF90}"/>
              </a:ext>
            </a:extLst>
          </p:cNvPr>
          <p:cNvSpPr>
            <a:spLocks noGrp="1"/>
          </p:cNvSpPr>
          <p:nvPr>
            <p:ph idx="1"/>
          </p:nvPr>
        </p:nvSpPr>
        <p:spPr>
          <a:xfrm>
            <a:off x="253870" y="2492727"/>
            <a:ext cx="8646289" cy="4213410"/>
          </a:xfrm>
        </p:spPr>
        <p:txBody>
          <a:bodyPr>
            <a:normAutofit fontScale="70000" lnSpcReduction="20000"/>
          </a:bodyPr>
          <a:lstStyle/>
          <a:p>
            <a:pPr marL="0" indent="0" algn="ctr">
              <a:buNone/>
            </a:pPr>
            <a:r>
              <a:rPr lang="en-GB" sz="2100">
                <a:solidFill>
                  <a:schemeClr val="bg1"/>
                </a:solidFill>
                <a:latin typeface="Times New Roman" panose="02020603050405020304" pitchFamily="18" charset="0"/>
                <a:cs typeface="Times New Roman" panose="02020603050405020304" pitchFamily="18" charset="0"/>
              </a:rPr>
              <a:t>Michael </a:t>
            </a:r>
            <a:r>
              <a:rPr lang="en-GB" sz="2100" err="1">
                <a:solidFill>
                  <a:schemeClr val="bg1"/>
                </a:solidFill>
                <a:latin typeface="Times New Roman" panose="02020603050405020304" pitchFamily="18" charset="0"/>
                <a:cs typeface="Times New Roman" panose="02020603050405020304" pitchFamily="18" charset="0"/>
              </a:rPr>
              <a:t>Friis</a:t>
            </a:r>
            <a:r>
              <a:rPr lang="en-GB" sz="2100">
                <a:solidFill>
                  <a:schemeClr val="bg1"/>
                </a:solidFill>
                <a:latin typeface="Times New Roman" panose="02020603050405020304" pitchFamily="18" charset="0"/>
                <a:cs typeface="Times New Roman" panose="02020603050405020304" pitchFamily="18" charset="0"/>
              </a:rPr>
              <a:t> Petersen &amp;  </a:t>
            </a:r>
            <a:r>
              <a:rPr lang="da-DK" sz="2100" i="0">
                <a:solidFill>
                  <a:schemeClr val="bg1"/>
                </a:solidFill>
                <a:effectLst/>
                <a:latin typeface="Times New Roman" panose="02020603050405020304" pitchFamily="18" charset="0"/>
                <a:cs typeface="Times New Roman" panose="02020603050405020304" pitchFamily="18" charset="0"/>
              </a:rPr>
              <a:t>Jakob Vesterlund Olsen</a:t>
            </a:r>
          </a:p>
          <a:p>
            <a:pPr marL="0" indent="0" algn="ctr">
              <a:buNone/>
            </a:pPr>
            <a:r>
              <a:rPr lang="en-GB" sz="1600">
                <a:solidFill>
                  <a:schemeClr val="bg1"/>
                </a:solidFill>
                <a:latin typeface="Times New Roman" panose="02020603050405020304" pitchFamily="18" charset="0"/>
                <a:cs typeface="Times New Roman" panose="02020603050405020304" pitchFamily="18" charset="0"/>
              </a:rPr>
              <a:t>Department of Food and Resource Economics, University of Copenhagen</a:t>
            </a:r>
            <a:endParaRPr lang="da-DK" sz="1500" b="1" i="0">
              <a:solidFill>
                <a:schemeClr val="bg1"/>
              </a:solidFill>
              <a:effectLst/>
              <a:latin typeface="Times New Roman" panose="02020603050405020304" pitchFamily="18" charset="0"/>
              <a:cs typeface="Times New Roman" panose="02020603050405020304" pitchFamily="18" charset="0"/>
            </a:endParaRPr>
          </a:p>
          <a:p>
            <a:pPr marL="0" indent="0" algn="ctr">
              <a:buNone/>
            </a:pPr>
            <a:r>
              <a:rPr lang="en-GB" sz="2000">
                <a:solidFill>
                  <a:schemeClr val="bg1"/>
                </a:solidFill>
                <a:cs typeface="Times New Roman" panose="02020603050405020304" pitchFamily="18" charset="0"/>
              </a:rPr>
              <a:t>Frank </a:t>
            </a:r>
            <a:r>
              <a:rPr lang="en-GB" sz="2000" err="1">
                <a:solidFill>
                  <a:schemeClr val="bg1"/>
                </a:solidFill>
                <a:cs typeface="Times New Roman" panose="02020603050405020304" pitchFamily="18" charset="0"/>
              </a:rPr>
              <a:t>Bondgaard</a:t>
            </a:r>
            <a:r>
              <a:rPr lang="en-GB" sz="2000">
                <a:solidFill>
                  <a:schemeClr val="bg1"/>
                </a:solidFill>
                <a:cs typeface="Times New Roman" panose="02020603050405020304" pitchFamily="18" charset="0"/>
              </a:rPr>
              <a:t>, Jacob </a:t>
            </a:r>
            <a:r>
              <a:rPr lang="en-GB" sz="2000" err="1">
                <a:solidFill>
                  <a:schemeClr val="bg1"/>
                </a:solidFill>
                <a:cs typeface="Times New Roman" panose="02020603050405020304" pitchFamily="18" charset="0"/>
              </a:rPr>
              <a:t>Krog</a:t>
            </a:r>
            <a:r>
              <a:rPr lang="en-GB" sz="2000">
                <a:solidFill>
                  <a:schemeClr val="bg1"/>
                </a:solidFill>
                <a:cs typeface="Times New Roman" panose="02020603050405020304" pitchFamily="18" charset="0"/>
              </a:rPr>
              <a:t>, </a:t>
            </a:r>
            <a:r>
              <a:rPr lang="da-DK" sz="2000" i="0" u="none" strike="noStrike">
                <a:solidFill>
                  <a:schemeClr val="bg1"/>
                </a:solidFill>
                <a:effectLst/>
              </a:rPr>
              <a:t>Mads </a:t>
            </a:r>
            <a:r>
              <a:rPr lang="da-DK" sz="2000" i="0" u="none" strike="noStrike" err="1">
                <a:solidFill>
                  <a:schemeClr val="bg1"/>
                </a:solidFill>
                <a:effectLst/>
              </a:rPr>
              <a:t>Lægdsgaard</a:t>
            </a:r>
            <a:r>
              <a:rPr lang="da-DK" sz="2000" i="0" u="none" strike="noStrike">
                <a:solidFill>
                  <a:schemeClr val="bg1"/>
                </a:solidFill>
                <a:effectLst/>
              </a:rPr>
              <a:t> Madsen</a:t>
            </a:r>
            <a:r>
              <a:rPr lang="en-GB" sz="2000">
                <a:solidFill>
                  <a:schemeClr val="bg1"/>
                </a:solidFill>
                <a:cs typeface="Times New Roman" panose="02020603050405020304" pitchFamily="18" charset="0"/>
              </a:rPr>
              <a:t> &amp; Irene Viborg</a:t>
            </a:r>
          </a:p>
          <a:p>
            <a:pPr marL="0" indent="0" algn="ctr">
              <a:buNone/>
            </a:pPr>
            <a:r>
              <a:rPr lang="en-GB" sz="1500" err="1">
                <a:solidFill>
                  <a:schemeClr val="bg1"/>
                </a:solidFill>
                <a:latin typeface="Times New Roman" panose="02020603050405020304" pitchFamily="18" charset="0"/>
                <a:cs typeface="Times New Roman" panose="02020603050405020304" pitchFamily="18" charset="0"/>
              </a:rPr>
              <a:t>Seges</a:t>
            </a:r>
            <a:r>
              <a:rPr lang="en-GB" sz="1500">
                <a:solidFill>
                  <a:schemeClr val="bg1"/>
                </a:solidFill>
                <a:latin typeface="Times New Roman" panose="02020603050405020304" pitchFamily="18" charset="0"/>
                <a:cs typeface="Times New Roman" panose="02020603050405020304" pitchFamily="18" charset="0"/>
              </a:rPr>
              <a:t> Innovation</a:t>
            </a:r>
          </a:p>
          <a:p>
            <a:pPr marL="0" indent="0" algn="ctr">
              <a:buNone/>
            </a:pPr>
            <a:r>
              <a:rPr lang="en-GB" sz="2100">
                <a:solidFill>
                  <a:schemeClr val="bg1"/>
                </a:solidFill>
                <a:latin typeface="Times New Roman" panose="02020603050405020304" pitchFamily="18" charset="0"/>
                <a:cs typeface="Times New Roman" panose="02020603050405020304" pitchFamily="18" charset="0"/>
              </a:rPr>
              <a:t>Berit Hasler, </a:t>
            </a:r>
          </a:p>
          <a:p>
            <a:pPr marL="0" indent="0" algn="ctr">
              <a:buNone/>
            </a:pPr>
            <a:r>
              <a:rPr lang="en-GB" sz="1500">
                <a:solidFill>
                  <a:schemeClr val="bg1"/>
                </a:solidFill>
                <a:latin typeface="Times New Roman" panose="02020603050405020304" pitchFamily="18" charset="0"/>
                <a:cs typeface="Times New Roman" panose="02020603050405020304" pitchFamily="18" charset="0"/>
              </a:rPr>
              <a:t>Department of Food and Resource Economics, University of Copenhagen</a:t>
            </a:r>
          </a:p>
          <a:p>
            <a:pPr marL="0" indent="0" algn="ctr">
              <a:buNone/>
            </a:pPr>
            <a:r>
              <a:rPr lang="en-GB" sz="2300">
                <a:solidFill>
                  <a:schemeClr val="bg1"/>
                </a:solidFill>
                <a:latin typeface="Times New Roman" panose="02020603050405020304" pitchFamily="18" charset="0"/>
                <a:cs typeface="Times New Roman" panose="02020603050405020304" pitchFamily="18" charset="0"/>
              </a:rPr>
              <a:t>Gregor Levin, </a:t>
            </a:r>
          </a:p>
          <a:p>
            <a:pPr marL="0" indent="0" algn="ctr">
              <a:buNone/>
            </a:pPr>
            <a:r>
              <a:rPr lang="en-GB" sz="1700">
                <a:solidFill>
                  <a:schemeClr val="bg1"/>
                </a:solidFill>
                <a:latin typeface="Times New Roman" panose="02020603050405020304" pitchFamily="18" charset="0"/>
                <a:cs typeface="Times New Roman" panose="02020603050405020304" pitchFamily="18" charset="0"/>
              </a:rPr>
              <a:t>Department of Environmental Science,  Aarhus University</a:t>
            </a:r>
          </a:p>
          <a:p>
            <a:pPr marL="0" indent="0" algn="ctr">
              <a:buNone/>
            </a:pPr>
            <a:r>
              <a:rPr lang="en-GB" sz="2300">
                <a:solidFill>
                  <a:schemeClr val="bg1"/>
                </a:solidFill>
                <a:latin typeface="Times New Roman" panose="02020603050405020304" pitchFamily="18" charset="0"/>
                <a:cs typeface="Times New Roman" panose="02020603050405020304" pitchFamily="18" charset="0"/>
              </a:rPr>
              <a:t>Hans E. Andersen, </a:t>
            </a:r>
          </a:p>
          <a:p>
            <a:pPr marL="0" indent="0" algn="ctr">
              <a:buNone/>
            </a:pPr>
            <a:r>
              <a:rPr lang="en-GB" sz="1500">
                <a:solidFill>
                  <a:schemeClr val="bg1"/>
                </a:solidFill>
                <a:latin typeface="Times New Roman" panose="02020603050405020304" pitchFamily="18" charset="0"/>
                <a:cs typeface="Times New Roman" panose="02020603050405020304" pitchFamily="18" charset="0"/>
              </a:rPr>
              <a:t>Department of </a:t>
            </a:r>
            <a:r>
              <a:rPr lang="en-GB" sz="1500" err="1">
                <a:solidFill>
                  <a:schemeClr val="bg1"/>
                </a:solidFill>
                <a:latin typeface="Times New Roman" panose="02020603050405020304" pitchFamily="18" charset="0"/>
                <a:cs typeface="Times New Roman" panose="02020603050405020304" pitchFamily="18" charset="0"/>
              </a:rPr>
              <a:t>EcoScience</a:t>
            </a:r>
            <a:r>
              <a:rPr lang="en-GB" sz="1500">
                <a:solidFill>
                  <a:schemeClr val="bg1"/>
                </a:solidFill>
                <a:latin typeface="Times New Roman" panose="02020603050405020304" pitchFamily="18" charset="0"/>
                <a:cs typeface="Times New Roman" panose="02020603050405020304" pitchFamily="18" charset="0"/>
              </a:rPr>
              <a:t>,  Aarhus University</a:t>
            </a:r>
          </a:p>
          <a:p>
            <a:pPr marL="0" indent="0" algn="ctr">
              <a:buNone/>
            </a:pPr>
            <a:r>
              <a:rPr lang="en-GB" sz="2300">
                <a:solidFill>
                  <a:schemeClr val="bg1"/>
                </a:solidFill>
                <a:latin typeface="Times New Roman" panose="02020603050405020304" pitchFamily="18" charset="0"/>
                <a:cs typeface="Times New Roman" panose="02020603050405020304" pitchFamily="18" charset="0"/>
              </a:rPr>
              <a:t>Line Block Hansen, </a:t>
            </a:r>
          </a:p>
          <a:p>
            <a:pPr marL="0" indent="0" algn="ctr">
              <a:buNone/>
            </a:pPr>
            <a:r>
              <a:rPr lang="en-GB" sz="1700">
                <a:solidFill>
                  <a:schemeClr val="bg1"/>
                </a:solidFill>
                <a:latin typeface="Times New Roman" panose="02020603050405020304" pitchFamily="18" charset="0"/>
                <a:cs typeface="Times New Roman" panose="02020603050405020304" pitchFamily="18" charset="0"/>
              </a:rPr>
              <a:t>Danish Climate Council (previously Aarhus University)</a:t>
            </a:r>
          </a:p>
          <a:p>
            <a:pPr marL="0" indent="0" algn="ctr">
              <a:buNone/>
            </a:pPr>
            <a:r>
              <a:rPr lang="en-GB" sz="2300">
                <a:solidFill>
                  <a:schemeClr val="bg1"/>
                </a:solidFill>
                <a:latin typeface="Times New Roman" panose="02020603050405020304" pitchFamily="18" charset="0"/>
                <a:cs typeface="Times New Roman" panose="02020603050405020304" pitchFamily="18" charset="0"/>
              </a:rPr>
              <a:t>Jim Smart &amp; Lin Hassan</a:t>
            </a:r>
          </a:p>
          <a:p>
            <a:pPr marL="0" indent="0" algn="ctr">
              <a:buNone/>
            </a:pPr>
            <a:r>
              <a:rPr lang="en-GB" sz="1700">
                <a:solidFill>
                  <a:schemeClr val="bg1"/>
                </a:solidFill>
                <a:latin typeface="Times New Roman" panose="02020603050405020304" pitchFamily="18" charset="0"/>
                <a:cs typeface="Times New Roman" panose="02020603050405020304" pitchFamily="18" charset="0"/>
              </a:rPr>
              <a:t> Griffith School of Water Resources, Brisbane,  Australia</a:t>
            </a:r>
          </a:p>
          <a:p>
            <a:pPr marL="0" indent="0">
              <a:buNone/>
            </a:pPr>
            <a:endParaRPr lang="en-GB">
              <a:solidFill>
                <a:schemeClr val="bg1"/>
              </a:solidFill>
            </a:endParaRPr>
          </a:p>
        </p:txBody>
      </p:sp>
      <p:sp>
        <p:nvSpPr>
          <p:cNvPr id="4" name="Pladsholder til dato 3">
            <a:extLst>
              <a:ext uri="{FF2B5EF4-FFF2-40B4-BE49-F238E27FC236}">
                <a16:creationId xmlns:a16="http://schemas.microsoft.com/office/drawing/2014/main" id="{832D8FFA-E552-1A6D-491C-51AC587AFFA7}"/>
              </a:ext>
            </a:extLst>
          </p:cNvPr>
          <p:cNvSpPr>
            <a:spLocks noGrp="1"/>
          </p:cNvSpPr>
          <p:nvPr>
            <p:ph type="dt" sz="half" idx="2"/>
          </p:nvPr>
        </p:nvSpPr>
        <p:spPr/>
        <p:txBody>
          <a:bodyPr/>
          <a:lstStyle/>
          <a:p>
            <a:pPr algn="l"/>
            <a:fld id="{0B073F77-23D7-8D42-8A72-DCC1827EEC11}" type="datetime1">
              <a:rPr lang="it-IT" smtClean="0"/>
              <a:t>03/10/2023</a:t>
            </a:fld>
            <a:endParaRPr lang="it-IT"/>
          </a:p>
        </p:txBody>
      </p:sp>
    </p:spTree>
    <p:extLst>
      <p:ext uri="{BB962C8B-B14F-4D97-AF65-F5344CB8AC3E}">
        <p14:creationId xmlns:p14="http://schemas.microsoft.com/office/powerpoint/2010/main" val="32509876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6BDF-093A-544D-97EE-52524E14463E}"/>
              </a:ext>
            </a:extLst>
          </p:cNvPr>
          <p:cNvSpPr>
            <a:spLocks noGrp="1"/>
          </p:cNvSpPr>
          <p:nvPr>
            <p:ph type="ctrTitle"/>
          </p:nvPr>
        </p:nvSpPr>
        <p:spPr>
          <a:xfrm>
            <a:off x="192101" y="2787588"/>
            <a:ext cx="8877782" cy="2261851"/>
          </a:xfrm>
        </p:spPr>
        <p:txBody>
          <a:bodyPr/>
          <a:lstStyle/>
          <a:p>
            <a:r>
              <a:rPr lang="en-US" sz="2800"/>
              <a:t>Novel design mechanisms to increase the effectiveness of Agri-environmental schemes</a:t>
            </a:r>
            <a:endParaRPr lang="en-GB" sz="2800"/>
          </a:p>
        </p:txBody>
      </p:sp>
      <p:sp>
        <p:nvSpPr>
          <p:cNvPr id="4" name="Segnaposto testo 3">
            <a:extLst>
              <a:ext uri="{FF2B5EF4-FFF2-40B4-BE49-F238E27FC236}">
                <a16:creationId xmlns:a16="http://schemas.microsoft.com/office/drawing/2014/main" id="{ABA97776-DF45-D242-A45F-EA1DBC6936BD}"/>
              </a:ext>
            </a:extLst>
          </p:cNvPr>
          <p:cNvSpPr>
            <a:spLocks noGrp="1"/>
          </p:cNvSpPr>
          <p:nvPr>
            <p:ph type="body" sz="quarter" idx="10"/>
          </p:nvPr>
        </p:nvSpPr>
        <p:spPr/>
        <p:txBody>
          <a:bodyPr>
            <a:noAutofit/>
          </a:bodyPr>
          <a:lstStyle/>
          <a:p>
            <a:pPr>
              <a:spcBef>
                <a:spcPts val="0"/>
              </a:spcBef>
            </a:pPr>
            <a:r>
              <a:rPr lang="hu-HU" sz="1600"/>
              <a:t>Uwe </a:t>
            </a:r>
            <a:r>
              <a:rPr lang="it-IT" sz="1600"/>
              <a:t>Latacz-Lohmann and Chi Nguyen</a:t>
            </a:r>
          </a:p>
          <a:p>
            <a:pPr>
              <a:spcBef>
                <a:spcPts val="0"/>
              </a:spcBef>
            </a:pPr>
            <a:r>
              <a:rPr lang="it-IT" sz="1600"/>
              <a:t>Kiel </a:t>
            </a:r>
            <a:r>
              <a:rPr lang="it-IT" sz="1600" err="1"/>
              <a:t>University</a:t>
            </a:r>
            <a:r>
              <a:rPr lang="it-IT" sz="1600"/>
              <a:t>, Germany </a:t>
            </a:r>
          </a:p>
        </p:txBody>
      </p:sp>
    </p:spTree>
    <p:extLst>
      <p:ext uri="{BB962C8B-B14F-4D97-AF65-F5344CB8AC3E}">
        <p14:creationId xmlns:p14="http://schemas.microsoft.com/office/powerpoint/2010/main" val="9705891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7741-AF6D-FD98-F6AF-C9B5ABC985AF}"/>
              </a:ext>
            </a:extLst>
          </p:cNvPr>
          <p:cNvSpPr>
            <a:spLocks noGrp="1"/>
          </p:cNvSpPr>
          <p:nvPr>
            <p:ph type="title"/>
          </p:nvPr>
        </p:nvSpPr>
        <p:spPr/>
        <p:txBody>
          <a:bodyPr/>
          <a:lstStyle/>
          <a:p>
            <a:r>
              <a:rPr lang="en-AU"/>
              <a:t>Novel design mechanisms - Overview</a:t>
            </a:r>
            <a:endParaRPr lang="en-HU"/>
          </a:p>
        </p:txBody>
      </p:sp>
      <p:sp>
        <p:nvSpPr>
          <p:cNvPr id="4" name="Date Placeholder 3">
            <a:extLst>
              <a:ext uri="{FF2B5EF4-FFF2-40B4-BE49-F238E27FC236}">
                <a16:creationId xmlns:a16="http://schemas.microsoft.com/office/drawing/2014/main" id="{93E5092D-8800-440A-7952-5D289BCE0C0A}"/>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0B0B2C75-299E-EFC2-3EC4-31852AD4F420}"/>
              </a:ext>
            </a:extLst>
          </p:cNvPr>
          <p:cNvSpPr>
            <a:spLocks noGrp="1"/>
          </p:cNvSpPr>
          <p:nvPr>
            <p:ph type="sldNum" sz="quarter" idx="4"/>
          </p:nvPr>
        </p:nvSpPr>
        <p:spPr/>
        <p:txBody>
          <a:bodyPr/>
          <a:lstStyle/>
          <a:p>
            <a:fld id="{24A99081-5F7D-6B48-A940-E14DD127A422}" type="slidenum">
              <a:rPr lang="it-IT" smtClean="0"/>
              <a:pPr/>
              <a:t>105</a:t>
            </a:fld>
            <a:endParaRPr lang="it-IT"/>
          </a:p>
        </p:txBody>
      </p:sp>
      <p:sp>
        <p:nvSpPr>
          <p:cNvPr id="10" name="Inhaltsplatzhalter 2">
            <a:extLst>
              <a:ext uri="{FF2B5EF4-FFF2-40B4-BE49-F238E27FC236}">
                <a16:creationId xmlns:a16="http://schemas.microsoft.com/office/drawing/2014/main" id="{75F365A6-E488-454F-9AE0-42BB6C8B8DA5}"/>
              </a:ext>
            </a:extLst>
          </p:cNvPr>
          <p:cNvSpPr txBox="1">
            <a:spLocks/>
          </p:cNvSpPr>
          <p:nvPr/>
        </p:nvSpPr>
        <p:spPr>
          <a:xfrm>
            <a:off x="504578" y="2019300"/>
            <a:ext cx="8487022" cy="28194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spcBef>
                <a:spcPts val="400"/>
              </a:spcBef>
              <a:spcAft>
                <a:spcPts val="1200"/>
              </a:spcAft>
              <a:buClrTx/>
              <a:buSzPct val="80000"/>
              <a:buFont typeface="+mj-lt"/>
              <a:buAutoNum type="arabicPeriod"/>
            </a:pPr>
            <a:r>
              <a:rPr lang="de-DE" sz="2400" err="1">
                <a:latin typeface="Calibri" pitchFamily="34" charset="0"/>
                <a:cs typeface="Calibri" pitchFamily="34" charset="0"/>
              </a:rPr>
              <a:t>Collectively</a:t>
            </a:r>
            <a:r>
              <a:rPr lang="de-DE" sz="2400">
                <a:latin typeface="Calibri" pitchFamily="34" charset="0"/>
                <a:cs typeface="Calibri" pitchFamily="34" charset="0"/>
              </a:rPr>
              <a:t> </a:t>
            </a:r>
            <a:r>
              <a:rPr lang="de-DE" sz="2400" err="1">
                <a:latin typeface="Calibri" pitchFamily="34" charset="0"/>
                <a:cs typeface="Calibri" pitchFamily="34" charset="0"/>
              </a:rPr>
              <a:t>organized</a:t>
            </a:r>
            <a:r>
              <a:rPr lang="de-DE" sz="2400">
                <a:latin typeface="Calibri" pitchFamily="34" charset="0"/>
                <a:cs typeface="Calibri" pitchFamily="34" charset="0"/>
              </a:rPr>
              <a:t> </a:t>
            </a:r>
            <a:r>
              <a:rPr lang="de-DE" sz="2400" err="1">
                <a:latin typeface="Calibri" pitchFamily="34" charset="0"/>
                <a:cs typeface="Calibri" pitchFamily="34" charset="0"/>
              </a:rPr>
              <a:t>nature</a:t>
            </a:r>
            <a:r>
              <a:rPr lang="de-DE" sz="2400">
                <a:latin typeface="Calibri" pitchFamily="34" charset="0"/>
                <a:cs typeface="Calibri" pitchFamily="34" charset="0"/>
              </a:rPr>
              <a:t> </a:t>
            </a:r>
            <a:r>
              <a:rPr lang="de-DE" sz="2400" err="1">
                <a:latin typeface="Calibri" pitchFamily="34" charset="0"/>
                <a:cs typeface="Calibri" pitchFamily="34" charset="0"/>
              </a:rPr>
              <a:t>conservation</a:t>
            </a:r>
            <a:r>
              <a:rPr lang="de-DE" sz="2400">
                <a:latin typeface="Calibri" pitchFamily="34" charset="0"/>
                <a:cs typeface="Calibri" pitchFamily="34" charset="0"/>
              </a:rPr>
              <a:t> (</a:t>
            </a:r>
            <a:r>
              <a:rPr lang="de-DE" sz="2400" err="1">
                <a:latin typeface="Calibri" pitchFamily="34" charset="0"/>
                <a:cs typeface="Calibri" pitchFamily="34" charset="0"/>
              </a:rPr>
              <a:t>Netherlands</a:t>
            </a:r>
            <a:r>
              <a:rPr lang="de-DE" sz="2400">
                <a:latin typeface="Calibri" pitchFamily="34" charset="0"/>
                <a:cs typeface="Calibri" pitchFamily="34" charset="0"/>
              </a:rPr>
              <a:t>) </a:t>
            </a:r>
          </a:p>
          <a:p>
            <a:pPr marL="457200" indent="-457200">
              <a:spcBef>
                <a:spcPts val="400"/>
              </a:spcBef>
              <a:spcAft>
                <a:spcPts val="1200"/>
              </a:spcAft>
              <a:buClrTx/>
              <a:buSzPct val="80000"/>
              <a:buFont typeface="+mj-lt"/>
              <a:buAutoNum type="arabicPeriod"/>
            </a:pPr>
            <a:r>
              <a:rPr lang="de-DE" sz="2400">
                <a:latin typeface="Calibri" pitchFamily="34" charset="0"/>
                <a:cs typeface="Calibri" pitchFamily="34" charset="0"/>
              </a:rPr>
              <a:t>Payment </a:t>
            </a:r>
            <a:r>
              <a:rPr lang="de-DE" sz="2400" err="1">
                <a:latin typeface="Calibri" pitchFamily="34" charset="0"/>
                <a:cs typeface="Calibri" pitchFamily="34" charset="0"/>
              </a:rPr>
              <a:t>by</a:t>
            </a:r>
            <a:r>
              <a:rPr lang="de-DE" sz="2400">
                <a:latin typeface="Calibri" pitchFamily="34" charset="0"/>
                <a:cs typeface="Calibri" pitchFamily="34" charset="0"/>
              </a:rPr>
              <a:t> </a:t>
            </a:r>
            <a:r>
              <a:rPr lang="de-DE" sz="2400" err="1">
                <a:latin typeface="Calibri" pitchFamily="34" charset="0"/>
                <a:cs typeface="Calibri" pitchFamily="34" charset="0"/>
              </a:rPr>
              <a:t>results</a:t>
            </a:r>
            <a:r>
              <a:rPr lang="de-DE" sz="2400">
                <a:latin typeface="Calibri" pitchFamily="34" charset="0"/>
                <a:cs typeface="Calibri" pitchFamily="34" charset="0"/>
              </a:rPr>
              <a:t>: </a:t>
            </a:r>
            <a:r>
              <a:rPr lang="de-DE" sz="2400" err="1">
                <a:latin typeface="Calibri" pitchFamily="34" charset="0"/>
                <a:cs typeface="Calibri" pitchFamily="34" charset="0"/>
              </a:rPr>
              <a:t>rewarding</a:t>
            </a:r>
            <a:r>
              <a:rPr lang="de-DE" sz="2400">
                <a:latin typeface="Calibri" pitchFamily="34" charset="0"/>
                <a:cs typeface="Calibri" pitchFamily="34" charset="0"/>
              </a:rPr>
              <a:t> </a:t>
            </a:r>
            <a:r>
              <a:rPr lang="de-DE" sz="2400" err="1">
                <a:latin typeface="Calibri" pitchFamily="34" charset="0"/>
                <a:cs typeface="Calibri" pitchFamily="34" charset="0"/>
              </a:rPr>
              <a:t>farmers</a:t>
            </a:r>
            <a:r>
              <a:rPr lang="de-DE" sz="2400">
                <a:latin typeface="Calibri" pitchFamily="34" charset="0"/>
                <a:cs typeface="Calibri" pitchFamily="34" charset="0"/>
              </a:rPr>
              <a:t> </a:t>
            </a:r>
            <a:r>
              <a:rPr lang="de-DE" sz="2400" err="1">
                <a:latin typeface="Calibri" pitchFamily="34" charset="0"/>
                <a:cs typeface="Calibri" pitchFamily="34" charset="0"/>
              </a:rPr>
              <a:t>for</a:t>
            </a:r>
            <a:r>
              <a:rPr lang="de-DE" sz="2400">
                <a:latin typeface="Calibri" pitchFamily="34" charset="0"/>
                <a:cs typeface="Calibri" pitchFamily="34" charset="0"/>
              </a:rPr>
              <a:t> </a:t>
            </a:r>
            <a:r>
              <a:rPr lang="de-DE" sz="2400" err="1">
                <a:latin typeface="Calibri" pitchFamily="34" charset="0"/>
                <a:cs typeface="Calibri" pitchFamily="34" charset="0"/>
              </a:rPr>
              <a:t>conservation</a:t>
            </a:r>
            <a:r>
              <a:rPr lang="de-DE" sz="2400">
                <a:latin typeface="Calibri" pitchFamily="34" charset="0"/>
                <a:cs typeface="Calibri" pitchFamily="34" charset="0"/>
              </a:rPr>
              <a:t> </a:t>
            </a:r>
            <a:r>
              <a:rPr lang="de-DE" sz="2400" err="1">
                <a:latin typeface="Calibri" pitchFamily="34" charset="0"/>
                <a:cs typeface="Calibri" pitchFamily="34" charset="0"/>
              </a:rPr>
              <a:t>outcomes</a:t>
            </a:r>
            <a:r>
              <a:rPr lang="de-DE" sz="2400">
                <a:latin typeface="Calibri" pitchFamily="34" charset="0"/>
                <a:cs typeface="Calibri" pitchFamily="34" charset="0"/>
              </a:rPr>
              <a:t> </a:t>
            </a:r>
            <a:r>
              <a:rPr lang="de-DE" sz="2400" err="1">
                <a:latin typeface="Calibri" pitchFamily="34" charset="0"/>
                <a:cs typeface="Calibri" pitchFamily="34" charset="0"/>
              </a:rPr>
              <a:t>rather</a:t>
            </a:r>
            <a:r>
              <a:rPr lang="de-DE" sz="2400">
                <a:latin typeface="Calibri" pitchFamily="34" charset="0"/>
                <a:cs typeface="Calibri" pitchFamily="34" charset="0"/>
              </a:rPr>
              <a:t> </a:t>
            </a:r>
            <a:r>
              <a:rPr lang="de-DE" sz="2400" err="1">
                <a:latin typeface="Calibri" pitchFamily="34" charset="0"/>
                <a:cs typeface="Calibri" pitchFamily="34" charset="0"/>
              </a:rPr>
              <a:t>than</a:t>
            </a:r>
            <a:r>
              <a:rPr lang="de-DE" sz="2400">
                <a:latin typeface="Calibri" pitchFamily="34" charset="0"/>
                <a:cs typeface="Calibri" pitchFamily="34" charset="0"/>
              </a:rPr>
              <a:t> </a:t>
            </a:r>
            <a:r>
              <a:rPr lang="de-DE" sz="2400" err="1">
                <a:latin typeface="Calibri" pitchFamily="34" charset="0"/>
                <a:cs typeface="Calibri" pitchFamily="34" charset="0"/>
              </a:rPr>
              <a:t>activities</a:t>
            </a:r>
            <a:endParaRPr lang="de-DE" sz="2400">
              <a:latin typeface="Calibri" pitchFamily="34" charset="0"/>
              <a:cs typeface="Calibri" pitchFamily="34" charset="0"/>
              <a:sym typeface="Wingdings" panose="05000000000000000000" pitchFamily="2" charset="2"/>
            </a:endParaRPr>
          </a:p>
          <a:p>
            <a:pPr marL="457200" indent="-457200">
              <a:spcBef>
                <a:spcPts val="400"/>
              </a:spcBef>
              <a:spcAft>
                <a:spcPts val="1200"/>
              </a:spcAft>
              <a:buClrTx/>
              <a:buSzPct val="80000"/>
              <a:buFont typeface="+mj-lt"/>
              <a:buAutoNum type="arabicPeriod"/>
            </a:pPr>
            <a:r>
              <a:rPr lang="de-DE" sz="2400" err="1">
                <a:latin typeface="Calibri" pitchFamily="34" charset="0"/>
                <a:cs typeface="Calibri" pitchFamily="34" charset="0"/>
                <a:sym typeface="Wingdings" panose="05000000000000000000" pitchFamily="2" charset="2"/>
              </a:rPr>
              <a:t>Conservation</a:t>
            </a:r>
            <a:r>
              <a:rPr lang="de-DE" sz="2400">
                <a:latin typeface="Calibri" pitchFamily="34" charset="0"/>
                <a:cs typeface="Calibri" pitchFamily="34" charset="0"/>
                <a:sym typeface="Wingdings" panose="05000000000000000000" pitchFamily="2" charset="2"/>
              </a:rPr>
              <a:t> </a:t>
            </a:r>
            <a:r>
              <a:rPr lang="de-DE" sz="2400" err="1">
                <a:latin typeface="Calibri" pitchFamily="34" charset="0"/>
                <a:cs typeface="Calibri" pitchFamily="34" charset="0"/>
                <a:sym typeface="Wingdings" panose="05000000000000000000" pitchFamily="2" charset="2"/>
              </a:rPr>
              <a:t>auctions</a:t>
            </a:r>
            <a:r>
              <a:rPr lang="de-DE" sz="2400">
                <a:latin typeface="Calibri" pitchFamily="34" charset="0"/>
                <a:cs typeface="Calibri" pitchFamily="34" charset="0"/>
                <a:sym typeface="Wingdings" panose="05000000000000000000" pitchFamily="2" charset="2"/>
              </a:rPr>
              <a:t>: </a:t>
            </a:r>
            <a:r>
              <a:rPr lang="de-DE" sz="2400" err="1">
                <a:latin typeface="Calibri" pitchFamily="34" charset="0"/>
                <a:cs typeface="Calibri" pitchFamily="34" charset="0"/>
                <a:sym typeface="Wingdings" panose="05000000000000000000" pitchFamily="2" charset="2"/>
              </a:rPr>
              <a:t>allocate</a:t>
            </a:r>
            <a:r>
              <a:rPr lang="de-DE" sz="2400">
                <a:latin typeface="Calibri" pitchFamily="34" charset="0"/>
                <a:cs typeface="Calibri" pitchFamily="34" charset="0"/>
                <a:sym typeface="Wingdings" panose="05000000000000000000" pitchFamily="2" charset="2"/>
              </a:rPr>
              <a:t> </a:t>
            </a:r>
            <a:r>
              <a:rPr lang="de-DE" sz="2400" err="1">
                <a:latin typeface="Calibri" pitchFamily="34" charset="0"/>
                <a:cs typeface="Calibri" pitchFamily="34" charset="0"/>
                <a:sym typeface="Wingdings" panose="05000000000000000000" pitchFamily="2" charset="2"/>
              </a:rPr>
              <a:t>contracts</a:t>
            </a:r>
            <a:r>
              <a:rPr lang="de-DE" sz="2400">
                <a:latin typeface="Calibri" pitchFamily="34" charset="0"/>
                <a:cs typeface="Calibri" pitchFamily="34" charset="0"/>
                <a:sym typeface="Wingdings" panose="05000000000000000000" pitchFamily="2" charset="2"/>
              </a:rPr>
              <a:t> </a:t>
            </a:r>
            <a:r>
              <a:rPr lang="de-DE" sz="2400" err="1">
                <a:latin typeface="Calibri" pitchFamily="34" charset="0"/>
                <a:cs typeface="Calibri" pitchFamily="34" charset="0"/>
                <a:sym typeface="Wingdings" panose="05000000000000000000" pitchFamily="2" charset="2"/>
              </a:rPr>
              <a:t>through</a:t>
            </a:r>
            <a:r>
              <a:rPr lang="de-DE" sz="2400">
                <a:latin typeface="Calibri" pitchFamily="34" charset="0"/>
                <a:cs typeface="Calibri" pitchFamily="34" charset="0"/>
                <a:sym typeface="Wingdings" panose="05000000000000000000" pitchFamily="2" charset="2"/>
              </a:rPr>
              <a:t> </a:t>
            </a:r>
            <a:r>
              <a:rPr lang="de-DE" sz="2400" err="1">
                <a:latin typeface="Calibri" pitchFamily="34" charset="0"/>
                <a:cs typeface="Calibri" pitchFamily="34" charset="0"/>
                <a:sym typeface="Wingdings" panose="05000000000000000000" pitchFamily="2" charset="2"/>
              </a:rPr>
              <a:t>competitive</a:t>
            </a:r>
            <a:r>
              <a:rPr lang="de-DE" sz="2400">
                <a:latin typeface="Calibri" pitchFamily="34" charset="0"/>
                <a:cs typeface="Calibri" pitchFamily="34" charset="0"/>
                <a:sym typeface="Wingdings" panose="05000000000000000000" pitchFamily="2" charset="2"/>
              </a:rPr>
              <a:t> </a:t>
            </a:r>
            <a:r>
              <a:rPr lang="de-DE" sz="2400" err="1">
                <a:latin typeface="Calibri" pitchFamily="34" charset="0"/>
                <a:cs typeface="Calibri" pitchFamily="34" charset="0"/>
                <a:sym typeface="Wingdings" panose="05000000000000000000" pitchFamily="2" charset="2"/>
              </a:rPr>
              <a:t>bidding</a:t>
            </a:r>
            <a:r>
              <a:rPr lang="de-DE" sz="2400">
                <a:latin typeface="Calibri" pitchFamily="34" charset="0"/>
                <a:cs typeface="Calibri" pitchFamily="34" charset="0"/>
                <a:sym typeface="Wingdings" panose="05000000000000000000" pitchFamily="2" charset="2"/>
              </a:rPr>
              <a:t> </a:t>
            </a:r>
          </a:p>
          <a:p>
            <a:pPr marL="457200" indent="-457200">
              <a:spcBef>
                <a:spcPts val="400"/>
              </a:spcBef>
              <a:spcAft>
                <a:spcPts val="1200"/>
              </a:spcAft>
              <a:buClrTx/>
              <a:buSzPct val="80000"/>
              <a:buFont typeface="+mj-lt"/>
              <a:buAutoNum type="arabicPeriod"/>
            </a:pPr>
            <a:r>
              <a:rPr lang="de-DE" sz="2400" err="1">
                <a:latin typeface="Calibri" pitchFamily="34" charset="0"/>
                <a:cs typeface="Calibri" pitchFamily="34" charset="0"/>
              </a:rPr>
              <a:t>Spatial</a:t>
            </a:r>
            <a:r>
              <a:rPr lang="de-DE" sz="2400">
                <a:latin typeface="Calibri" pitchFamily="34" charset="0"/>
                <a:cs typeface="Calibri" pitchFamily="34" charset="0"/>
              </a:rPr>
              <a:t> </a:t>
            </a:r>
            <a:r>
              <a:rPr lang="de-DE" sz="2400" err="1">
                <a:latin typeface="Calibri" pitchFamily="34" charset="0"/>
                <a:cs typeface="Calibri" pitchFamily="34" charset="0"/>
              </a:rPr>
              <a:t>coordination</a:t>
            </a:r>
            <a:r>
              <a:rPr lang="de-DE" sz="2400">
                <a:latin typeface="Calibri" pitchFamily="34" charset="0"/>
                <a:cs typeface="Calibri" pitchFamily="34" charset="0"/>
              </a:rPr>
              <a:t> </a:t>
            </a:r>
            <a:r>
              <a:rPr lang="de-DE" sz="2400" err="1">
                <a:latin typeface="Calibri" pitchFamily="34" charset="0"/>
                <a:cs typeface="Calibri" pitchFamily="34" charset="0"/>
              </a:rPr>
              <a:t>of</a:t>
            </a:r>
            <a:r>
              <a:rPr lang="de-DE" sz="2400">
                <a:latin typeface="Calibri" pitchFamily="34" charset="0"/>
                <a:cs typeface="Calibri" pitchFamily="34" charset="0"/>
              </a:rPr>
              <a:t> </a:t>
            </a:r>
            <a:r>
              <a:rPr lang="de-DE" sz="2400" err="1">
                <a:latin typeface="Calibri" pitchFamily="34" charset="0"/>
                <a:cs typeface="Calibri" pitchFamily="34" charset="0"/>
              </a:rPr>
              <a:t>conservation</a:t>
            </a:r>
            <a:r>
              <a:rPr lang="de-DE" sz="2400">
                <a:latin typeface="Calibri" pitchFamily="34" charset="0"/>
                <a:cs typeface="Calibri" pitchFamily="34" charset="0"/>
              </a:rPr>
              <a:t> </a:t>
            </a:r>
            <a:r>
              <a:rPr lang="de-DE" sz="2400" err="1">
                <a:latin typeface="Calibri" pitchFamily="34" charset="0"/>
                <a:cs typeface="Calibri" pitchFamily="34" charset="0"/>
              </a:rPr>
              <a:t>activities</a:t>
            </a:r>
            <a:endParaRPr lang="de-DE" sz="2400">
              <a:latin typeface="Calibri" pitchFamily="34" charset="0"/>
              <a:cs typeface="Calibri" pitchFamily="34" charset="0"/>
            </a:endParaRPr>
          </a:p>
          <a:p>
            <a:pPr marL="457200" indent="-457200">
              <a:spcBef>
                <a:spcPts val="400"/>
              </a:spcBef>
              <a:spcAft>
                <a:spcPts val="1200"/>
              </a:spcAft>
              <a:buClrTx/>
              <a:buSzPct val="80000"/>
              <a:buFont typeface="+mj-lt"/>
              <a:buAutoNum type="arabicPeriod"/>
            </a:pPr>
            <a:r>
              <a:rPr lang="de-DE" sz="2400" err="1">
                <a:solidFill>
                  <a:schemeClr val="tx1">
                    <a:lumMod val="50000"/>
                  </a:schemeClr>
                </a:solidFill>
                <a:latin typeface="Calibri" pitchFamily="34" charset="0"/>
                <a:cs typeface="Calibri" pitchFamily="34" charset="0"/>
                <a:sym typeface="Wingdings" panose="05000000000000000000" pitchFamily="2" charset="2"/>
              </a:rPr>
              <a:t>Social</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norms</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interventions</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Securing</a:t>
            </a:r>
            <a:r>
              <a:rPr lang="de-DE" sz="2400">
                <a:solidFill>
                  <a:schemeClr val="tx1">
                    <a:lumMod val="50000"/>
                  </a:schemeClr>
                </a:solidFill>
                <a:latin typeface="Calibri" pitchFamily="34" charset="0"/>
                <a:cs typeface="Calibri" pitchFamily="34" charset="0"/>
                <a:sym typeface="Wingdings" panose="05000000000000000000" pitchFamily="2" charset="2"/>
              </a:rPr>
              <a:t> environmental </a:t>
            </a:r>
            <a:r>
              <a:rPr lang="de-DE" sz="2400" err="1">
                <a:solidFill>
                  <a:schemeClr val="tx1">
                    <a:lumMod val="50000"/>
                  </a:schemeClr>
                </a:solidFill>
                <a:latin typeface="Calibri" pitchFamily="34" charset="0"/>
                <a:cs typeface="Calibri" pitchFamily="34" charset="0"/>
                <a:sym typeface="Wingdings" panose="05000000000000000000" pitchFamily="2" charset="2"/>
              </a:rPr>
              <a:t>gains</a:t>
            </a:r>
            <a:r>
              <a:rPr lang="de-DE" sz="2400">
                <a:solidFill>
                  <a:schemeClr val="tx1">
                    <a:lumMod val="50000"/>
                  </a:schemeClr>
                </a:solidFill>
                <a:latin typeface="Calibri" pitchFamily="34" charset="0"/>
                <a:cs typeface="Calibri" pitchFamily="34" charset="0"/>
                <a:sym typeface="Wingdings" panose="05000000000000000000" pitchFamily="2" charset="2"/>
              </a:rPr>
              <a:t> in </a:t>
            </a:r>
            <a:r>
              <a:rPr lang="de-DE" sz="2400" err="1">
                <a:solidFill>
                  <a:schemeClr val="tx1">
                    <a:lumMod val="50000"/>
                  </a:schemeClr>
                </a:solidFill>
                <a:latin typeface="Calibri" pitchFamily="34" charset="0"/>
                <a:cs typeface="Calibri" pitchFamily="34" charset="0"/>
                <a:sym typeface="Wingdings" panose="05000000000000000000" pitchFamily="2" charset="2"/>
              </a:rPr>
              <a:t>the</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long</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run</a:t>
            </a:r>
            <a:r>
              <a:rPr lang="de-DE" sz="2400">
                <a:solidFill>
                  <a:schemeClr val="tx1">
                    <a:lumMod val="50000"/>
                  </a:schemeClr>
                </a:solidFill>
                <a:latin typeface="Calibri" pitchFamily="34" charset="0"/>
                <a:cs typeface="Calibri" pitchFamily="34" charset="0"/>
                <a:sym typeface="Wingdings" panose="05000000000000000000" pitchFamily="2" charset="2"/>
              </a:rPr>
              <a:t> </a:t>
            </a:r>
          </a:p>
          <a:p>
            <a:pPr marL="457200" indent="-457200">
              <a:spcBef>
                <a:spcPts val="400"/>
              </a:spcBef>
              <a:buClrTx/>
              <a:buFont typeface="+mj-lt"/>
              <a:buAutoNum type="arabicPeriod"/>
            </a:pPr>
            <a:endParaRPr lang="de-DE" sz="2400" b="1">
              <a:latin typeface="Calibri" pitchFamily="34" charset="0"/>
              <a:cs typeface="Calibri" pitchFamily="34" charset="0"/>
            </a:endParaRPr>
          </a:p>
          <a:p>
            <a:pPr marL="457200" indent="-457200">
              <a:spcBef>
                <a:spcPts val="400"/>
              </a:spcBef>
              <a:buClrTx/>
              <a:buFont typeface="+mj-lt"/>
              <a:buAutoNum type="arabicPeriod"/>
            </a:pPr>
            <a:endParaRPr lang="de-DE" sz="2400" b="1">
              <a:latin typeface="Calibri" pitchFamily="34" charset="0"/>
              <a:cs typeface="Calibri" pitchFamily="34" charset="0"/>
            </a:endParaRPr>
          </a:p>
        </p:txBody>
      </p:sp>
    </p:spTree>
    <p:extLst>
      <p:ext uri="{BB962C8B-B14F-4D97-AF65-F5344CB8AC3E}">
        <p14:creationId xmlns:p14="http://schemas.microsoft.com/office/powerpoint/2010/main" val="10251338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7741-AF6D-FD98-F6AF-C9B5ABC985AF}"/>
              </a:ext>
            </a:extLst>
          </p:cNvPr>
          <p:cNvSpPr>
            <a:spLocks noGrp="1"/>
          </p:cNvSpPr>
          <p:nvPr>
            <p:ph type="title"/>
          </p:nvPr>
        </p:nvSpPr>
        <p:spPr/>
        <p:txBody>
          <a:bodyPr/>
          <a:lstStyle/>
          <a:p>
            <a:r>
              <a:rPr lang="en-AU"/>
              <a:t>Novel design mechanisms - Overview</a:t>
            </a:r>
            <a:endParaRPr lang="en-HU"/>
          </a:p>
        </p:txBody>
      </p:sp>
      <p:sp>
        <p:nvSpPr>
          <p:cNvPr id="4" name="Date Placeholder 3">
            <a:extLst>
              <a:ext uri="{FF2B5EF4-FFF2-40B4-BE49-F238E27FC236}">
                <a16:creationId xmlns:a16="http://schemas.microsoft.com/office/drawing/2014/main" id="{93E5092D-8800-440A-7952-5D289BCE0C0A}"/>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0B0B2C75-299E-EFC2-3EC4-31852AD4F420}"/>
              </a:ext>
            </a:extLst>
          </p:cNvPr>
          <p:cNvSpPr>
            <a:spLocks noGrp="1"/>
          </p:cNvSpPr>
          <p:nvPr>
            <p:ph type="sldNum" sz="quarter" idx="4"/>
          </p:nvPr>
        </p:nvSpPr>
        <p:spPr/>
        <p:txBody>
          <a:bodyPr/>
          <a:lstStyle/>
          <a:p>
            <a:fld id="{24A99081-5F7D-6B48-A940-E14DD127A422}" type="slidenum">
              <a:rPr lang="it-IT" smtClean="0"/>
              <a:pPr/>
              <a:t>106</a:t>
            </a:fld>
            <a:endParaRPr lang="it-IT"/>
          </a:p>
        </p:txBody>
      </p:sp>
      <p:sp>
        <p:nvSpPr>
          <p:cNvPr id="10" name="Inhaltsplatzhalter 2">
            <a:extLst>
              <a:ext uri="{FF2B5EF4-FFF2-40B4-BE49-F238E27FC236}">
                <a16:creationId xmlns:a16="http://schemas.microsoft.com/office/drawing/2014/main" id="{75F365A6-E488-454F-9AE0-42BB6C8B8DA5}"/>
              </a:ext>
            </a:extLst>
          </p:cNvPr>
          <p:cNvSpPr txBox="1">
            <a:spLocks/>
          </p:cNvSpPr>
          <p:nvPr/>
        </p:nvSpPr>
        <p:spPr>
          <a:xfrm>
            <a:off x="504578" y="2019300"/>
            <a:ext cx="8487022" cy="28194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spcBef>
                <a:spcPts val="400"/>
              </a:spcBef>
              <a:spcAft>
                <a:spcPts val="1200"/>
              </a:spcAft>
              <a:buClrTx/>
              <a:buSzPct val="80000"/>
              <a:buFont typeface="+mj-lt"/>
              <a:buAutoNum type="arabicPeriod"/>
            </a:pPr>
            <a:r>
              <a:rPr lang="de-DE" sz="2400" err="1">
                <a:latin typeface="Calibri" pitchFamily="34" charset="0"/>
                <a:cs typeface="Calibri" pitchFamily="34" charset="0"/>
              </a:rPr>
              <a:t>Collectively</a:t>
            </a:r>
            <a:r>
              <a:rPr lang="de-DE" sz="2400">
                <a:latin typeface="Calibri" pitchFamily="34" charset="0"/>
                <a:cs typeface="Calibri" pitchFamily="34" charset="0"/>
              </a:rPr>
              <a:t> </a:t>
            </a:r>
            <a:r>
              <a:rPr lang="de-DE" sz="2400" err="1">
                <a:latin typeface="Calibri" pitchFamily="34" charset="0"/>
                <a:cs typeface="Calibri" pitchFamily="34" charset="0"/>
              </a:rPr>
              <a:t>organized</a:t>
            </a:r>
            <a:r>
              <a:rPr lang="de-DE" sz="2400">
                <a:latin typeface="Calibri" pitchFamily="34" charset="0"/>
                <a:cs typeface="Calibri" pitchFamily="34" charset="0"/>
              </a:rPr>
              <a:t> </a:t>
            </a:r>
            <a:r>
              <a:rPr lang="de-DE" sz="2400" err="1">
                <a:latin typeface="Calibri" pitchFamily="34" charset="0"/>
                <a:cs typeface="Calibri" pitchFamily="34" charset="0"/>
              </a:rPr>
              <a:t>nature</a:t>
            </a:r>
            <a:r>
              <a:rPr lang="de-DE" sz="2400">
                <a:latin typeface="Calibri" pitchFamily="34" charset="0"/>
                <a:cs typeface="Calibri" pitchFamily="34" charset="0"/>
              </a:rPr>
              <a:t> </a:t>
            </a:r>
            <a:r>
              <a:rPr lang="de-DE" sz="2400" err="1">
                <a:latin typeface="Calibri" pitchFamily="34" charset="0"/>
                <a:cs typeface="Calibri" pitchFamily="34" charset="0"/>
              </a:rPr>
              <a:t>conservation</a:t>
            </a:r>
            <a:r>
              <a:rPr lang="de-DE" sz="2400">
                <a:latin typeface="Calibri" pitchFamily="34" charset="0"/>
                <a:cs typeface="Calibri" pitchFamily="34" charset="0"/>
              </a:rPr>
              <a:t> (</a:t>
            </a:r>
            <a:r>
              <a:rPr lang="de-DE" sz="2400" err="1">
                <a:latin typeface="Calibri" pitchFamily="34" charset="0"/>
                <a:cs typeface="Calibri" pitchFamily="34" charset="0"/>
              </a:rPr>
              <a:t>Netherlands</a:t>
            </a:r>
            <a:r>
              <a:rPr lang="de-DE" sz="2400">
                <a:latin typeface="Calibri" pitchFamily="34" charset="0"/>
                <a:cs typeface="Calibri" pitchFamily="34" charset="0"/>
              </a:rPr>
              <a:t>) </a:t>
            </a:r>
          </a:p>
          <a:p>
            <a:pPr marL="457200" indent="-457200">
              <a:spcBef>
                <a:spcPts val="400"/>
              </a:spcBef>
              <a:spcAft>
                <a:spcPts val="1200"/>
              </a:spcAft>
              <a:buClrTx/>
              <a:buSzPct val="80000"/>
              <a:buFont typeface="+mj-lt"/>
              <a:buAutoNum type="arabicPeriod"/>
            </a:pPr>
            <a:r>
              <a:rPr lang="de-DE" sz="2400">
                <a:latin typeface="Calibri" pitchFamily="34" charset="0"/>
                <a:cs typeface="Calibri" pitchFamily="34" charset="0"/>
              </a:rPr>
              <a:t>Payment </a:t>
            </a:r>
            <a:r>
              <a:rPr lang="de-DE" sz="2400" err="1">
                <a:latin typeface="Calibri" pitchFamily="34" charset="0"/>
                <a:cs typeface="Calibri" pitchFamily="34" charset="0"/>
              </a:rPr>
              <a:t>by</a:t>
            </a:r>
            <a:r>
              <a:rPr lang="de-DE" sz="2400">
                <a:latin typeface="Calibri" pitchFamily="34" charset="0"/>
                <a:cs typeface="Calibri" pitchFamily="34" charset="0"/>
              </a:rPr>
              <a:t> </a:t>
            </a:r>
            <a:r>
              <a:rPr lang="de-DE" sz="2400" err="1">
                <a:latin typeface="Calibri" pitchFamily="34" charset="0"/>
                <a:cs typeface="Calibri" pitchFamily="34" charset="0"/>
              </a:rPr>
              <a:t>results</a:t>
            </a:r>
            <a:r>
              <a:rPr lang="de-DE" sz="2400">
                <a:latin typeface="Calibri" pitchFamily="34" charset="0"/>
                <a:cs typeface="Calibri" pitchFamily="34" charset="0"/>
              </a:rPr>
              <a:t>: </a:t>
            </a:r>
            <a:r>
              <a:rPr lang="de-DE" sz="2400" err="1">
                <a:latin typeface="Calibri" pitchFamily="34" charset="0"/>
                <a:cs typeface="Calibri" pitchFamily="34" charset="0"/>
              </a:rPr>
              <a:t>rewarding</a:t>
            </a:r>
            <a:r>
              <a:rPr lang="de-DE" sz="2400">
                <a:latin typeface="Calibri" pitchFamily="34" charset="0"/>
                <a:cs typeface="Calibri" pitchFamily="34" charset="0"/>
              </a:rPr>
              <a:t> </a:t>
            </a:r>
            <a:r>
              <a:rPr lang="de-DE" sz="2400" err="1">
                <a:latin typeface="Calibri" pitchFamily="34" charset="0"/>
                <a:cs typeface="Calibri" pitchFamily="34" charset="0"/>
              </a:rPr>
              <a:t>farmers</a:t>
            </a:r>
            <a:r>
              <a:rPr lang="de-DE" sz="2400">
                <a:latin typeface="Calibri" pitchFamily="34" charset="0"/>
                <a:cs typeface="Calibri" pitchFamily="34" charset="0"/>
              </a:rPr>
              <a:t> </a:t>
            </a:r>
            <a:r>
              <a:rPr lang="de-DE" sz="2400" err="1">
                <a:latin typeface="Calibri" pitchFamily="34" charset="0"/>
                <a:cs typeface="Calibri" pitchFamily="34" charset="0"/>
              </a:rPr>
              <a:t>for</a:t>
            </a:r>
            <a:r>
              <a:rPr lang="de-DE" sz="2400">
                <a:latin typeface="Calibri" pitchFamily="34" charset="0"/>
                <a:cs typeface="Calibri" pitchFamily="34" charset="0"/>
              </a:rPr>
              <a:t> </a:t>
            </a:r>
            <a:r>
              <a:rPr lang="de-DE" sz="2400" err="1">
                <a:latin typeface="Calibri" pitchFamily="34" charset="0"/>
                <a:cs typeface="Calibri" pitchFamily="34" charset="0"/>
              </a:rPr>
              <a:t>conservation</a:t>
            </a:r>
            <a:r>
              <a:rPr lang="de-DE" sz="2400">
                <a:latin typeface="Calibri" pitchFamily="34" charset="0"/>
                <a:cs typeface="Calibri" pitchFamily="34" charset="0"/>
              </a:rPr>
              <a:t> </a:t>
            </a:r>
            <a:r>
              <a:rPr lang="de-DE" sz="2400" err="1">
                <a:latin typeface="Calibri" pitchFamily="34" charset="0"/>
                <a:cs typeface="Calibri" pitchFamily="34" charset="0"/>
              </a:rPr>
              <a:t>outcomes</a:t>
            </a:r>
            <a:r>
              <a:rPr lang="de-DE" sz="2400">
                <a:latin typeface="Calibri" pitchFamily="34" charset="0"/>
                <a:cs typeface="Calibri" pitchFamily="34" charset="0"/>
              </a:rPr>
              <a:t> </a:t>
            </a:r>
            <a:r>
              <a:rPr lang="de-DE" sz="2400" err="1">
                <a:latin typeface="Calibri" pitchFamily="34" charset="0"/>
                <a:cs typeface="Calibri" pitchFamily="34" charset="0"/>
              </a:rPr>
              <a:t>rather</a:t>
            </a:r>
            <a:r>
              <a:rPr lang="de-DE" sz="2400">
                <a:latin typeface="Calibri" pitchFamily="34" charset="0"/>
                <a:cs typeface="Calibri" pitchFamily="34" charset="0"/>
              </a:rPr>
              <a:t> </a:t>
            </a:r>
            <a:r>
              <a:rPr lang="de-DE" sz="2400" err="1">
                <a:latin typeface="Calibri" pitchFamily="34" charset="0"/>
                <a:cs typeface="Calibri" pitchFamily="34" charset="0"/>
              </a:rPr>
              <a:t>than</a:t>
            </a:r>
            <a:r>
              <a:rPr lang="de-DE" sz="2400">
                <a:latin typeface="Calibri" pitchFamily="34" charset="0"/>
                <a:cs typeface="Calibri" pitchFamily="34" charset="0"/>
              </a:rPr>
              <a:t> </a:t>
            </a:r>
            <a:r>
              <a:rPr lang="de-DE" sz="2400" err="1">
                <a:latin typeface="Calibri" pitchFamily="34" charset="0"/>
                <a:cs typeface="Calibri" pitchFamily="34" charset="0"/>
              </a:rPr>
              <a:t>activities</a:t>
            </a:r>
            <a:endParaRPr lang="de-DE" sz="2400">
              <a:latin typeface="Calibri" pitchFamily="34" charset="0"/>
              <a:cs typeface="Calibri" pitchFamily="34" charset="0"/>
              <a:sym typeface="Wingdings" panose="05000000000000000000" pitchFamily="2" charset="2"/>
            </a:endParaRPr>
          </a:p>
          <a:p>
            <a:pPr marL="457200" indent="-457200">
              <a:spcBef>
                <a:spcPts val="400"/>
              </a:spcBef>
              <a:spcAft>
                <a:spcPts val="1200"/>
              </a:spcAft>
              <a:buClrTx/>
              <a:buSzPct val="80000"/>
              <a:buFont typeface="+mj-lt"/>
              <a:buAutoNum type="arabicPeriod"/>
            </a:pPr>
            <a:r>
              <a:rPr lang="de-DE" sz="2400" b="1" err="1">
                <a:solidFill>
                  <a:srgbClr val="0070C0"/>
                </a:solidFill>
                <a:latin typeface="Calibri" pitchFamily="34" charset="0"/>
                <a:cs typeface="Calibri" pitchFamily="34" charset="0"/>
                <a:sym typeface="Wingdings" panose="05000000000000000000" pitchFamily="2" charset="2"/>
              </a:rPr>
              <a:t>Conservation</a:t>
            </a:r>
            <a:r>
              <a:rPr lang="de-DE" sz="2400" b="1">
                <a:solidFill>
                  <a:srgbClr val="0070C0"/>
                </a:solidFill>
                <a:latin typeface="Calibri" pitchFamily="34" charset="0"/>
                <a:cs typeface="Calibri" pitchFamily="34" charset="0"/>
                <a:sym typeface="Wingdings" panose="05000000000000000000" pitchFamily="2" charset="2"/>
              </a:rPr>
              <a:t> </a:t>
            </a:r>
            <a:r>
              <a:rPr lang="de-DE" sz="2400" b="1" err="1">
                <a:solidFill>
                  <a:srgbClr val="0070C0"/>
                </a:solidFill>
                <a:latin typeface="Calibri" pitchFamily="34" charset="0"/>
                <a:cs typeface="Calibri" pitchFamily="34" charset="0"/>
                <a:sym typeface="Wingdings" panose="05000000000000000000" pitchFamily="2" charset="2"/>
              </a:rPr>
              <a:t>auctions</a:t>
            </a:r>
            <a:r>
              <a:rPr lang="de-DE" sz="2400" b="1">
                <a:solidFill>
                  <a:srgbClr val="0070C0"/>
                </a:solidFill>
                <a:latin typeface="Calibri" pitchFamily="34" charset="0"/>
                <a:cs typeface="Calibri" pitchFamily="34" charset="0"/>
                <a:sym typeface="Wingdings" panose="05000000000000000000" pitchFamily="2" charset="2"/>
              </a:rPr>
              <a:t>: </a:t>
            </a:r>
            <a:r>
              <a:rPr lang="de-DE" sz="2400" b="1" err="1">
                <a:solidFill>
                  <a:srgbClr val="0070C0"/>
                </a:solidFill>
                <a:latin typeface="Calibri" pitchFamily="34" charset="0"/>
                <a:cs typeface="Calibri" pitchFamily="34" charset="0"/>
                <a:sym typeface="Wingdings" panose="05000000000000000000" pitchFamily="2" charset="2"/>
              </a:rPr>
              <a:t>allocate</a:t>
            </a:r>
            <a:r>
              <a:rPr lang="de-DE" sz="2400" b="1">
                <a:solidFill>
                  <a:srgbClr val="0070C0"/>
                </a:solidFill>
                <a:latin typeface="Calibri" pitchFamily="34" charset="0"/>
                <a:cs typeface="Calibri" pitchFamily="34" charset="0"/>
                <a:sym typeface="Wingdings" panose="05000000000000000000" pitchFamily="2" charset="2"/>
              </a:rPr>
              <a:t> </a:t>
            </a:r>
            <a:r>
              <a:rPr lang="de-DE" sz="2400" b="1" err="1">
                <a:solidFill>
                  <a:srgbClr val="0070C0"/>
                </a:solidFill>
                <a:latin typeface="Calibri" pitchFamily="34" charset="0"/>
                <a:cs typeface="Calibri" pitchFamily="34" charset="0"/>
                <a:sym typeface="Wingdings" panose="05000000000000000000" pitchFamily="2" charset="2"/>
              </a:rPr>
              <a:t>contracts</a:t>
            </a:r>
            <a:r>
              <a:rPr lang="de-DE" sz="2400" b="1">
                <a:solidFill>
                  <a:srgbClr val="0070C0"/>
                </a:solidFill>
                <a:latin typeface="Calibri" pitchFamily="34" charset="0"/>
                <a:cs typeface="Calibri" pitchFamily="34" charset="0"/>
                <a:sym typeface="Wingdings" panose="05000000000000000000" pitchFamily="2" charset="2"/>
              </a:rPr>
              <a:t> </a:t>
            </a:r>
            <a:r>
              <a:rPr lang="de-DE" sz="2400" b="1" err="1">
                <a:solidFill>
                  <a:srgbClr val="0070C0"/>
                </a:solidFill>
                <a:latin typeface="Calibri" pitchFamily="34" charset="0"/>
                <a:cs typeface="Calibri" pitchFamily="34" charset="0"/>
                <a:sym typeface="Wingdings" panose="05000000000000000000" pitchFamily="2" charset="2"/>
              </a:rPr>
              <a:t>through</a:t>
            </a:r>
            <a:r>
              <a:rPr lang="de-DE" sz="2400" b="1">
                <a:solidFill>
                  <a:srgbClr val="0070C0"/>
                </a:solidFill>
                <a:latin typeface="Calibri" pitchFamily="34" charset="0"/>
                <a:cs typeface="Calibri" pitchFamily="34" charset="0"/>
                <a:sym typeface="Wingdings" panose="05000000000000000000" pitchFamily="2" charset="2"/>
              </a:rPr>
              <a:t> </a:t>
            </a:r>
            <a:r>
              <a:rPr lang="de-DE" sz="2400" b="1" err="1">
                <a:solidFill>
                  <a:srgbClr val="0070C0"/>
                </a:solidFill>
                <a:latin typeface="Calibri" pitchFamily="34" charset="0"/>
                <a:cs typeface="Calibri" pitchFamily="34" charset="0"/>
                <a:sym typeface="Wingdings" panose="05000000000000000000" pitchFamily="2" charset="2"/>
              </a:rPr>
              <a:t>competitive</a:t>
            </a:r>
            <a:r>
              <a:rPr lang="de-DE" sz="2400" b="1">
                <a:solidFill>
                  <a:srgbClr val="0070C0"/>
                </a:solidFill>
                <a:latin typeface="Calibri" pitchFamily="34" charset="0"/>
                <a:cs typeface="Calibri" pitchFamily="34" charset="0"/>
                <a:sym typeface="Wingdings" panose="05000000000000000000" pitchFamily="2" charset="2"/>
              </a:rPr>
              <a:t> </a:t>
            </a:r>
            <a:r>
              <a:rPr lang="de-DE" sz="2400" b="1" err="1">
                <a:solidFill>
                  <a:srgbClr val="0070C0"/>
                </a:solidFill>
                <a:latin typeface="Calibri" pitchFamily="34" charset="0"/>
                <a:cs typeface="Calibri" pitchFamily="34" charset="0"/>
                <a:sym typeface="Wingdings" panose="05000000000000000000" pitchFamily="2" charset="2"/>
              </a:rPr>
              <a:t>bidding</a:t>
            </a:r>
            <a:r>
              <a:rPr lang="de-DE" sz="2400" b="1">
                <a:solidFill>
                  <a:srgbClr val="0070C0"/>
                </a:solidFill>
                <a:latin typeface="Calibri" pitchFamily="34" charset="0"/>
                <a:cs typeface="Calibri" pitchFamily="34" charset="0"/>
                <a:sym typeface="Wingdings" panose="05000000000000000000" pitchFamily="2" charset="2"/>
              </a:rPr>
              <a:t> </a:t>
            </a:r>
          </a:p>
          <a:p>
            <a:pPr marL="457200" indent="-457200">
              <a:spcBef>
                <a:spcPts val="400"/>
              </a:spcBef>
              <a:spcAft>
                <a:spcPts val="1200"/>
              </a:spcAft>
              <a:buClrTx/>
              <a:buSzPct val="80000"/>
              <a:buFont typeface="+mj-lt"/>
              <a:buAutoNum type="arabicPeriod"/>
            </a:pPr>
            <a:r>
              <a:rPr lang="de-DE" sz="2400" b="1" err="1">
                <a:solidFill>
                  <a:srgbClr val="0070C0"/>
                </a:solidFill>
                <a:latin typeface="Calibri" pitchFamily="34" charset="0"/>
                <a:cs typeface="Calibri" pitchFamily="34" charset="0"/>
              </a:rPr>
              <a:t>Spatial</a:t>
            </a:r>
            <a:r>
              <a:rPr lang="de-DE" sz="2400" b="1">
                <a:solidFill>
                  <a:srgbClr val="0070C0"/>
                </a:solidFill>
                <a:latin typeface="Calibri" pitchFamily="34" charset="0"/>
                <a:cs typeface="Calibri" pitchFamily="34" charset="0"/>
              </a:rPr>
              <a:t> </a:t>
            </a:r>
            <a:r>
              <a:rPr lang="de-DE" sz="2400" b="1" err="1">
                <a:solidFill>
                  <a:srgbClr val="0070C0"/>
                </a:solidFill>
                <a:latin typeface="Calibri" pitchFamily="34" charset="0"/>
                <a:cs typeface="Calibri" pitchFamily="34" charset="0"/>
              </a:rPr>
              <a:t>coordination</a:t>
            </a:r>
            <a:r>
              <a:rPr lang="de-DE" sz="2400" b="1">
                <a:solidFill>
                  <a:srgbClr val="0070C0"/>
                </a:solidFill>
                <a:latin typeface="Calibri" pitchFamily="34" charset="0"/>
                <a:cs typeface="Calibri" pitchFamily="34" charset="0"/>
              </a:rPr>
              <a:t> </a:t>
            </a:r>
            <a:r>
              <a:rPr lang="de-DE" sz="2400" b="1" err="1">
                <a:solidFill>
                  <a:srgbClr val="0070C0"/>
                </a:solidFill>
                <a:latin typeface="Calibri" pitchFamily="34" charset="0"/>
                <a:cs typeface="Calibri" pitchFamily="34" charset="0"/>
              </a:rPr>
              <a:t>of</a:t>
            </a:r>
            <a:r>
              <a:rPr lang="de-DE" sz="2400" b="1">
                <a:solidFill>
                  <a:srgbClr val="0070C0"/>
                </a:solidFill>
                <a:latin typeface="Calibri" pitchFamily="34" charset="0"/>
                <a:cs typeface="Calibri" pitchFamily="34" charset="0"/>
              </a:rPr>
              <a:t> </a:t>
            </a:r>
            <a:r>
              <a:rPr lang="de-DE" sz="2400" b="1" err="1">
                <a:solidFill>
                  <a:srgbClr val="0070C0"/>
                </a:solidFill>
                <a:latin typeface="Calibri" pitchFamily="34" charset="0"/>
                <a:cs typeface="Calibri" pitchFamily="34" charset="0"/>
              </a:rPr>
              <a:t>conservation</a:t>
            </a:r>
            <a:r>
              <a:rPr lang="de-DE" sz="2400" b="1">
                <a:solidFill>
                  <a:srgbClr val="0070C0"/>
                </a:solidFill>
                <a:latin typeface="Calibri" pitchFamily="34" charset="0"/>
                <a:cs typeface="Calibri" pitchFamily="34" charset="0"/>
              </a:rPr>
              <a:t> </a:t>
            </a:r>
            <a:r>
              <a:rPr lang="de-DE" sz="2400" b="1" err="1">
                <a:solidFill>
                  <a:srgbClr val="0070C0"/>
                </a:solidFill>
                <a:latin typeface="Calibri" pitchFamily="34" charset="0"/>
                <a:cs typeface="Calibri" pitchFamily="34" charset="0"/>
              </a:rPr>
              <a:t>activities</a:t>
            </a:r>
            <a:endParaRPr lang="de-DE" sz="2400" b="1">
              <a:solidFill>
                <a:srgbClr val="0070C0"/>
              </a:solidFill>
              <a:latin typeface="Calibri" pitchFamily="34" charset="0"/>
              <a:cs typeface="Calibri" pitchFamily="34" charset="0"/>
            </a:endParaRPr>
          </a:p>
          <a:p>
            <a:pPr marL="457200" indent="-457200">
              <a:spcBef>
                <a:spcPts val="400"/>
              </a:spcBef>
              <a:spcAft>
                <a:spcPts val="1200"/>
              </a:spcAft>
              <a:buClrTx/>
              <a:buSzPct val="80000"/>
              <a:buFont typeface="+mj-lt"/>
              <a:buAutoNum type="arabicPeriod"/>
            </a:pPr>
            <a:r>
              <a:rPr lang="de-DE" sz="2400" err="1">
                <a:solidFill>
                  <a:schemeClr val="tx1">
                    <a:lumMod val="50000"/>
                  </a:schemeClr>
                </a:solidFill>
                <a:latin typeface="Calibri" pitchFamily="34" charset="0"/>
                <a:cs typeface="Calibri" pitchFamily="34" charset="0"/>
                <a:sym typeface="Wingdings" panose="05000000000000000000" pitchFamily="2" charset="2"/>
              </a:rPr>
              <a:t>Social</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norms</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interventions</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Securing</a:t>
            </a:r>
            <a:r>
              <a:rPr lang="de-DE" sz="2400">
                <a:solidFill>
                  <a:schemeClr val="tx1">
                    <a:lumMod val="50000"/>
                  </a:schemeClr>
                </a:solidFill>
                <a:latin typeface="Calibri" pitchFamily="34" charset="0"/>
                <a:cs typeface="Calibri" pitchFamily="34" charset="0"/>
                <a:sym typeface="Wingdings" panose="05000000000000000000" pitchFamily="2" charset="2"/>
              </a:rPr>
              <a:t> environmental </a:t>
            </a:r>
            <a:r>
              <a:rPr lang="de-DE" sz="2400" err="1">
                <a:solidFill>
                  <a:schemeClr val="tx1">
                    <a:lumMod val="50000"/>
                  </a:schemeClr>
                </a:solidFill>
                <a:latin typeface="Calibri" pitchFamily="34" charset="0"/>
                <a:cs typeface="Calibri" pitchFamily="34" charset="0"/>
                <a:sym typeface="Wingdings" panose="05000000000000000000" pitchFamily="2" charset="2"/>
              </a:rPr>
              <a:t>gains</a:t>
            </a:r>
            <a:r>
              <a:rPr lang="de-DE" sz="2400">
                <a:solidFill>
                  <a:schemeClr val="tx1">
                    <a:lumMod val="50000"/>
                  </a:schemeClr>
                </a:solidFill>
                <a:latin typeface="Calibri" pitchFamily="34" charset="0"/>
                <a:cs typeface="Calibri" pitchFamily="34" charset="0"/>
                <a:sym typeface="Wingdings" panose="05000000000000000000" pitchFamily="2" charset="2"/>
              </a:rPr>
              <a:t> in </a:t>
            </a:r>
            <a:r>
              <a:rPr lang="de-DE" sz="2400" err="1">
                <a:solidFill>
                  <a:schemeClr val="tx1">
                    <a:lumMod val="50000"/>
                  </a:schemeClr>
                </a:solidFill>
                <a:latin typeface="Calibri" pitchFamily="34" charset="0"/>
                <a:cs typeface="Calibri" pitchFamily="34" charset="0"/>
                <a:sym typeface="Wingdings" panose="05000000000000000000" pitchFamily="2" charset="2"/>
              </a:rPr>
              <a:t>the</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long</a:t>
            </a:r>
            <a:r>
              <a:rPr lang="de-DE" sz="2400">
                <a:solidFill>
                  <a:schemeClr val="tx1">
                    <a:lumMod val="50000"/>
                  </a:schemeClr>
                </a:solidFill>
                <a:latin typeface="Calibri" pitchFamily="34" charset="0"/>
                <a:cs typeface="Calibri" pitchFamily="34" charset="0"/>
                <a:sym typeface="Wingdings" panose="05000000000000000000" pitchFamily="2" charset="2"/>
              </a:rPr>
              <a:t> </a:t>
            </a:r>
            <a:r>
              <a:rPr lang="de-DE" sz="2400" err="1">
                <a:solidFill>
                  <a:schemeClr val="tx1">
                    <a:lumMod val="50000"/>
                  </a:schemeClr>
                </a:solidFill>
                <a:latin typeface="Calibri" pitchFamily="34" charset="0"/>
                <a:cs typeface="Calibri" pitchFamily="34" charset="0"/>
                <a:sym typeface="Wingdings" panose="05000000000000000000" pitchFamily="2" charset="2"/>
              </a:rPr>
              <a:t>run</a:t>
            </a:r>
            <a:r>
              <a:rPr lang="de-DE" sz="2400">
                <a:solidFill>
                  <a:schemeClr val="tx1">
                    <a:lumMod val="50000"/>
                  </a:schemeClr>
                </a:solidFill>
                <a:latin typeface="Calibri" pitchFamily="34" charset="0"/>
                <a:cs typeface="Calibri" pitchFamily="34" charset="0"/>
                <a:sym typeface="Wingdings" panose="05000000000000000000" pitchFamily="2" charset="2"/>
              </a:rPr>
              <a:t> </a:t>
            </a:r>
          </a:p>
          <a:p>
            <a:pPr marL="457200" indent="-457200">
              <a:spcBef>
                <a:spcPts val="400"/>
              </a:spcBef>
              <a:buClrTx/>
              <a:buFont typeface="+mj-lt"/>
              <a:buAutoNum type="arabicPeriod"/>
            </a:pPr>
            <a:endParaRPr lang="de-DE" sz="2400" b="1">
              <a:latin typeface="Calibri" pitchFamily="34" charset="0"/>
              <a:cs typeface="Calibri" pitchFamily="34" charset="0"/>
            </a:endParaRPr>
          </a:p>
          <a:p>
            <a:pPr marL="457200" indent="-457200">
              <a:spcBef>
                <a:spcPts val="400"/>
              </a:spcBef>
              <a:buClrTx/>
              <a:buFont typeface="+mj-lt"/>
              <a:buAutoNum type="arabicPeriod"/>
            </a:pPr>
            <a:endParaRPr lang="de-DE" sz="2400" b="1">
              <a:latin typeface="Calibri" pitchFamily="34" charset="0"/>
              <a:cs typeface="Calibri" pitchFamily="34" charset="0"/>
            </a:endParaRPr>
          </a:p>
        </p:txBody>
      </p:sp>
    </p:spTree>
    <p:extLst>
      <p:ext uri="{BB962C8B-B14F-4D97-AF65-F5344CB8AC3E}">
        <p14:creationId xmlns:p14="http://schemas.microsoft.com/office/powerpoint/2010/main" val="5249083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19292-9516-C941-925C-4EC379A02D9C}"/>
              </a:ext>
            </a:extLst>
          </p:cNvPr>
          <p:cNvSpPr>
            <a:spLocks noGrp="1"/>
          </p:cNvSpPr>
          <p:nvPr>
            <p:ph type="title"/>
          </p:nvPr>
        </p:nvSpPr>
        <p:spPr/>
        <p:txBody>
          <a:bodyPr/>
          <a:lstStyle/>
          <a:p>
            <a:r>
              <a:rPr lang="en-AU"/>
              <a:t>Conservation auctions </a:t>
            </a:r>
            <a:endParaRPr lang="en-US"/>
          </a:p>
        </p:txBody>
      </p:sp>
      <p:sp>
        <p:nvSpPr>
          <p:cNvPr id="4" name="Segnaposto data 3">
            <a:extLst>
              <a:ext uri="{FF2B5EF4-FFF2-40B4-BE49-F238E27FC236}">
                <a16:creationId xmlns:a16="http://schemas.microsoft.com/office/drawing/2014/main" id="{3972B379-27A2-A641-8DDC-BDE7F395FC47}"/>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egnaposto numero diapositiva 4">
            <a:extLst>
              <a:ext uri="{FF2B5EF4-FFF2-40B4-BE49-F238E27FC236}">
                <a16:creationId xmlns:a16="http://schemas.microsoft.com/office/drawing/2014/main" id="{A522286C-AC0D-7343-B80F-CB4AAD27C1F3}"/>
              </a:ext>
            </a:extLst>
          </p:cNvPr>
          <p:cNvSpPr>
            <a:spLocks noGrp="1"/>
          </p:cNvSpPr>
          <p:nvPr>
            <p:ph type="sldNum" sz="quarter" idx="4"/>
          </p:nvPr>
        </p:nvSpPr>
        <p:spPr/>
        <p:txBody>
          <a:bodyPr/>
          <a:lstStyle/>
          <a:p>
            <a:fld id="{24A99081-5F7D-6B48-A940-E14DD127A422}" type="slidenum">
              <a:rPr lang="it-IT" smtClean="0"/>
              <a:pPr/>
              <a:t>107</a:t>
            </a:fld>
            <a:endParaRPr lang="it-IT"/>
          </a:p>
        </p:txBody>
      </p:sp>
      <p:sp>
        <p:nvSpPr>
          <p:cNvPr id="9" name="Rectangle 3">
            <a:extLst>
              <a:ext uri="{FF2B5EF4-FFF2-40B4-BE49-F238E27FC236}">
                <a16:creationId xmlns:a16="http://schemas.microsoft.com/office/drawing/2014/main" id="{3CDC8130-A4AB-FFB8-59A2-534449EB4005}"/>
              </a:ext>
            </a:extLst>
          </p:cNvPr>
          <p:cNvSpPr>
            <a:spLocks noChangeArrowheads="1"/>
          </p:cNvSpPr>
          <p:nvPr/>
        </p:nvSpPr>
        <p:spPr bwMode="auto">
          <a:xfrm>
            <a:off x="987973" y="47147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HU"/>
          </a:p>
        </p:txBody>
      </p:sp>
      <p:pic>
        <p:nvPicPr>
          <p:cNvPr id="7" name="Grafik 6">
            <a:extLst>
              <a:ext uri="{FF2B5EF4-FFF2-40B4-BE49-F238E27FC236}">
                <a16:creationId xmlns:a16="http://schemas.microsoft.com/office/drawing/2014/main" id="{B9D7DFD0-364A-4C8C-9B14-F5157F992BE3}"/>
              </a:ext>
            </a:extLst>
          </p:cNvPr>
          <p:cNvPicPr>
            <a:picLocks noChangeAspect="1"/>
          </p:cNvPicPr>
          <p:nvPr/>
        </p:nvPicPr>
        <p:blipFill>
          <a:blip r:embed="rId2"/>
          <a:stretch>
            <a:fillRect/>
          </a:stretch>
        </p:blipFill>
        <p:spPr>
          <a:xfrm>
            <a:off x="248855" y="1595695"/>
            <a:ext cx="4360773" cy="3666609"/>
          </a:xfrm>
          <a:prstGeom prst="rect">
            <a:avLst/>
          </a:prstGeom>
        </p:spPr>
      </p:pic>
      <p:pic>
        <p:nvPicPr>
          <p:cNvPr id="6" name="Grafik 5">
            <a:extLst>
              <a:ext uri="{FF2B5EF4-FFF2-40B4-BE49-F238E27FC236}">
                <a16:creationId xmlns:a16="http://schemas.microsoft.com/office/drawing/2014/main" id="{8662147A-8E3A-4425-90E4-AB03D0B1D24B}"/>
              </a:ext>
            </a:extLst>
          </p:cNvPr>
          <p:cNvPicPr>
            <a:picLocks noChangeAspect="1"/>
          </p:cNvPicPr>
          <p:nvPr/>
        </p:nvPicPr>
        <p:blipFill>
          <a:blip r:embed="rId3"/>
          <a:stretch>
            <a:fillRect/>
          </a:stretch>
        </p:blipFill>
        <p:spPr>
          <a:xfrm>
            <a:off x="3053098" y="2628899"/>
            <a:ext cx="5884602" cy="3295377"/>
          </a:xfrm>
          <a:prstGeom prst="rect">
            <a:avLst/>
          </a:prstGeom>
        </p:spPr>
      </p:pic>
      <p:pic>
        <p:nvPicPr>
          <p:cNvPr id="8" name="Grafik 7">
            <a:extLst>
              <a:ext uri="{FF2B5EF4-FFF2-40B4-BE49-F238E27FC236}">
                <a16:creationId xmlns:a16="http://schemas.microsoft.com/office/drawing/2014/main" id="{0A354ADE-F784-4A33-92CD-137E511CE822}"/>
              </a:ext>
            </a:extLst>
          </p:cNvPr>
          <p:cNvPicPr>
            <a:picLocks noChangeAspect="1"/>
          </p:cNvPicPr>
          <p:nvPr/>
        </p:nvPicPr>
        <p:blipFill>
          <a:blip r:embed="rId4"/>
          <a:stretch>
            <a:fillRect/>
          </a:stretch>
        </p:blipFill>
        <p:spPr>
          <a:xfrm>
            <a:off x="1424622" y="1761943"/>
            <a:ext cx="7287642" cy="4010585"/>
          </a:xfrm>
          <a:prstGeom prst="rect">
            <a:avLst/>
          </a:prstGeom>
        </p:spPr>
      </p:pic>
      <p:pic>
        <p:nvPicPr>
          <p:cNvPr id="10" name="Grafik 9">
            <a:extLst>
              <a:ext uri="{FF2B5EF4-FFF2-40B4-BE49-F238E27FC236}">
                <a16:creationId xmlns:a16="http://schemas.microsoft.com/office/drawing/2014/main" id="{47C3E1FD-4F69-4322-9C53-C596538D71F9}"/>
              </a:ext>
            </a:extLst>
          </p:cNvPr>
          <p:cNvPicPr>
            <a:picLocks noChangeAspect="1"/>
          </p:cNvPicPr>
          <p:nvPr/>
        </p:nvPicPr>
        <p:blipFill>
          <a:blip r:embed="rId5"/>
          <a:stretch>
            <a:fillRect/>
          </a:stretch>
        </p:blipFill>
        <p:spPr>
          <a:xfrm>
            <a:off x="206300" y="1537928"/>
            <a:ext cx="8895144" cy="4576034"/>
          </a:xfrm>
          <a:prstGeom prst="rect">
            <a:avLst/>
          </a:prstGeom>
        </p:spPr>
      </p:pic>
    </p:spTree>
    <p:extLst>
      <p:ext uri="{BB962C8B-B14F-4D97-AF65-F5344CB8AC3E}">
        <p14:creationId xmlns:p14="http://schemas.microsoft.com/office/powerpoint/2010/main" val="339248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108</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Why auctions? </a:t>
            </a:r>
            <a:endParaRPr lang="en-US"/>
          </a:p>
        </p:txBody>
      </p:sp>
      <p:sp>
        <p:nvSpPr>
          <p:cNvPr id="8" name="Text Box 4">
            <a:extLst>
              <a:ext uri="{FF2B5EF4-FFF2-40B4-BE49-F238E27FC236}">
                <a16:creationId xmlns:a16="http://schemas.microsoft.com/office/drawing/2014/main" id="{AF61D188-1E7E-43B2-83D5-4DA67031311E}"/>
              </a:ext>
            </a:extLst>
          </p:cNvPr>
          <p:cNvSpPr txBox="1">
            <a:spLocks noChangeArrowheads="1"/>
          </p:cNvSpPr>
          <p:nvPr/>
        </p:nvSpPr>
        <p:spPr bwMode="auto">
          <a:xfrm>
            <a:off x="380998" y="1834278"/>
            <a:ext cx="8646289" cy="4038600"/>
          </a:xfrm>
          <a:prstGeom prst="rect">
            <a:avLst/>
          </a:prstGeom>
          <a:noFill/>
          <a:ln w="9525">
            <a:noFill/>
            <a:miter lim="800000"/>
            <a:headEnd/>
            <a:tailEnd/>
          </a:ln>
          <a:effectLst/>
        </p:spPr>
        <p:txBody>
          <a:bodyPr lIns="0" tIns="0" rIns="0" bIns="0"/>
          <a:lstStyle/>
          <a:p>
            <a:pPr marL="457200" indent="-457200">
              <a:lnSpc>
                <a:spcPct val="150000"/>
              </a:lnSpc>
              <a:spcAft>
                <a:spcPts val="600"/>
              </a:spcAft>
              <a:buFontTx/>
              <a:buAutoNum type="arabicPeriod"/>
              <a:defRPr/>
            </a:pPr>
            <a:r>
              <a:rPr lang="en-US" sz="2800" i="0">
                <a:solidFill>
                  <a:schemeClr val="tx1"/>
                </a:solidFill>
                <a:latin typeface="Calibri" panose="020F0502020204030204" pitchFamily="34" charset="0"/>
                <a:cs typeface="Calibri" panose="020F0502020204030204" pitchFamily="34" charset="0"/>
              </a:rPr>
              <a:t>Cost revelation: </a:t>
            </a:r>
            <a:r>
              <a:rPr lang="en-GB" sz="2800">
                <a:latin typeface="Calibri" pitchFamily="34" charset="0"/>
                <a:cs typeface="Calibri" pitchFamily="34" charset="0"/>
              </a:rPr>
              <a:t>bidders reveal their costs with the bids</a:t>
            </a:r>
            <a:endParaRPr lang="en-US" sz="2800" i="0">
              <a:solidFill>
                <a:schemeClr val="tx1"/>
              </a:solidFill>
              <a:latin typeface="Calibri" panose="020F0502020204030204" pitchFamily="34" charset="0"/>
              <a:cs typeface="Calibri" panose="020F0502020204030204" pitchFamily="34" charset="0"/>
            </a:endParaRPr>
          </a:p>
          <a:p>
            <a:pPr marL="457200" indent="-457200">
              <a:spcAft>
                <a:spcPts val="600"/>
              </a:spcAft>
              <a:buFontTx/>
              <a:buAutoNum type="arabicPeriod"/>
              <a:defRPr/>
            </a:pPr>
            <a:r>
              <a:rPr lang="en-GB" sz="2800">
                <a:latin typeface="Calibri" pitchFamily="34" charset="0"/>
                <a:cs typeface="Calibri" pitchFamily="34" charset="0"/>
              </a:rPr>
              <a:t>Price discovery: harness information held privately by bidders in determining prices for public goods</a:t>
            </a:r>
            <a:endParaRPr lang="en-US" sz="2800" i="0">
              <a:solidFill>
                <a:schemeClr val="tx1"/>
              </a:solidFill>
              <a:latin typeface="Calibri" panose="020F0502020204030204" pitchFamily="34" charset="0"/>
              <a:cs typeface="Calibri" panose="020F0502020204030204" pitchFamily="34" charset="0"/>
            </a:endParaRPr>
          </a:p>
          <a:p>
            <a:pPr marL="457200" indent="-457200">
              <a:lnSpc>
                <a:spcPct val="150000"/>
              </a:lnSpc>
              <a:buFontTx/>
              <a:buAutoNum type="arabicPeriod"/>
              <a:defRPr/>
            </a:pPr>
            <a:r>
              <a:rPr lang="en-US" sz="2800">
                <a:latin typeface="Calibri" panose="020F0502020204030204" pitchFamily="34" charset="0"/>
                <a:cs typeface="Calibri" panose="020F0502020204030204" pitchFamily="34" charset="0"/>
              </a:rPr>
              <a:t>Cost-effectiveness: more environmental benefit for the €</a:t>
            </a:r>
          </a:p>
          <a:p>
            <a:pPr marL="457200" indent="-457200">
              <a:lnSpc>
                <a:spcPct val="150000"/>
              </a:lnSpc>
              <a:buFontTx/>
              <a:buAutoNum type="arabicPeriod"/>
              <a:defRPr/>
            </a:pPr>
            <a:r>
              <a:rPr lang="en-US" sz="2800" i="0">
                <a:solidFill>
                  <a:schemeClr val="tx1"/>
                </a:solidFill>
                <a:latin typeface="Calibri" panose="020F0502020204030204" pitchFamily="34" charset="0"/>
                <a:cs typeface="Calibri" panose="020F0502020204030204" pitchFamily="34" charset="0"/>
              </a:rPr>
              <a:t>Auctions as a ‘market‘ for public goods </a:t>
            </a:r>
          </a:p>
          <a:p>
            <a:pPr marL="457200" indent="-457200">
              <a:lnSpc>
                <a:spcPct val="150000"/>
              </a:lnSpc>
              <a:buFontTx/>
              <a:buAutoNum type="arabicPeriod"/>
              <a:defRPr/>
            </a:pPr>
            <a:r>
              <a:rPr lang="en-US" sz="2800" i="0">
                <a:solidFill>
                  <a:schemeClr val="tx1"/>
                </a:solidFill>
                <a:latin typeface="Calibri" panose="020F0502020204030204" pitchFamily="34" charset="0"/>
                <a:cs typeface="Calibri" panose="020F0502020204030204" pitchFamily="34" charset="0"/>
              </a:rPr>
              <a:t>Fairness: tendering is perceived to be fair  </a:t>
            </a:r>
          </a:p>
          <a:p>
            <a:pPr marL="457200" indent="-457200" algn="ctr">
              <a:buFontTx/>
              <a:buAutoNum type="arabicPeriod"/>
              <a:defRPr/>
            </a:pPr>
            <a:endParaRPr lang="en-US" sz="2800" i="0">
              <a:solidFill>
                <a:schemeClr val="tx1"/>
              </a:solidFill>
              <a:latin typeface="Calibri" panose="020F0502020204030204" pitchFamily="34" charset="0"/>
              <a:cs typeface="Calibri" panose="020F0502020204030204" pitchFamily="34" charset="0"/>
            </a:endParaRPr>
          </a:p>
          <a:p>
            <a:pPr marL="457200" indent="-457200" algn="ctr">
              <a:defRPr/>
            </a:pPr>
            <a:endParaRPr lang="en-US" sz="2800" i="0">
              <a:solidFill>
                <a:schemeClr val="tx1"/>
              </a:solidFill>
              <a:latin typeface="Calibri" panose="020F0502020204030204" pitchFamily="34" charset="0"/>
              <a:cs typeface="Calibri" panose="020F0502020204030204" pitchFamily="34" charset="0"/>
            </a:endParaRPr>
          </a:p>
          <a:p>
            <a:pPr marL="457200" indent="-457200">
              <a:defRPr/>
            </a:pPr>
            <a:endParaRPr lang="en-GB" sz="2400" i="0">
              <a:solidFill>
                <a:schemeClr val="tx1"/>
              </a:solidFill>
              <a:latin typeface="Calibri" panose="020F0502020204030204" pitchFamily="34" charset="0"/>
              <a:cs typeface="Calibri" panose="020F0502020204030204" pitchFamily="34" charset="0"/>
            </a:endParaRPr>
          </a:p>
          <a:p>
            <a:pPr marL="457200" indent="-457200">
              <a:defRPr/>
            </a:pPr>
            <a:endParaRPr lang="de-DE" sz="2400" i="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14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arn(inVertic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arn(inVertic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arn(inVertic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109</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Auctions vs. fixed payments: </a:t>
            </a:r>
            <a:br>
              <a:rPr lang="en-AU"/>
            </a:br>
            <a:r>
              <a:rPr lang="en-AU"/>
              <a:t>how much better? </a:t>
            </a:r>
            <a:endParaRPr lang="en-US"/>
          </a:p>
        </p:txBody>
      </p:sp>
      <p:sp>
        <p:nvSpPr>
          <p:cNvPr id="6" name="Text Box 4">
            <a:extLst>
              <a:ext uri="{FF2B5EF4-FFF2-40B4-BE49-F238E27FC236}">
                <a16:creationId xmlns:a16="http://schemas.microsoft.com/office/drawing/2014/main" id="{E7BA4EC7-B823-4288-BA0C-5375F9AA21F7}"/>
              </a:ext>
            </a:extLst>
          </p:cNvPr>
          <p:cNvSpPr txBox="1">
            <a:spLocks noChangeArrowheads="1"/>
          </p:cNvSpPr>
          <p:nvPr/>
        </p:nvSpPr>
        <p:spPr bwMode="auto">
          <a:xfrm>
            <a:off x="323850" y="1849303"/>
            <a:ext cx="82105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spcAft>
                <a:spcPct val="50000"/>
              </a:spcAft>
              <a:buFont typeface="Wingdings" pitchFamily="2" charset="2"/>
              <a:buChar char="§"/>
            </a:pPr>
            <a:r>
              <a:rPr lang="en-GB">
                <a:latin typeface="Calibri" pitchFamily="34" charset="0"/>
                <a:cs typeface="Calibri" pitchFamily="34" charset="0"/>
              </a:rPr>
              <a:t>Auction experiment Kiel/Perth: Cost savings 30 to 60%, quickly eroding with repetition</a:t>
            </a:r>
          </a:p>
          <a:p>
            <a:pPr>
              <a:spcAft>
                <a:spcPct val="50000"/>
              </a:spcAft>
              <a:buFont typeface="Wingdings" pitchFamily="2" charset="2"/>
              <a:buChar char="§"/>
            </a:pPr>
            <a:r>
              <a:rPr lang="en-US">
                <a:latin typeface="Calibri" pitchFamily="34" charset="0"/>
                <a:cs typeface="Calibri" pitchFamily="34" charset="0"/>
              </a:rPr>
              <a:t>Bidder learning poses a substantial threat to the functioning of multiple-round conservation auctions</a:t>
            </a:r>
          </a:p>
          <a:p>
            <a:pPr>
              <a:spcAft>
                <a:spcPct val="50000"/>
              </a:spcAft>
              <a:buFont typeface="Wingdings" pitchFamily="2" charset="2"/>
              <a:buChar char="§"/>
            </a:pPr>
            <a:r>
              <a:rPr lang="en-US">
                <a:latin typeface="Calibri" pitchFamily="34" charset="0"/>
                <a:cs typeface="Calibri" pitchFamily="34" charset="0"/>
              </a:rPr>
              <a:t>Challenge Fund (Forestry Commission, Scotland): 33 to 36% efficiency gains, at an estimated 20% additional FC staff time</a:t>
            </a:r>
          </a:p>
          <a:p>
            <a:pPr>
              <a:spcAft>
                <a:spcPct val="50000"/>
              </a:spcAft>
              <a:buFont typeface="Wingdings" pitchFamily="2" charset="2"/>
              <a:buChar char="§"/>
            </a:pPr>
            <a:r>
              <a:rPr lang="en-GB">
                <a:latin typeface="Calibri" pitchFamily="34" charset="0"/>
                <a:cs typeface="Calibri" pitchFamily="34" charset="0"/>
                <a:sym typeface="Wingdings" panose="05000000000000000000" pitchFamily="2" charset="2"/>
              </a:rPr>
              <a:t>In EU: </a:t>
            </a:r>
            <a:r>
              <a:rPr lang="en-GB">
                <a:latin typeface="Calibri" pitchFamily="34" charset="0"/>
                <a:cs typeface="Calibri" pitchFamily="34" charset="0"/>
              </a:rPr>
              <a:t>preference for cooperative approaches, equal treatment mentality </a:t>
            </a:r>
          </a:p>
          <a:p>
            <a:pPr>
              <a:spcAft>
                <a:spcPct val="50000"/>
              </a:spcAft>
              <a:buFont typeface="Wingdings" pitchFamily="2" charset="2"/>
              <a:buChar char="§"/>
            </a:pPr>
            <a:endParaRPr lang="en-GB">
              <a:latin typeface="Calibri" pitchFamily="34" charset="0"/>
              <a:cs typeface="Calibri" pitchFamily="34" charset="0"/>
            </a:endParaRPr>
          </a:p>
        </p:txBody>
      </p:sp>
    </p:spTree>
    <p:extLst>
      <p:ext uri="{BB962C8B-B14F-4D97-AF65-F5344CB8AC3E}">
        <p14:creationId xmlns:p14="http://schemas.microsoft.com/office/powerpoint/2010/main" val="152898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gn="l"/>
            <a:r>
              <a:rPr lang="it-IT"/>
              <a:t>04/10/2023</a:t>
            </a:r>
          </a:p>
        </p:txBody>
      </p:sp>
      <p:sp>
        <p:nvSpPr>
          <p:cNvPr id="5" name="Slide Number Placeholder 4"/>
          <p:cNvSpPr>
            <a:spLocks noGrp="1"/>
          </p:cNvSpPr>
          <p:nvPr>
            <p:ph type="sldNum" sz="quarter" idx="4"/>
          </p:nvPr>
        </p:nvSpPr>
        <p:spPr/>
        <p:txBody>
          <a:bodyPr/>
          <a:lstStyle/>
          <a:p>
            <a:fld id="{24A99081-5F7D-6B48-A940-E14DD127A422}" type="slidenum">
              <a:rPr lang="it-IT" smtClean="0"/>
              <a:pPr/>
              <a:t>11</a:t>
            </a:fld>
            <a:endParaRPr lang="it-IT"/>
          </a:p>
        </p:txBody>
      </p:sp>
      <p:sp>
        <p:nvSpPr>
          <p:cNvPr id="6" name="Subtitle 6"/>
          <p:cNvSpPr txBox="1">
            <a:spLocks/>
          </p:cNvSpPr>
          <p:nvPr/>
        </p:nvSpPr>
        <p:spPr>
          <a:xfrm>
            <a:off x="133108" y="245729"/>
            <a:ext cx="8877782" cy="7128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200" b="1">
                <a:solidFill>
                  <a:schemeClr val="accent1"/>
                </a:solidFill>
                <a:latin typeface="+mj-lt"/>
              </a:rPr>
              <a:t>Plan for the day</a:t>
            </a:r>
          </a:p>
        </p:txBody>
      </p:sp>
      <p:pic>
        <p:nvPicPr>
          <p:cNvPr id="7" name="Billede 6" descr="Et billede, der indeholder tekst, skærmbillede, Font/skrifttype, dokument&#10;&#10;Automatisk genereret beskrivelse">
            <a:extLst>
              <a:ext uri="{FF2B5EF4-FFF2-40B4-BE49-F238E27FC236}">
                <a16:creationId xmlns:a16="http://schemas.microsoft.com/office/drawing/2014/main" id="{FAAACB74-3029-C95F-6143-A584BA56642A}"/>
              </a:ext>
            </a:extLst>
          </p:cNvPr>
          <p:cNvPicPr>
            <a:picLocks noChangeAspect="1"/>
          </p:cNvPicPr>
          <p:nvPr/>
        </p:nvPicPr>
        <p:blipFill rotWithShape="1">
          <a:blip r:embed="rId3"/>
          <a:srcRect r="6034"/>
          <a:stretch/>
        </p:blipFill>
        <p:spPr>
          <a:xfrm>
            <a:off x="2749567" y="782060"/>
            <a:ext cx="6394433" cy="5293879"/>
          </a:xfrm>
          <a:prstGeom prst="rect">
            <a:avLst/>
          </a:prstGeom>
        </p:spPr>
      </p:pic>
      <p:pic>
        <p:nvPicPr>
          <p:cNvPr id="9" name="Billede 8" descr="Et billede, der indeholder tekst, Font/skrifttype, logo, visitkort&#10;&#10;Automatisk genereret beskrivelse">
            <a:extLst>
              <a:ext uri="{FF2B5EF4-FFF2-40B4-BE49-F238E27FC236}">
                <a16:creationId xmlns:a16="http://schemas.microsoft.com/office/drawing/2014/main" id="{50AD2AEE-EE67-F558-EB11-316F52B609C3}"/>
              </a:ext>
            </a:extLst>
          </p:cNvPr>
          <p:cNvPicPr>
            <a:picLocks noChangeAspect="1"/>
          </p:cNvPicPr>
          <p:nvPr/>
        </p:nvPicPr>
        <p:blipFill>
          <a:blip r:embed="rId4"/>
          <a:stretch>
            <a:fillRect/>
          </a:stretch>
        </p:blipFill>
        <p:spPr>
          <a:xfrm>
            <a:off x="58968" y="2295664"/>
            <a:ext cx="2678455" cy="2588078"/>
          </a:xfrm>
          <a:prstGeom prst="rect">
            <a:avLst/>
          </a:prstGeom>
        </p:spPr>
      </p:pic>
      <p:cxnSp>
        <p:nvCxnSpPr>
          <p:cNvPr id="11" name="Buet forbindelse 10">
            <a:extLst>
              <a:ext uri="{FF2B5EF4-FFF2-40B4-BE49-F238E27FC236}">
                <a16:creationId xmlns:a16="http://schemas.microsoft.com/office/drawing/2014/main" id="{2683DC4A-FD7C-44DB-C50D-D19E4EE26444}"/>
              </a:ext>
            </a:extLst>
          </p:cNvPr>
          <p:cNvCxnSpPr>
            <a:cxnSpLocks/>
          </p:cNvCxnSpPr>
          <p:nvPr/>
        </p:nvCxnSpPr>
        <p:spPr>
          <a:xfrm rot="10800000" flipV="1">
            <a:off x="370703" y="1927651"/>
            <a:ext cx="2366722" cy="963829"/>
          </a:xfrm>
          <a:prstGeom prst="curvedConnector3">
            <a:avLst>
              <a:gd name="adj1" fmla="val 10168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9DAA1BFD-B631-8964-F8C5-84BBFA730E3F}"/>
              </a:ext>
            </a:extLst>
          </p:cNvPr>
          <p:cNvCxnSpPr/>
          <p:nvPr/>
        </p:nvCxnSpPr>
        <p:spPr>
          <a:xfrm flipH="1" flipV="1">
            <a:off x="2545492" y="3867665"/>
            <a:ext cx="333632" cy="210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0111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110</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Spatial coordination</a:t>
            </a:r>
            <a:endParaRPr lang="en-US"/>
          </a:p>
        </p:txBody>
      </p:sp>
      <p:sp>
        <p:nvSpPr>
          <p:cNvPr id="8" name="Rechteck 7">
            <a:extLst>
              <a:ext uri="{FF2B5EF4-FFF2-40B4-BE49-F238E27FC236}">
                <a16:creationId xmlns:a16="http://schemas.microsoft.com/office/drawing/2014/main" id="{B6FCBAB9-8F97-4174-8AB7-A30D1B7A6DDB}"/>
              </a:ext>
            </a:extLst>
          </p:cNvPr>
          <p:cNvSpPr/>
          <p:nvPr/>
        </p:nvSpPr>
        <p:spPr>
          <a:xfrm>
            <a:off x="488812" y="1831689"/>
            <a:ext cx="8406332" cy="3754874"/>
          </a:xfrm>
          <a:prstGeom prst="rect">
            <a:avLst/>
          </a:prstGeom>
        </p:spPr>
        <p:txBody>
          <a:bodyPr wrap="square">
            <a:spAutoFit/>
          </a:bodyPr>
          <a:lstStyle/>
          <a:p>
            <a:pPr>
              <a:spcBef>
                <a:spcPts val="600"/>
              </a:spcBef>
              <a:spcAft>
                <a:spcPts val="1200"/>
              </a:spcAft>
              <a:defRPr/>
            </a:pPr>
            <a:r>
              <a:rPr lang="en-US" sz="2400">
                <a:latin typeface="Calibri" panose="020F0502020204030204" pitchFamily="34" charset="0"/>
              </a:rPr>
              <a:t>W</a:t>
            </a:r>
            <a:r>
              <a:rPr lang="en-US" sz="2400">
                <a:solidFill>
                  <a:schemeClr val="tx1"/>
                </a:solidFill>
                <a:latin typeface="Calibri" panose="020F0502020204030204" pitchFamily="34" charset="0"/>
              </a:rPr>
              <a:t>here spatial coordination can improve environmental outcomes: </a:t>
            </a:r>
          </a:p>
          <a:p>
            <a:pPr marL="342900" indent="-342900">
              <a:spcBef>
                <a:spcPts val="600"/>
              </a:spcBef>
              <a:spcAft>
                <a:spcPts val="600"/>
              </a:spcAft>
              <a:buClr>
                <a:srgbClr val="FFC000"/>
              </a:buClr>
              <a:buFont typeface="Wingdings" panose="05000000000000000000" pitchFamily="2" charset="2"/>
              <a:buChar char="§"/>
              <a:defRPr/>
            </a:pPr>
            <a:r>
              <a:rPr lang="de-DE" sz="2400" err="1">
                <a:solidFill>
                  <a:schemeClr val="tx1"/>
                </a:solidFill>
                <a:latin typeface="Calibri" panose="020F0502020204030204" pitchFamily="34" charset="0"/>
              </a:rPr>
              <a:t>Corridors</a:t>
            </a:r>
            <a:r>
              <a:rPr lang="de-DE" sz="2400">
                <a:solidFill>
                  <a:schemeClr val="tx1"/>
                </a:solidFill>
                <a:latin typeface="Calibri" panose="020F0502020204030204" pitchFamily="34" charset="0"/>
              </a:rPr>
              <a:t> </a:t>
            </a:r>
            <a:r>
              <a:rPr lang="de-DE" sz="2400" err="1">
                <a:solidFill>
                  <a:schemeClr val="tx1"/>
                </a:solidFill>
                <a:latin typeface="Calibri" panose="020F0502020204030204" pitchFamily="34" charset="0"/>
              </a:rPr>
              <a:t>for</a:t>
            </a:r>
            <a:r>
              <a:rPr lang="de-DE" sz="2400">
                <a:solidFill>
                  <a:schemeClr val="tx1"/>
                </a:solidFill>
                <a:latin typeface="Calibri" panose="020F0502020204030204" pitchFamily="34" charset="0"/>
              </a:rPr>
              <a:t> </a:t>
            </a:r>
            <a:r>
              <a:rPr lang="de-DE" sz="2400" err="1">
                <a:solidFill>
                  <a:schemeClr val="tx1"/>
                </a:solidFill>
                <a:latin typeface="Calibri" panose="020F0502020204030204" pitchFamily="34" charset="0"/>
              </a:rPr>
              <a:t>wildlife</a:t>
            </a:r>
            <a:r>
              <a:rPr lang="de-DE" sz="2400">
                <a:solidFill>
                  <a:schemeClr val="tx1"/>
                </a:solidFill>
                <a:latin typeface="Calibri" panose="020F0502020204030204" pitchFamily="34" charset="0"/>
              </a:rPr>
              <a:t> </a:t>
            </a:r>
            <a:r>
              <a:rPr lang="de-DE" sz="2400" err="1">
                <a:solidFill>
                  <a:schemeClr val="tx1"/>
                </a:solidFill>
                <a:latin typeface="Calibri" panose="020F0502020204030204" pitchFamily="34" charset="0"/>
              </a:rPr>
              <a:t>migration</a:t>
            </a:r>
            <a:r>
              <a:rPr lang="de-DE" sz="2400">
                <a:solidFill>
                  <a:schemeClr val="tx1"/>
                </a:solidFill>
                <a:latin typeface="Calibri" panose="020F0502020204030204" pitchFamily="34" charset="0"/>
              </a:rPr>
              <a:t>  </a:t>
            </a:r>
          </a:p>
          <a:p>
            <a:pPr marL="342900" indent="-342900">
              <a:spcBef>
                <a:spcPts val="600"/>
              </a:spcBef>
              <a:spcAft>
                <a:spcPts val="600"/>
              </a:spcAft>
              <a:buClr>
                <a:srgbClr val="FFC000"/>
              </a:buClr>
              <a:buFont typeface="Wingdings" panose="05000000000000000000" pitchFamily="2" charset="2"/>
              <a:buChar char="§"/>
              <a:defRPr/>
            </a:pPr>
            <a:r>
              <a:rPr lang="de-DE" sz="2400">
                <a:solidFill>
                  <a:schemeClr val="tx1"/>
                </a:solidFill>
                <a:latin typeface="Calibri" panose="020F0502020204030204" pitchFamily="34" charset="0"/>
              </a:rPr>
              <a:t>Minimum </a:t>
            </a:r>
            <a:r>
              <a:rPr lang="de-DE" sz="2400" err="1">
                <a:solidFill>
                  <a:schemeClr val="tx1"/>
                </a:solidFill>
                <a:latin typeface="Calibri" panose="020F0502020204030204" pitchFamily="34" charset="0"/>
              </a:rPr>
              <a:t>viable</a:t>
            </a:r>
            <a:r>
              <a:rPr lang="de-DE" sz="2400">
                <a:solidFill>
                  <a:schemeClr val="tx1"/>
                </a:solidFill>
                <a:latin typeface="Calibri" panose="020F0502020204030204" pitchFamily="34" charset="0"/>
              </a:rPr>
              <a:t> </a:t>
            </a:r>
            <a:r>
              <a:rPr lang="de-DE" sz="2400" err="1">
                <a:solidFill>
                  <a:schemeClr val="tx1"/>
                </a:solidFill>
                <a:latin typeface="Calibri" panose="020F0502020204030204" pitchFamily="34" charset="0"/>
              </a:rPr>
              <a:t>habitat</a:t>
            </a:r>
            <a:r>
              <a:rPr lang="de-DE" sz="2400">
                <a:solidFill>
                  <a:schemeClr val="tx1"/>
                </a:solidFill>
                <a:latin typeface="Calibri" panose="020F0502020204030204" pitchFamily="34" charset="0"/>
              </a:rPr>
              <a:t> </a:t>
            </a:r>
            <a:r>
              <a:rPr lang="de-DE" sz="2400" err="1">
                <a:solidFill>
                  <a:schemeClr val="tx1"/>
                </a:solidFill>
                <a:latin typeface="Calibri" panose="020F0502020204030204" pitchFamily="34" charset="0"/>
              </a:rPr>
              <a:t>size</a:t>
            </a:r>
            <a:r>
              <a:rPr lang="de-DE" sz="2400">
                <a:solidFill>
                  <a:schemeClr val="tx1"/>
                </a:solidFill>
                <a:latin typeface="Calibri" panose="020F0502020204030204" pitchFamily="34" charset="0"/>
              </a:rPr>
              <a:t> </a:t>
            </a:r>
          </a:p>
          <a:p>
            <a:pPr marL="342900" indent="-342900">
              <a:spcBef>
                <a:spcPts val="600"/>
              </a:spcBef>
              <a:spcAft>
                <a:spcPts val="600"/>
              </a:spcAft>
              <a:buClr>
                <a:srgbClr val="FFC000"/>
              </a:buClr>
              <a:buFont typeface="Wingdings" panose="05000000000000000000" pitchFamily="2" charset="2"/>
              <a:buChar char="§"/>
              <a:defRPr/>
            </a:pPr>
            <a:r>
              <a:rPr lang="en-US" sz="2400">
                <a:solidFill>
                  <a:schemeClr val="tx1"/>
                </a:solidFill>
                <a:latin typeface="Calibri" panose="020F0502020204030204" pitchFamily="34" charset="0"/>
              </a:rPr>
              <a:t>Creation of options for re-</a:t>
            </a:r>
            <a:r>
              <a:rPr lang="en-US" sz="2400" err="1">
                <a:solidFill>
                  <a:schemeClr val="tx1"/>
                </a:solidFill>
                <a:latin typeface="Calibri" panose="020F0502020204030204" pitchFamily="34" charset="0"/>
              </a:rPr>
              <a:t>colonisation</a:t>
            </a:r>
            <a:r>
              <a:rPr lang="en-US" sz="2400">
                <a:solidFill>
                  <a:schemeClr val="tx1"/>
                </a:solidFill>
                <a:latin typeface="Calibri" panose="020F0502020204030204" pitchFamily="34" charset="0"/>
              </a:rPr>
              <a:t> </a:t>
            </a:r>
          </a:p>
          <a:p>
            <a:pPr marL="342900" indent="-342900">
              <a:spcBef>
                <a:spcPts val="600"/>
              </a:spcBef>
              <a:spcAft>
                <a:spcPts val="600"/>
              </a:spcAft>
              <a:buClr>
                <a:srgbClr val="FFC000"/>
              </a:buClr>
              <a:buFont typeface="Wingdings" panose="05000000000000000000" pitchFamily="2" charset="2"/>
              <a:buChar char="§"/>
              <a:defRPr/>
            </a:pPr>
            <a:r>
              <a:rPr lang="en-US" sz="2400">
                <a:solidFill>
                  <a:schemeClr val="tx1"/>
                </a:solidFill>
                <a:latin typeface="Calibri" panose="020F0502020204030204" pitchFamily="34" charset="0"/>
              </a:rPr>
              <a:t>Creation of flood retention areas or moorland conservation</a:t>
            </a:r>
          </a:p>
          <a:p>
            <a:pPr marL="342900" indent="-342900">
              <a:spcBef>
                <a:spcPts val="600"/>
              </a:spcBef>
              <a:spcAft>
                <a:spcPts val="1200"/>
              </a:spcAft>
              <a:buFontTx/>
              <a:buChar char="-"/>
              <a:defRPr/>
            </a:pPr>
            <a:endParaRPr lang="en-US" sz="2400">
              <a:solidFill>
                <a:schemeClr val="tx1"/>
              </a:solidFill>
              <a:latin typeface="Calibri" panose="020F0502020204030204" pitchFamily="34" charset="0"/>
            </a:endParaRPr>
          </a:p>
          <a:p>
            <a:pPr>
              <a:spcBef>
                <a:spcPts val="600"/>
              </a:spcBef>
              <a:spcAft>
                <a:spcPts val="1200"/>
              </a:spcAft>
              <a:defRPr/>
            </a:pPr>
            <a:r>
              <a:rPr lang="de-DE" sz="2400">
                <a:solidFill>
                  <a:schemeClr val="tx1"/>
                </a:solidFill>
                <a:latin typeface="Calibri" panose="020F0502020204030204" pitchFamily="34" charset="0"/>
              </a:rPr>
              <a:t> </a:t>
            </a:r>
          </a:p>
        </p:txBody>
      </p:sp>
      <p:pic>
        <p:nvPicPr>
          <p:cNvPr id="9" name="Grafik 8">
            <a:extLst>
              <a:ext uri="{FF2B5EF4-FFF2-40B4-BE49-F238E27FC236}">
                <a16:creationId xmlns:a16="http://schemas.microsoft.com/office/drawing/2014/main" id="{181FFE18-03C5-4B55-BC35-9118F5F25951}"/>
              </a:ext>
            </a:extLst>
          </p:cNvPr>
          <p:cNvPicPr>
            <a:picLocks noChangeAspect="1"/>
          </p:cNvPicPr>
          <p:nvPr/>
        </p:nvPicPr>
        <p:blipFill>
          <a:blip r:embed="rId2"/>
          <a:stretch>
            <a:fillRect/>
          </a:stretch>
        </p:blipFill>
        <p:spPr>
          <a:xfrm>
            <a:off x="5910009" y="2228385"/>
            <a:ext cx="2619375" cy="1752600"/>
          </a:xfrm>
          <a:prstGeom prst="rect">
            <a:avLst/>
          </a:prstGeom>
        </p:spPr>
      </p:pic>
      <p:pic>
        <p:nvPicPr>
          <p:cNvPr id="10" name="Grafik 9">
            <a:extLst>
              <a:ext uri="{FF2B5EF4-FFF2-40B4-BE49-F238E27FC236}">
                <a16:creationId xmlns:a16="http://schemas.microsoft.com/office/drawing/2014/main" id="{9BB9C83B-897B-4A54-A27A-2F0E10C2E7CD}"/>
              </a:ext>
            </a:extLst>
          </p:cNvPr>
          <p:cNvPicPr>
            <a:picLocks noChangeAspect="1"/>
          </p:cNvPicPr>
          <p:nvPr/>
        </p:nvPicPr>
        <p:blipFill>
          <a:blip r:embed="rId3"/>
          <a:stretch>
            <a:fillRect/>
          </a:stretch>
        </p:blipFill>
        <p:spPr>
          <a:xfrm>
            <a:off x="2488801" y="4386305"/>
            <a:ext cx="2667000" cy="1565611"/>
          </a:xfrm>
          <a:prstGeom prst="rect">
            <a:avLst/>
          </a:prstGeom>
        </p:spPr>
      </p:pic>
      <p:pic>
        <p:nvPicPr>
          <p:cNvPr id="11" name="Grafik 10">
            <a:extLst>
              <a:ext uri="{FF2B5EF4-FFF2-40B4-BE49-F238E27FC236}">
                <a16:creationId xmlns:a16="http://schemas.microsoft.com/office/drawing/2014/main" id="{BB209832-E1A1-4B49-9A6E-9F049527390B}"/>
              </a:ext>
            </a:extLst>
          </p:cNvPr>
          <p:cNvPicPr>
            <a:picLocks noChangeAspect="1"/>
          </p:cNvPicPr>
          <p:nvPr/>
        </p:nvPicPr>
        <p:blipFill>
          <a:blip r:embed="rId4"/>
          <a:stretch>
            <a:fillRect/>
          </a:stretch>
        </p:blipFill>
        <p:spPr>
          <a:xfrm>
            <a:off x="5729137" y="4407851"/>
            <a:ext cx="2592671" cy="1575408"/>
          </a:xfrm>
          <a:prstGeom prst="rect">
            <a:avLst/>
          </a:prstGeom>
        </p:spPr>
      </p:pic>
    </p:spTree>
    <p:extLst>
      <p:ext uri="{BB962C8B-B14F-4D97-AF65-F5344CB8AC3E}">
        <p14:creationId xmlns:p14="http://schemas.microsoft.com/office/powerpoint/2010/main" val="11148211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111</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EFFECT: Spatial coordination &amp; auctions </a:t>
            </a:r>
            <a:endParaRPr lang="en-US"/>
          </a:p>
        </p:txBody>
      </p:sp>
      <p:pic>
        <p:nvPicPr>
          <p:cNvPr id="2" name="Grafik 1">
            <a:extLst>
              <a:ext uri="{FF2B5EF4-FFF2-40B4-BE49-F238E27FC236}">
                <a16:creationId xmlns:a16="http://schemas.microsoft.com/office/drawing/2014/main" id="{0EDB80FE-A727-46BC-95F1-91C9935CCB21}"/>
              </a:ext>
            </a:extLst>
          </p:cNvPr>
          <p:cNvPicPr>
            <a:picLocks noChangeAspect="1"/>
          </p:cNvPicPr>
          <p:nvPr/>
        </p:nvPicPr>
        <p:blipFill>
          <a:blip r:embed="rId2"/>
          <a:stretch>
            <a:fillRect/>
          </a:stretch>
        </p:blipFill>
        <p:spPr>
          <a:xfrm>
            <a:off x="0" y="1674286"/>
            <a:ext cx="9144000" cy="4153371"/>
          </a:xfrm>
          <a:prstGeom prst="rect">
            <a:avLst/>
          </a:prstGeom>
        </p:spPr>
      </p:pic>
    </p:spTree>
    <p:extLst>
      <p:ext uri="{BB962C8B-B14F-4D97-AF65-F5344CB8AC3E}">
        <p14:creationId xmlns:p14="http://schemas.microsoft.com/office/powerpoint/2010/main" val="165750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112</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Spatial coordination &amp; auctions </a:t>
            </a:r>
            <a:endParaRPr lang="en-US"/>
          </a:p>
        </p:txBody>
      </p:sp>
      <p:pic>
        <p:nvPicPr>
          <p:cNvPr id="3" name="Grafik 2">
            <a:extLst>
              <a:ext uri="{FF2B5EF4-FFF2-40B4-BE49-F238E27FC236}">
                <a16:creationId xmlns:a16="http://schemas.microsoft.com/office/drawing/2014/main" id="{50687F0D-4E0E-484A-85C7-4569EC9F2DDF}"/>
              </a:ext>
            </a:extLst>
          </p:cNvPr>
          <p:cNvPicPr>
            <a:picLocks noChangeAspect="1"/>
          </p:cNvPicPr>
          <p:nvPr/>
        </p:nvPicPr>
        <p:blipFill>
          <a:blip r:embed="rId2"/>
          <a:stretch>
            <a:fillRect/>
          </a:stretch>
        </p:blipFill>
        <p:spPr>
          <a:xfrm>
            <a:off x="51515" y="1803803"/>
            <a:ext cx="11229416" cy="3991689"/>
          </a:xfrm>
          <a:prstGeom prst="rect">
            <a:avLst/>
          </a:prstGeom>
        </p:spPr>
      </p:pic>
    </p:spTree>
    <p:extLst>
      <p:ext uri="{BB962C8B-B14F-4D97-AF65-F5344CB8AC3E}">
        <p14:creationId xmlns:p14="http://schemas.microsoft.com/office/powerpoint/2010/main" val="38301417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113</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Spatial coordination &amp; auctions </a:t>
            </a:r>
            <a:endParaRPr lang="en-US"/>
          </a:p>
        </p:txBody>
      </p:sp>
      <p:pic>
        <p:nvPicPr>
          <p:cNvPr id="2" name="Grafik 1">
            <a:extLst>
              <a:ext uri="{FF2B5EF4-FFF2-40B4-BE49-F238E27FC236}">
                <a16:creationId xmlns:a16="http://schemas.microsoft.com/office/drawing/2014/main" id="{76DF9DA0-D6DB-4804-B090-4E13632B0E6E}"/>
              </a:ext>
            </a:extLst>
          </p:cNvPr>
          <p:cNvPicPr>
            <a:picLocks noChangeAspect="1"/>
          </p:cNvPicPr>
          <p:nvPr/>
        </p:nvPicPr>
        <p:blipFill>
          <a:blip r:embed="rId2"/>
          <a:stretch>
            <a:fillRect/>
          </a:stretch>
        </p:blipFill>
        <p:spPr>
          <a:xfrm>
            <a:off x="103030" y="1336365"/>
            <a:ext cx="10332805" cy="4591135"/>
          </a:xfrm>
          <a:prstGeom prst="rect">
            <a:avLst/>
          </a:prstGeom>
        </p:spPr>
      </p:pic>
    </p:spTree>
    <p:extLst>
      <p:ext uri="{BB962C8B-B14F-4D97-AF65-F5344CB8AC3E}">
        <p14:creationId xmlns:p14="http://schemas.microsoft.com/office/powerpoint/2010/main" val="2521737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114</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Spatial coordination &amp; auctions </a:t>
            </a:r>
            <a:endParaRPr lang="en-US"/>
          </a:p>
        </p:txBody>
      </p:sp>
      <p:pic>
        <p:nvPicPr>
          <p:cNvPr id="3" name="Grafik 2">
            <a:extLst>
              <a:ext uri="{FF2B5EF4-FFF2-40B4-BE49-F238E27FC236}">
                <a16:creationId xmlns:a16="http://schemas.microsoft.com/office/drawing/2014/main" id="{8D3AAE5C-6AB0-4009-A4E6-FF9325AEE90A}"/>
              </a:ext>
            </a:extLst>
          </p:cNvPr>
          <p:cNvPicPr>
            <a:picLocks noChangeAspect="1"/>
          </p:cNvPicPr>
          <p:nvPr/>
        </p:nvPicPr>
        <p:blipFill>
          <a:blip r:embed="rId2"/>
          <a:stretch>
            <a:fillRect/>
          </a:stretch>
        </p:blipFill>
        <p:spPr>
          <a:xfrm>
            <a:off x="0" y="1667582"/>
            <a:ext cx="9144000" cy="4254356"/>
          </a:xfrm>
          <a:prstGeom prst="rect">
            <a:avLst/>
          </a:prstGeom>
        </p:spPr>
      </p:pic>
    </p:spTree>
    <p:extLst>
      <p:ext uri="{BB962C8B-B14F-4D97-AF65-F5344CB8AC3E}">
        <p14:creationId xmlns:p14="http://schemas.microsoft.com/office/powerpoint/2010/main" val="1521055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9AB6AE-A9D2-8637-D2D2-92213AF94834}"/>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878C8EB8-ED15-2917-61B8-0E75F135E928}"/>
              </a:ext>
            </a:extLst>
          </p:cNvPr>
          <p:cNvSpPr>
            <a:spLocks noGrp="1"/>
          </p:cNvSpPr>
          <p:nvPr>
            <p:ph type="sldNum" sz="quarter" idx="4"/>
          </p:nvPr>
        </p:nvSpPr>
        <p:spPr/>
        <p:txBody>
          <a:bodyPr/>
          <a:lstStyle/>
          <a:p>
            <a:fld id="{24A99081-5F7D-6B48-A940-E14DD127A422}" type="slidenum">
              <a:rPr lang="it-IT" smtClean="0"/>
              <a:pPr/>
              <a:t>115</a:t>
            </a:fld>
            <a:endParaRPr lang="it-IT"/>
          </a:p>
        </p:txBody>
      </p:sp>
      <p:sp>
        <p:nvSpPr>
          <p:cNvPr id="7" name="Titolo 1">
            <a:extLst>
              <a:ext uri="{FF2B5EF4-FFF2-40B4-BE49-F238E27FC236}">
                <a16:creationId xmlns:a16="http://schemas.microsoft.com/office/drawing/2014/main" id="{0FC74F40-4213-D168-91A6-A8BD2B15FAA7}"/>
              </a:ext>
            </a:extLst>
          </p:cNvPr>
          <p:cNvSpPr>
            <a:spLocks noGrp="1"/>
          </p:cNvSpPr>
          <p:nvPr>
            <p:ph type="title"/>
          </p:nvPr>
        </p:nvSpPr>
        <p:spPr>
          <a:xfrm>
            <a:off x="248855" y="274320"/>
            <a:ext cx="8646289" cy="1188720"/>
          </a:xfrm>
        </p:spPr>
        <p:txBody>
          <a:bodyPr/>
          <a:lstStyle/>
          <a:p>
            <a:r>
              <a:rPr lang="en-AU"/>
              <a:t>Spatial coordination &amp; auctions </a:t>
            </a:r>
            <a:endParaRPr lang="en-US"/>
          </a:p>
        </p:txBody>
      </p:sp>
      <p:pic>
        <p:nvPicPr>
          <p:cNvPr id="2" name="Grafik 1">
            <a:extLst>
              <a:ext uri="{FF2B5EF4-FFF2-40B4-BE49-F238E27FC236}">
                <a16:creationId xmlns:a16="http://schemas.microsoft.com/office/drawing/2014/main" id="{2E01C787-165E-4845-BEA1-A7776D79E146}"/>
              </a:ext>
            </a:extLst>
          </p:cNvPr>
          <p:cNvPicPr>
            <a:picLocks noChangeAspect="1"/>
          </p:cNvPicPr>
          <p:nvPr/>
        </p:nvPicPr>
        <p:blipFill>
          <a:blip r:embed="rId2"/>
          <a:stretch>
            <a:fillRect/>
          </a:stretch>
        </p:blipFill>
        <p:spPr>
          <a:xfrm>
            <a:off x="0" y="1807911"/>
            <a:ext cx="9144000" cy="3731576"/>
          </a:xfrm>
          <a:prstGeom prst="rect">
            <a:avLst/>
          </a:prstGeom>
        </p:spPr>
      </p:pic>
    </p:spTree>
    <p:extLst>
      <p:ext uri="{BB962C8B-B14F-4D97-AF65-F5344CB8AC3E}">
        <p14:creationId xmlns:p14="http://schemas.microsoft.com/office/powerpoint/2010/main" val="10029707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0C64-3955-B38C-3A11-47251AFA89B8}"/>
              </a:ext>
            </a:extLst>
          </p:cNvPr>
          <p:cNvSpPr>
            <a:spLocks noGrp="1"/>
          </p:cNvSpPr>
          <p:nvPr>
            <p:ph type="title"/>
          </p:nvPr>
        </p:nvSpPr>
        <p:spPr/>
        <p:txBody>
          <a:bodyPr/>
          <a:lstStyle/>
          <a:p>
            <a:r>
              <a:rPr lang="en-AU"/>
              <a:t>Insights for Policy </a:t>
            </a:r>
          </a:p>
        </p:txBody>
      </p:sp>
      <p:sp>
        <p:nvSpPr>
          <p:cNvPr id="3" name="Content Placeholder 2">
            <a:extLst>
              <a:ext uri="{FF2B5EF4-FFF2-40B4-BE49-F238E27FC236}">
                <a16:creationId xmlns:a16="http://schemas.microsoft.com/office/drawing/2014/main" id="{E9C9C496-4E42-2AB0-F66B-C05D55A10853}"/>
              </a:ext>
            </a:extLst>
          </p:cNvPr>
          <p:cNvSpPr>
            <a:spLocks noGrp="1"/>
          </p:cNvSpPr>
          <p:nvPr>
            <p:ph idx="1"/>
          </p:nvPr>
        </p:nvSpPr>
        <p:spPr>
          <a:xfrm>
            <a:off x="248855" y="1678329"/>
            <a:ext cx="8646289" cy="2059170"/>
          </a:xfrm>
        </p:spPr>
        <p:txBody>
          <a:bodyPr>
            <a:noAutofit/>
          </a:bodyPr>
          <a:lstStyle/>
          <a:p>
            <a:pPr>
              <a:buClrTx/>
            </a:pPr>
            <a:r>
              <a:rPr lang="en-AU" sz="2400">
                <a:latin typeface="Calibri" panose="020F0502020204030204" pitchFamily="34" charset="0"/>
                <a:cs typeface="Calibri" panose="020F0502020204030204" pitchFamily="34" charset="0"/>
              </a:rPr>
              <a:t>AB </a:t>
            </a:r>
            <a:r>
              <a:rPr lang="en-AU" sz="2400">
                <a:solidFill>
                  <a:schemeClr val="bg2">
                    <a:lumMod val="50000"/>
                  </a:schemeClr>
                </a:solidFill>
                <a:latin typeface="Calibri" panose="020F0502020204030204" pitchFamily="34" charset="0"/>
                <a:cs typeface="Calibri" panose="020F0502020204030204" pitchFamily="34" charset="0"/>
              </a:rPr>
              <a:t>reduces</a:t>
            </a:r>
            <a:r>
              <a:rPr lang="en-AU" sz="2400">
                <a:latin typeface="Calibri" panose="020F0502020204030204" pitchFamily="34" charset="0"/>
                <a:cs typeface="Calibri" panose="020F0502020204030204" pitchFamily="34" charset="0"/>
              </a:rPr>
              <a:t> the auction’s cost-effectiveness in the uncorrelated and negative landscape (no significant effect in the positive landscape) </a:t>
            </a:r>
          </a:p>
          <a:p>
            <a:pPr>
              <a:buClrTx/>
            </a:pPr>
            <a:r>
              <a:rPr lang="en-AU" sz="2400">
                <a:latin typeface="Calibri" panose="020F0502020204030204" pitchFamily="34" charset="0"/>
                <a:cs typeface="Calibri" panose="020F0502020204030204" pitchFamily="34" charset="0"/>
              </a:rPr>
              <a:t>AB </a:t>
            </a:r>
            <a:r>
              <a:rPr lang="en-AU" sz="2400">
                <a:solidFill>
                  <a:schemeClr val="bg2">
                    <a:lumMod val="50000"/>
                  </a:schemeClr>
                </a:solidFill>
                <a:latin typeface="Calibri" panose="020F0502020204030204" pitchFamily="34" charset="0"/>
                <a:cs typeface="Calibri" panose="020F0502020204030204" pitchFamily="34" charset="0"/>
              </a:rPr>
              <a:t>reduces</a:t>
            </a:r>
            <a:r>
              <a:rPr lang="en-AU" sz="2400">
                <a:latin typeface="Calibri" panose="020F0502020204030204" pitchFamily="34" charset="0"/>
                <a:cs typeface="Calibri" panose="020F0502020204030204" pitchFamily="34" charset="0"/>
              </a:rPr>
              <a:t> spatial coordination (of selected parcels) in the uncorrelated and negative landscape</a:t>
            </a:r>
          </a:p>
          <a:p>
            <a:pPr>
              <a:buClrTx/>
            </a:pPr>
            <a:r>
              <a:rPr lang="en-AU" sz="2400">
                <a:latin typeface="Calibri" panose="020F0502020204030204" pitchFamily="34" charset="0"/>
                <a:cs typeface="Calibri" panose="020F0502020204030204" pitchFamily="34" charset="0"/>
              </a:rPr>
              <a:t>AB </a:t>
            </a:r>
            <a:r>
              <a:rPr lang="en-AU" sz="2400">
                <a:solidFill>
                  <a:srgbClr val="2790C3"/>
                </a:solidFill>
                <a:latin typeface="Calibri" panose="020F0502020204030204" pitchFamily="34" charset="0"/>
                <a:cs typeface="Calibri" panose="020F0502020204030204" pitchFamily="34" charset="0"/>
              </a:rPr>
              <a:t>enhances</a:t>
            </a:r>
            <a:r>
              <a:rPr lang="en-AU" sz="2400">
                <a:latin typeface="Calibri" panose="020F0502020204030204" pitchFamily="34" charset="0"/>
                <a:cs typeface="Calibri" panose="020F0502020204030204" pitchFamily="34" charset="0"/>
              </a:rPr>
              <a:t> spatial coordination only in the positive landscape (where it is expensive to enrol high natural value land) </a:t>
            </a:r>
          </a:p>
          <a:p>
            <a:pPr marL="0" indent="0">
              <a:buClrTx/>
              <a:buNone/>
            </a:pPr>
            <a:endParaRPr lang="en-AU" sz="2400">
              <a:latin typeface="Calibri" panose="020F0502020204030204" pitchFamily="34" charset="0"/>
              <a:cs typeface="Calibri" panose="020F0502020204030204" pitchFamily="34" charset="0"/>
              <a:sym typeface="Wingdings" panose="05000000000000000000" pitchFamily="2" charset="2"/>
            </a:endParaRPr>
          </a:p>
          <a:p>
            <a:pPr marL="0" indent="0">
              <a:buClrTx/>
              <a:buNone/>
            </a:pPr>
            <a:r>
              <a:rPr lang="en-AU" sz="2400">
                <a:latin typeface="Calibri" panose="020F0502020204030204" pitchFamily="34" charset="0"/>
                <a:cs typeface="Calibri" panose="020F0502020204030204" pitchFamily="34" charset="0"/>
                <a:sym typeface="Wingdings" panose="05000000000000000000" pitchFamily="2" charset="2"/>
              </a:rPr>
              <a:t> </a:t>
            </a:r>
            <a:endParaRPr lang="en-AU" sz="240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A9071AC0-A085-8948-0505-3D5180E6D767}"/>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91484C11-E193-1560-3EB7-F31A7439BCAC}"/>
              </a:ext>
            </a:extLst>
          </p:cNvPr>
          <p:cNvSpPr>
            <a:spLocks noGrp="1"/>
          </p:cNvSpPr>
          <p:nvPr>
            <p:ph type="sldNum" sz="quarter" idx="4"/>
          </p:nvPr>
        </p:nvSpPr>
        <p:spPr/>
        <p:txBody>
          <a:bodyPr/>
          <a:lstStyle/>
          <a:p>
            <a:fld id="{24A99081-5F7D-6B48-A940-E14DD127A422}" type="slidenum">
              <a:rPr lang="it-IT" smtClean="0"/>
              <a:pPr/>
              <a:t>116</a:t>
            </a:fld>
            <a:endParaRPr lang="it-IT"/>
          </a:p>
        </p:txBody>
      </p:sp>
      <p:sp>
        <p:nvSpPr>
          <p:cNvPr id="7" name="TextBox 16">
            <a:extLst>
              <a:ext uri="{FF2B5EF4-FFF2-40B4-BE49-F238E27FC236}">
                <a16:creationId xmlns:a16="http://schemas.microsoft.com/office/drawing/2014/main" id="{877565A9-2DB2-4D69-870E-B9B369BF93A1}"/>
              </a:ext>
            </a:extLst>
          </p:cNvPr>
          <p:cNvSpPr txBox="1">
            <a:spLocks noChangeArrowheads="1"/>
          </p:cNvSpPr>
          <p:nvPr/>
        </p:nvSpPr>
        <p:spPr bwMode="auto">
          <a:xfrm>
            <a:off x="907940" y="4764172"/>
            <a:ext cx="75148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i="1">
                <a:solidFill>
                  <a:schemeClr val="bg1"/>
                </a:solidFill>
                <a:latin typeface="Arial" panose="020B0604020202020204" pitchFamily="34" charset="0"/>
              </a:defRPr>
            </a:lvl1pPr>
            <a:lvl2pPr marL="742950" indent="-285750">
              <a:defRPr sz="2600" i="1">
                <a:solidFill>
                  <a:schemeClr val="bg1"/>
                </a:solidFill>
                <a:latin typeface="Arial" panose="020B0604020202020204" pitchFamily="34" charset="0"/>
              </a:defRPr>
            </a:lvl2pPr>
            <a:lvl3pPr marL="1143000" indent="-228600">
              <a:defRPr sz="2600" i="1">
                <a:solidFill>
                  <a:schemeClr val="bg1"/>
                </a:solidFill>
                <a:latin typeface="Arial" panose="020B0604020202020204" pitchFamily="34" charset="0"/>
              </a:defRPr>
            </a:lvl3pPr>
            <a:lvl4pPr marL="1600200" indent="-228600">
              <a:defRPr sz="2600" i="1">
                <a:solidFill>
                  <a:schemeClr val="bg1"/>
                </a:solidFill>
                <a:latin typeface="Arial" panose="020B0604020202020204" pitchFamily="34" charset="0"/>
              </a:defRPr>
            </a:lvl4pPr>
            <a:lvl5pPr marL="2057400" indent="-228600">
              <a:defRPr sz="2600" i="1">
                <a:solidFill>
                  <a:schemeClr val="bg1"/>
                </a:solidFill>
                <a:latin typeface="Arial" panose="020B0604020202020204" pitchFamily="34" charset="0"/>
              </a:defRPr>
            </a:lvl5pPr>
            <a:lvl6pPr marL="2514600" indent="-228600" eaLnBrk="0" fontAlgn="base" hangingPunct="0">
              <a:spcBef>
                <a:spcPct val="0"/>
              </a:spcBef>
              <a:spcAft>
                <a:spcPct val="0"/>
              </a:spcAft>
              <a:defRPr sz="2600" i="1">
                <a:solidFill>
                  <a:schemeClr val="bg1"/>
                </a:solidFill>
                <a:latin typeface="Arial" panose="020B0604020202020204" pitchFamily="34" charset="0"/>
              </a:defRPr>
            </a:lvl6pPr>
            <a:lvl7pPr marL="2971800" indent="-228600" eaLnBrk="0" fontAlgn="base" hangingPunct="0">
              <a:spcBef>
                <a:spcPct val="0"/>
              </a:spcBef>
              <a:spcAft>
                <a:spcPct val="0"/>
              </a:spcAft>
              <a:defRPr sz="2600" i="1">
                <a:solidFill>
                  <a:schemeClr val="bg1"/>
                </a:solidFill>
                <a:latin typeface="Arial" panose="020B0604020202020204" pitchFamily="34" charset="0"/>
              </a:defRPr>
            </a:lvl7pPr>
            <a:lvl8pPr marL="3429000" indent="-228600" eaLnBrk="0" fontAlgn="base" hangingPunct="0">
              <a:spcBef>
                <a:spcPct val="0"/>
              </a:spcBef>
              <a:spcAft>
                <a:spcPct val="0"/>
              </a:spcAft>
              <a:defRPr sz="2600" i="1">
                <a:solidFill>
                  <a:schemeClr val="bg1"/>
                </a:solidFill>
                <a:latin typeface="Arial" panose="020B0604020202020204" pitchFamily="34" charset="0"/>
              </a:defRPr>
            </a:lvl8pPr>
            <a:lvl9pPr marL="3886200" indent="-228600" eaLnBrk="0" fontAlgn="base" hangingPunct="0">
              <a:spcBef>
                <a:spcPct val="0"/>
              </a:spcBef>
              <a:spcAft>
                <a:spcPct val="0"/>
              </a:spcAft>
              <a:defRPr sz="2600" i="1">
                <a:solidFill>
                  <a:schemeClr val="bg1"/>
                </a:solidFill>
                <a:latin typeface="Arial" panose="020B0604020202020204" pitchFamily="34" charset="0"/>
              </a:defRPr>
            </a:lvl9pPr>
          </a:lstStyle>
          <a:p>
            <a:pPr algn="just"/>
            <a:r>
              <a:rPr lang="de-DE" altLang="de-DE" sz="2400" err="1">
                <a:solidFill>
                  <a:schemeClr val="tx1"/>
                </a:solidFill>
              </a:rPr>
              <a:t>Policymakers</a:t>
            </a:r>
            <a:r>
              <a:rPr lang="de-DE" altLang="de-DE" sz="2400">
                <a:solidFill>
                  <a:schemeClr val="tx1"/>
                </a:solidFill>
              </a:rPr>
              <a:t> </a:t>
            </a:r>
            <a:r>
              <a:rPr lang="de-DE" altLang="de-DE" sz="2400" err="1">
                <a:solidFill>
                  <a:schemeClr val="tx1"/>
                </a:solidFill>
              </a:rPr>
              <a:t>should</a:t>
            </a:r>
            <a:r>
              <a:rPr lang="de-DE" altLang="de-DE" sz="2400">
                <a:solidFill>
                  <a:schemeClr val="tx1"/>
                </a:solidFill>
              </a:rPr>
              <a:t> </a:t>
            </a:r>
            <a:r>
              <a:rPr lang="de-DE" altLang="de-DE" sz="2400" err="1">
                <a:solidFill>
                  <a:schemeClr val="tx1"/>
                </a:solidFill>
              </a:rPr>
              <a:t>be</a:t>
            </a:r>
            <a:r>
              <a:rPr lang="de-DE" altLang="de-DE" sz="2400">
                <a:solidFill>
                  <a:schemeClr val="tx1"/>
                </a:solidFill>
              </a:rPr>
              <a:t> </a:t>
            </a:r>
            <a:r>
              <a:rPr lang="de-DE" altLang="de-DE" sz="2400" err="1">
                <a:solidFill>
                  <a:schemeClr val="tx1"/>
                </a:solidFill>
              </a:rPr>
              <a:t>very</a:t>
            </a:r>
            <a:r>
              <a:rPr lang="de-DE" altLang="de-DE" sz="2400">
                <a:solidFill>
                  <a:schemeClr val="tx1"/>
                </a:solidFill>
              </a:rPr>
              <a:t> </a:t>
            </a:r>
            <a:r>
              <a:rPr lang="de-DE" altLang="de-DE" sz="2400" err="1">
                <a:solidFill>
                  <a:schemeClr val="tx1"/>
                </a:solidFill>
              </a:rPr>
              <a:t>cautious</a:t>
            </a:r>
            <a:r>
              <a:rPr lang="de-DE" altLang="de-DE" sz="2400">
                <a:solidFill>
                  <a:schemeClr val="tx1"/>
                </a:solidFill>
              </a:rPr>
              <a:t> </a:t>
            </a:r>
            <a:r>
              <a:rPr lang="de-DE" altLang="de-DE" sz="2400" err="1">
                <a:solidFill>
                  <a:schemeClr val="tx1"/>
                </a:solidFill>
              </a:rPr>
              <a:t>including</a:t>
            </a:r>
            <a:r>
              <a:rPr lang="de-DE" altLang="de-DE" sz="2400">
                <a:solidFill>
                  <a:schemeClr val="tx1"/>
                </a:solidFill>
              </a:rPr>
              <a:t> AB in </a:t>
            </a:r>
            <a:r>
              <a:rPr lang="de-DE" altLang="de-DE" sz="2400" err="1">
                <a:solidFill>
                  <a:schemeClr val="tx1"/>
                </a:solidFill>
              </a:rPr>
              <a:t>conservation</a:t>
            </a:r>
            <a:r>
              <a:rPr lang="de-DE" altLang="de-DE" sz="2400">
                <a:solidFill>
                  <a:schemeClr val="tx1"/>
                </a:solidFill>
              </a:rPr>
              <a:t> </a:t>
            </a:r>
            <a:r>
              <a:rPr lang="de-DE" altLang="de-DE" sz="2400" err="1">
                <a:solidFill>
                  <a:schemeClr val="tx1"/>
                </a:solidFill>
              </a:rPr>
              <a:t>auctions</a:t>
            </a:r>
            <a:endParaRPr lang="de-DE" altLang="de-DE" sz="2400">
              <a:solidFill>
                <a:schemeClr val="tx1"/>
              </a:solidFill>
            </a:endParaRPr>
          </a:p>
        </p:txBody>
      </p:sp>
    </p:spTree>
    <p:extLst>
      <p:ext uri="{BB962C8B-B14F-4D97-AF65-F5344CB8AC3E}">
        <p14:creationId xmlns:p14="http://schemas.microsoft.com/office/powerpoint/2010/main" val="42227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6BDF-093A-544D-97EE-52524E14463E}"/>
              </a:ext>
            </a:extLst>
          </p:cNvPr>
          <p:cNvSpPr>
            <a:spLocks noGrp="1"/>
          </p:cNvSpPr>
          <p:nvPr>
            <p:ph type="ctrTitle"/>
          </p:nvPr>
        </p:nvSpPr>
        <p:spPr/>
        <p:txBody>
          <a:bodyPr/>
          <a:lstStyle/>
          <a:p>
            <a:r>
              <a:rPr lang="it-IT"/>
              <a:t>Thank </a:t>
            </a:r>
            <a:r>
              <a:rPr lang="it-IT" err="1"/>
              <a:t>you</a:t>
            </a:r>
            <a:r>
              <a:rPr lang="it-IT"/>
              <a:t> </a:t>
            </a:r>
            <a:br>
              <a:rPr lang="it-IT"/>
            </a:br>
            <a:r>
              <a:rPr lang="it-IT"/>
              <a:t>for </a:t>
            </a:r>
            <a:r>
              <a:rPr lang="it-IT" err="1"/>
              <a:t>your</a:t>
            </a:r>
            <a:r>
              <a:rPr lang="it-IT"/>
              <a:t> </a:t>
            </a:r>
            <a:r>
              <a:rPr lang="it-IT" err="1"/>
              <a:t>attention</a:t>
            </a:r>
            <a:endParaRPr lang="it-IT"/>
          </a:p>
        </p:txBody>
      </p:sp>
      <p:sp>
        <p:nvSpPr>
          <p:cNvPr id="8" name="Sottotitolo 7">
            <a:extLst>
              <a:ext uri="{FF2B5EF4-FFF2-40B4-BE49-F238E27FC236}">
                <a16:creationId xmlns:a16="http://schemas.microsoft.com/office/drawing/2014/main" id="{988B5B18-9BE4-9FA5-8024-A74E993006DD}"/>
              </a:ext>
            </a:extLst>
          </p:cNvPr>
          <p:cNvSpPr>
            <a:spLocks noGrp="1"/>
          </p:cNvSpPr>
          <p:nvPr>
            <p:ph type="subTitle" idx="1"/>
          </p:nvPr>
        </p:nvSpPr>
        <p:spPr/>
        <p:txBody>
          <a:bodyPr/>
          <a:lstStyle/>
          <a:p>
            <a:pPr algn="l"/>
            <a:r>
              <a:rPr lang="it-IT" sz="2000"/>
              <a:t>EFFECT </a:t>
            </a:r>
            <a:r>
              <a:rPr lang="it-IT" sz="2000" err="1"/>
              <a:t>final</a:t>
            </a:r>
            <a:r>
              <a:rPr lang="it-IT" sz="2000"/>
              <a:t> event</a:t>
            </a:r>
          </a:p>
          <a:p>
            <a:pPr algn="l"/>
            <a:r>
              <a:rPr lang="it-IT" sz="2000"/>
              <a:t>4 </a:t>
            </a:r>
            <a:r>
              <a:rPr lang="it-IT" sz="2000" err="1"/>
              <a:t>October</a:t>
            </a:r>
            <a:r>
              <a:rPr lang="it-IT" sz="2000"/>
              <a:t> 2023, </a:t>
            </a:r>
            <a:r>
              <a:rPr lang="it-IT" sz="2000" err="1"/>
              <a:t>Brussels</a:t>
            </a:r>
            <a:endParaRPr lang="it-IT" sz="2000"/>
          </a:p>
        </p:txBody>
      </p:sp>
    </p:spTree>
    <p:extLst>
      <p:ext uri="{BB962C8B-B14F-4D97-AF65-F5344CB8AC3E}">
        <p14:creationId xmlns:p14="http://schemas.microsoft.com/office/powerpoint/2010/main" val="107542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748966" y="3012241"/>
            <a:ext cx="7893857" cy="1212578"/>
          </a:xfrm>
          <a:prstGeom prst="rect">
            <a:avLst/>
          </a:prstGeom>
          <a:noFill/>
          <a:ln>
            <a:noFill/>
          </a:ln>
        </p:spPr>
        <p:txBody>
          <a:bodyPr spcFirstLastPara="1" vert="horz" wrap="square" lIns="205725" tIns="137156" rIns="205725" bIns="137156" rtlCol="0" anchor="ctr" anchorCtr="1">
            <a:noAutofit/>
          </a:bodyPr>
          <a:lstStyle/>
          <a:p>
            <a:r>
              <a:rPr lang="en-GB" sz="2700" b="1"/>
              <a:t>A conceptual framework for </a:t>
            </a:r>
            <a:r>
              <a:rPr lang="en-GB" sz="2700" b="1" err="1"/>
              <a:t>analyzing</a:t>
            </a:r>
            <a:r>
              <a:rPr lang="en-GB" sz="2700" b="1"/>
              <a:t> AES impacts</a:t>
            </a:r>
            <a:endParaRPr lang="en-GB" sz="5400" b="1">
              <a:ea typeface="Calibri Light"/>
              <a:cs typeface="Calibri Light"/>
            </a:endParaRPr>
          </a:p>
          <a:p>
            <a:endParaRPr lang="en-GB" b="1">
              <a:ea typeface="Calibri Light"/>
              <a:cs typeface="Calibri Light"/>
            </a:endParaRPr>
          </a:p>
        </p:txBody>
      </p:sp>
      <p:sp>
        <p:nvSpPr>
          <p:cNvPr id="100" name="Google Shape;100;p1"/>
          <p:cNvSpPr txBox="1">
            <a:spLocks noGrp="1"/>
          </p:cNvSpPr>
          <p:nvPr>
            <p:ph type="subTitle" idx="1"/>
          </p:nvPr>
        </p:nvSpPr>
        <p:spPr>
          <a:xfrm>
            <a:off x="1242831" y="4142239"/>
            <a:ext cx="6658337" cy="534657"/>
          </a:xfrm>
          <a:prstGeom prst="rect">
            <a:avLst/>
          </a:prstGeom>
          <a:noFill/>
          <a:ln>
            <a:noFill/>
          </a:ln>
        </p:spPr>
        <p:txBody>
          <a:bodyPr spcFirstLastPara="1" vert="horz" wrap="square" lIns="68569" tIns="34275" rIns="68569" bIns="34275" rtlCol="0" anchor="t" anchorCtr="0">
            <a:noAutofit/>
          </a:bodyPr>
          <a:lstStyle/>
          <a:p>
            <a:pPr marL="0" indent="0">
              <a:spcBef>
                <a:spcPts val="0"/>
              </a:spcBef>
            </a:pPr>
            <a:r>
              <a:rPr lang="en-FI" err="1"/>
              <a:t>Brussels</a:t>
            </a:r>
            <a:r>
              <a:rPr lang="it-IT"/>
              <a:t>,  </a:t>
            </a:r>
            <a:r>
              <a:rPr lang="en-FI"/>
              <a:t>4</a:t>
            </a:r>
            <a:r>
              <a:rPr lang="it-IT"/>
              <a:t> </a:t>
            </a:r>
            <a:r>
              <a:rPr lang="it-IT" err="1"/>
              <a:t>October</a:t>
            </a:r>
            <a:r>
              <a:rPr lang="it-IT"/>
              <a:t> 2023</a:t>
            </a:r>
          </a:p>
        </p:txBody>
      </p:sp>
      <p:sp>
        <p:nvSpPr>
          <p:cNvPr id="101" name="Google Shape;101;p1"/>
          <p:cNvSpPr txBox="1">
            <a:spLocks noGrp="1"/>
          </p:cNvSpPr>
          <p:nvPr>
            <p:ph type="body" idx="2"/>
          </p:nvPr>
        </p:nvSpPr>
        <p:spPr>
          <a:xfrm>
            <a:off x="1242832" y="5539566"/>
            <a:ext cx="6658337" cy="534656"/>
          </a:xfrm>
          <a:prstGeom prst="rect">
            <a:avLst/>
          </a:prstGeom>
          <a:noFill/>
          <a:ln>
            <a:noFill/>
          </a:ln>
        </p:spPr>
        <p:txBody>
          <a:bodyPr spcFirstLastPara="1" vert="horz" wrap="square" lIns="68569" tIns="34275" rIns="68569" bIns="34275" rtlCol="0" anchor="t" anchorCtr="0">
            <a:normAutofit/>
          </a:bodyPr>
          <a:lstStyle/>
          <a:p>
            <a:pPr marL="0" indent="0">
              <a:spcBef>
                <a:spcPts val="0"/>
              </a:spcBef>
            </a:pPr>
            <a:r>
              <a:rPr lang="it-IT" sz="2100"/>
              <a:t>Sven </a:t>
            </a:r>
            <a:r>
              <a:rPr lang="it-IT" sz="2100" err="1"/>
              <a:t>Wunder</a:t>
            </a:r>
            <a:r>
              <a:rPr lang="it-IT" sz="2100"/>
              <a:t>, with Cecilia Fraccaroli &amp; Mette </a:t>
            </a:r>
            <a:r>
              <a:rPr lang="it-IT" sz="2100" err="1"/>
              <a:t>Termansen</a:t>
            </a:r>
            <a:r>
              <a:rPr lang="it-IT" sz="210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115;gd72ede20db_0_4">
            <a:extLst>
              <a:ext uri="{FF2B5EF4-FFF2-40B4-BE49-F238E27FC236}">
                <a16:creationId xmlns:a16="http://schemas.microsoft.com/office/drawing/2014/main" id="{3807A63D-3B17-B191-6D1B-42FD2DC8A306}"/>
              </a:ext>
            </a:extLst>
          </p:cNvPr>
          <p:cNvSpPr txBox="1">
            <a:spLocks noGrp="1"/>
          </p:cNvSpPr>
          <p:nvPr>
            <p:ph type="title"/>
          </p:nvPr>
        </p:nvSpPr>
        <p:spPr>
          <a:xfrm>
            <a:off x="1169627" y="507283"/>
            <a:ext cx="6865315" cy="732180"/>
          </a:xfrm>
          <a:prstGeom prst="rect">
            <a:avLst/>
          </a:prstGeom>
        </p:spPr>
        <p:txBody>
          <a:bodyPr spcFirstLastPara="1" vert="horz" wrap="square" lIns="137156" tIns="137156" rIns="137156" bIns="137156" rtlCol="0" anchor="ctr" anchorCtr="0">
            <a:noAutofit/>
          </a:bodyPr>
          <a:lstStyle/>
          <a:p>
            <a:pPr algn="ctr"/>
            <a:r>
              <a:rPr lang="en-GB" sz="3000" b="1"/>
              <a:t>AES Theory of Change</a:t>
            </a:r>
          </a:p>
        </p:txBody>
      </p:sp>
      <p:sp>
        <p:nvSpPr>
          <p:cNvPr id="23" name="Bocadillo: rectángulo con esquinas redondeadas 67">
            <a:extLst>
              <a:ext uri="{FF2B5EF4-FFF2-40B4-BE49-F238E27FC236}">
                <a16:creationId xmlns:a16="http://schemas.microsoft.com/office/drawing/2014/main" id="{2F0431C3-5D43-5109-DACB-942FD073B339}"/>
              </a:ext>
            </a:extLst>
          </p:cNvPr>
          <p:cNvSpPr/>
          <p:nvPr/>
        </p:nvSpPr>
        <p:spPr>
          <a:xfrm>
            <a:off x="6908744" y="3550372"/>
            <a:ext cx="1568873" cy="1776593"/>
          </a:xfrm>
          <a:custGeom>
            <a:avLst/>
            <a:gdLst>
              <a:gd name="connsiteX0" fmla="*/ 0 w 2084430"/>
              <a:gd name="connsiteY0" fmla="*/ 219266 h 1315571"/>
              <a:gd name="connsiteX1" fmla="*/ 219266 w 2084430"/>
              <a:gd name="connsiteY1" fmla="*/ 0 h 1315571"/>
              <a:gd name="connsiteX2" fmla="*/ 347405 w 2084430"/>
              <a:gd name="connsiteY2" fmla="*/ 0 h 1315571"/>
              <a:gd name="connsiteX3" fmla="*/ -7400 w 2084430"/>
              <a:gd name="connsiteY3" fmla="*/ -1053220 h 1315571"/>
              <a:gd name="connsiteX4" fmla="*/ 868513 w 2084430"/>
              <a:gd name="connsiteY4" fmla="*/ 0 h 1315571"/>
              <a:gd name="connsiteX5" fmla="*/ 1865164 w 2084430"/>
              <a:gd name="connsiteY5" fmla="*/ 0 h 1315571"/>
              <a:gd name="connsiteX6" fmla="*/ 2084430 w 2084430"/>
              <a:gd name="connsiteY6" fmla="*/ 219266 h 1315571"/>
              <a:gd name="connsiteX7" fmla="*/ 2084430 w 2084430"/>
              <a:gd name="connsiteY7" fmla="*/ 219262 h 1315571"/>
              <a:gd name="connsiteX8" fmla="*/ 2084430 w 2084430"/>
              <a:gd name="connsiteY8" fmla="*/ 219262 h 1315571"/>
              <a:gd name="connsiteX9" fmla="*/ 2084430 w 2084430"/>
              <a:gd name="connsiteY9" fmla="*/ 548155 h 1315571"/>
              <a:gd name="connsiteX10" fmla="*/ 2084430 w 2084430"/>
              <a:gd name="connsiteY10" fmla="*/ 1096305 h 1315571"/>
              <a:gd name="connsiteX11" fmla="*/ 1865164 w 2084430"/>
              <a:gd name="connsiteY11" fmla="*/ 1315571 h 1315571"/>
              <a:gd name="connsiteX12" fmla="*/ 868513 w 2084430"/>
              <a:gd name="connsiteY12" fmla="*/ 1315571 h 1315571"/>
              <a:gd name="connsiteX13" fmla="*/ 347405 w 2084430"/>
              <a:gd name="connsiteY13" fmla="*/ 1315571 h 1315571"/>
              <a:gd name="connsiteX14" fmla="*/ 347405 w 2084430"/>
              <a:gd name="connsiteY14" fmla="*/ 1315571 h 1315571"/>
              <a:gd name="connsiteX15" fmla="*/ 219266 w 2084430"/>
              <a:gd name="connsiteY15" fmla="*/ 1315571 h 1315571"/>
              <a:gd name="connsiteX16" fmla="*/ 0 w 2084430"/>
              <a:gd name="connsiteY16" fmla="*/ 1096305 h 1315571"/>
              <a:gd name="connsiteX17" fmla="*/ 0 w 2084430"/>
              <a:gd name="connsiteY17" fmla="*/ 548155 h 1315571"/>
              <a:gd name="connsiteX18" fmla="*/ 0 w 2084430"/>
              <a:gd name="connsiteY18" fmla="*/ 219262 h 1315571"/>
              <a:gd name="connsiteX19" fmla="*/ 0 w 2084430"/>
              <a:gd name="connsiteY19" fmla="*/ 219262 h 1315571"/>
              <a:gd name="connsiteX20" fmla="*/ 0 w 2084430"/>
              <a:gd name="connsiteY20" fmla="*/ 219266 h 1315571"/>
              <a:gd name="connsiteX0" fmla="*/ 7400 w 2091830"/>
              <a:gd name="connsiteY0" fmla="*/ 1272486 h 2368791"/>
              <a:gd name="connsiteX1" fmla="*/ 226666 w 2091830"/>
              <a:gd name="connsiteY1" fmla="*/ 1053220 h 2368791"/>
              <a:gd name="connsiteX2" fmla="*/ 354805 w 2091830"/>
              <a:gd name="connsiteY2" fmla="*/ 1053220 h 2368791"/>
              <a:gd name="connsiteX3" fmla="*/ 0 w 2091830"/>
              <a:gd name="connsiteY3" fmla="*/ 0 h 2368791"/>
              <a:gd name="connsiteX4" fmla="*/ 461243 w 2091830"/>
              <a:gd name="connsiteY4" fmla="*/ 1031955 h 2368791"/>
              <a:gd name="connsiteX5" fmla="*/ 1872564 w 2091830"/>
              <a:gd name="connsiteY5" fmla="*/ 1053220 h 2368791"/>
              <a:gd name="connsiteX6" fmla="*/ 2091830 w 2091830"/>
              <a:gd name="connsiteY6" fmla="*/ 1272486 h 2368791"/>
              <a:gd name="connsiteX7" fmla="*/ 2091830 w 2091830"/>
              <a:gd name="connsiteY7" fmla="*/ 1272482 h 2368791"/>
              <a:gd name="connsiteX8" fmla="*/ 2091830 w 2091830"/>
              <a:gd name="connsiteY8" fmla="*/ 1272482 h 2368791"/>
              <a:gd name="connsiteX9" fmla="*/ 2091830 w 2091830"/>
              <a:gd name="connsiteY9" fmla="*/ 1601375 h 2368791"/>
              <a:gd name="connsiteX10" fmla="*/ 2091830 w 2091830"/>
              <a:gd name="connsiteY10" fmla="*/ 2149525 h 2368791"/>
              <a:gd name="connsiteX11" fmla="*/ 1872564 w 2091830"/>
              <a:gd name="connsiteY11" fmla="*/ 2368791 h 2368791"/>
              <a:gd name="connsiteX12" fmla="*/ 875913 w 2091830"/>
              <a:gd name="connsiteY12" fmla="*/ 2368791 h 2368791"/>
              <a:gd name="connsiteX13" fmla="*/ 354805 w 2091830"/>
              <a:gd name="connsiteY13" fmla="*/ 2368791 h 2368791"/>
              <a:gd name="connsiteX14" fmla="*/ 354805 w 2091830"/>
              <a:gd name="connsiteY14" fmla="*/ 2368791 h 2368791"/>
              <a:gd name="connsiteX15" fmla="*/ 226666 w 2091830"/>
              <a:gd name="connsiteY15" fmla="*/ 2368791 h 2368791"/>
              <a:gd name="connsiteX16" fmla="*/ 7400 w 2091830"/>
              <a:gd name="connsiteY16" fmla="*/ 2149525 h 2368791"/>
              <a:gd name="connsiteX17" fmla="*/ 7400 w 2091830"/>
              <a:gd name="connsiteY17" fmla="*/ 1601375 h 2368791"/>
              <a:gd name="connsiteX18" fmla="*/ 7400 w 2091830"/>
              <a:gd name="connsiteY18" fmla="*/ 1272482 h 2368791"/>
              <a:gd name="connsiteX19" fmla="*/ 7400 w 2091830"/>
              <a:gd name="connsiteY19" fmla="*/ 1272482 h 2368791"/>
              <a:gd name="connsiteX20" fmla="*/ 7400 w 2091830"/>
              <a:gd name="connsiteY20" fmla="*/ 1272486 h 23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1830" h="2368791">
                <a:moveTo>
                  <a:pt x="7400" y="1272486"/>
                </a:moveTo>
                <a:cubicBezTo>
                  <a:pt x="7400" y="1151389"/>
                  <a:pt x="105569" y="1053220"/>
                  <a:pt x="226666" y="1053220"/>
                </a:cubicBezTo>
                <a:lnTo>
                  <a:pt x="354805" y="1053220"/>
                </a:lnTo>
                <a:lnTo>
                  <a:pt x="0" y="0"/>
                </a:lnTo>
                <a:lnTo>
                  <a:pt x="461243" y="1031955"/>
                </a:lnTo>
                <a:cubicBezTo>
                  <a:pt x="793460" y="1031955"/>
                  <a:pt x="1540347" y="1053220"/>
                  <a:pt x="1872564" y="1053220"/>
                </a:cubicBezTo>
                <a:cubicBezTo>
                  <a:pt x="1993661" y="1053220"/>
                  <a:pt x="2091830" y="1151389"/>
                  <a:pt x="2091830" y="1272486"/>
                </a:cubicBezTo>
                <a:lnTo>
                  <a:pt x="2091830" y="1272482"/>
                </a:lnTo>
                <a:lnTo>
                  <a:pt x="2091830" y="1272482"/>
                </a:lnTo>
                <a:lnTo>
                  <a:pt x="2091830" y="1601375"/>
                </a:lnTo>
                <a:lnTo>
                  <a:pt x="2091830" y="2149525"/>
                </a:lnTo>
                <a:cubicBezTo>
                  <a:pt x="2091830" y="2270622"/>
                  <a:pt x="1993661" y="2368791"/>
                  <a:pt x="1872564" y="2368791"/>
                </a:cubicBezTo>
                <a:lnTo>
                  <a:pt x="875913" y="2368791"/>
                </a:lnTo>
                <a:lnTo>
                  <a:pt x="354805" y="2368791"/>
                </a:lnTo>
                <a:lnTo>
                  <a:pt x="354805" y="2368791"/>
                </a:lnTo>
                <a:lnTo>
                  <a:pt x="226666" y="2368791"/>
                </a:lnTo>
                <a:cubicBezTo>
                  <a:pt x="105569" y="2368791"/>
                  <a:pt x="7400" y="2270622"/>
                  <a:pt x="7400" y="2149525"/>
                </a:cubicBezTo>
                <a:lnTo>
                  <a:pt x="7400" y="1601375"/>
                </a:lnTo>
                <a:lnTo>
                  <a:pt x="7400" y="1272482"/>
                </a:lnTo>
                <a:lnTo>
                  <a:pt x="7400" y="1272482"/>
                </a:lnTo>
                <a:lnTo>
                  <a:pt x="7400" y="1272486"/>
                </a:lnTo>
                <a:close/>
              </a:path>
            </a:pathLst>
          </a:custGeom>
          <a:solidFill>
            <a:srgbClr val="D9D9D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4" name="Rectangle 12">
            <a:extLst>
              <a:ext uri="{FF2B5EF4-FFF2-40B4-BE49-F238E27FC236}">
                <a16:creationId xmlns:a16="http://schemas.microsoft.com/office/drawing/2014/main" id="{BB4DC4A7-D3DE-589A-BE36-21869335B9A0}"/>
              </a:ext>
            </a:extLst>
          </p:cNvPr>
          <p:cNvSpPr/>
          <p:nvPr/>
        </p:nvSpPr>
        <p:spPr>
          <a:xfrm>
            <a:off x="7128809" y="1822827"/>
            <a:ext cx="1377512" cy="213667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26" name="Rectangle 11">
            <a:extLst>
              <a:ext uri="{FF2B5EF4-FFF2-40B4-BE49-F238E27FC236}">
                <a16:creationId xmlns:a16="http://schemas.microsoft.com/office/drawing/2014/main" id="{8E7C27A2-773A-E7C5-9448-FEC5DE8573E2}"/>
              </a:ext>
            </a:extLst>
          </p:cNvPr>
          <p:cNvSpPr/>
          <p:nvPr/>
        </p:nvSpPr>
        <p:spPr>
          <a:xfrm>
            <a:off x="3752901" y="1815212"/>
            <a:ext cx="1420175" cy="2136670"/>
          </a:xfrm>
          <a:prstGeom prst="rect">
            <a:avLst/>
          </a:prstGeom>
          <a:solidFill>
            <a:srgbClr val="B1A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28" name="Bocadillo: rectángulo con esquinas redondeadas 53">
            <a:extLst>
              <a:ext uri="{FF2B5EF4-FFF2-40B4-BE49-F238E27FC236}">
                <a16:creationId xmlns:a16="http://schemas.microsoft.com/office/drawing/2014/main" id="{2839CE3F-F802-DCE8-C8B7-8996540C8DFB}"/>
              </a:ext>
            </a:extLst>
          </p:cNvPr>
          <p:cNvSpPr/>
          <p:nvPr/>
        </p:nvSpPr>
        <p:spPr>
          <a:xfrm>
            <a:off x="3598698" y="3477229"/>
            <a:ext cx="1514678" cy="2535068"/>
          </a:xfrm>
          <a:custGeom>
            <a:avLst/>
            <a:gdLst>
              <a:gd name="connsiteX0" fmla="*/ 0 w 2231058"/>
              <a:gd name="connsiteY0" fmla="*/ 256267 h 1537572"/>
              <a:gd name="connsiteX1" fmla="*/ 256267 w 2231058"/>
              <a:gd name="connsiteY1" fmla="*/ 0 h 1537572"/>
              <a:gd name="connsiteX2" fmla="*/ 371843 w 2231058"/>
              <a:gd name="connsiteY2" fmla="*/ 0 h 1537572"/>
              <a:gd name="connsiteX3" fmla="*/ -44577 w 2231058"/>
              <a:gd name="connsiteY3" fmla="*/ -1842519 h 1537572"/>
              <a:gd name="connsiteX4" fmla="*/ 929608 w 2231058"/>
              <a:gd name="connsiteY4" fmla="*/ 0 h 1537572"/>
              <a:gd name="connsiteX5" fmla="*/ 1974791 w 2231058"/>
              <a:gd name="connsiteY5" fmla="*/ 0 h 1537572"/>
              <a:gd name="connsiteX6" fmla="*/ 2231058 w 2231058"/>
              <a:gd name="connsiteY6" fmla="*/ 256267 h 1537572"/>
              <a:gd name="connsiteX7" fmla="*/ 2231058 w 2231058"/>
              <a:gd name="connsiteY7" fmla="*/ 256262 h 1537572"/>
              <a:gd name="connsiteX8" fmla="*/ 2231058 w 2231058"/>
              <a:gd name="connsiteY8" fmla="*/ 256262 h 1537572"/>
              <a:gd name="connsiteX9" fmla="*/ 2231058 w 2231058"/>
              <a:gd name="connsiteY9" fmla="*/ 640655 h 1537572"/>
              <a:gd name="connsiteX10" fmla="*/ 2231058 w 2231058"/>
              <a:gd name="connsiteY10" fmla="*/ 1281305 h 1537572"/>
              <a:gd name="connsiteX11" fmla="*/ 1974791 w 2231058"/>
              <a:gd name="connsiteY11" fmla="*/ 1537572 h 1537572"/>
              <a:gd name="connsiteX12" fmla="*/ 929608 w 2231058"/>
              <a:gd name="connsiteY12" fmla="*/ 1537572 h 1537572"/>
              <a:gd name="connsiteX13" fmla="*/ 371843 w 2231058"/>
              <a:gd name="connsiteY13" fmla="*/ 1537572 h 1537572"/>
              <a:gd name="connsiteX14" fmla="*/ 371843 w 2231058"/>
              <a:gd name="connsiteY14" fmla="*/ 1537572 h 1537572"/>
              <a:gd name="connsiteX15" fmla="*/ 256267 w 2231058"/>
              <a:gd name="connsiteY15" fmla="*/ 1537572 h 1537572"/>
              <a:gd name="connsiteX16" fmla="*/ 0 w 2231058"/>
              <a:gd name="connsiteY16" fmla="*/ 1281305 h 1537572"/>
              <a:gd name="connsiteX17" fmla="*/ 0 w 2231058"/>
              <a:gd name="connsiteY17" fmla="*/ 640655 h 1537572"/>
              <a:gd name="connsiteX18" fmla="*/ 0 w 2231058"/>
              <a:gd name="connsiteY18" fmla="*/ 256262 h 1537572"/>
              <a:gd name="connsiteX19" fmla="*/ 0 w 2231058"/>
              <a:gd name="connsiteY19" fmla="*/ 256262 h 1537572"/>
              <a:gd name="connsiteX20" fmla="*/ 0 w 2231058"/>
              <a:gd name="connsiteY20" fmla="*/ 256267 h 1537572"/>
              <a:gd name="connsiteX0" fmla="*/ 44577 w 2275635"/>
              <a:gd name="connsiteY0" fmla="*/ 2098786 h 3380091"/>
              <a:gd name="connsiteX1" fmla="*/ 300844 w 2275635"/>
              <a:gd name="connsiteY1" fmla="*/ 1842519 h 3380091"/>
              <a:gd name="connsiteX2" fmla="*/ 416420 w 2275635"/>
              <a:gd name="connsiteY2" fmla="*/ 1842519 h 3380091"/>
              <a:gd name="connsiteX3" fmla="*/ 0 w 2275635"/>
              <a:gd name="connsiteY3" fmla="*/ 0 h 3380091"/>
              <a:gd name="connsiteX4" fmla="*/ 545560 w 2275635"/>
              <a:gd name="connsiteY4" fmla="*/ 1832994 h 3380091"/>
              <a:gd name="connsiteX5" fmla="*/ 2019368 w 2275635"/>
              <a:gd name="connsiteY5" fmla="*/ 1842519 h 3380091"/>
              <a:gd name="connsiteX6" fmla="*/ 2275635 w 2275635"/>
              <a:gd name="connsiteY6" fmla="*/ 2098786 h 3380091"/>
              <a:gd name="connsiteX7" fmla="*/ 2275635 w 2275635"/>
              <a:gd name="connsiteY7" fmla="*/ 2098781 h 3380091"/>
              <a:gd name="connsiteX8" fmla="*/ 2275635 w 2275635"/>
              <a:gd name="connsiteY8" fmla="*/ 2098781 h 3380091"/>
              <a:gd name="connsiteX9" fmla="*/ 2275635 w 2275635"/>
              <a:gd name="connsiteY9" fmla="*/ 2483174 h 3380091"/>
              <a:gd name="connsiteX10" fmla="*/ 2275635 w 2275635"/>
              <a:gd name="connsiteY10" fmla="*/ 3123824 h 3380091"/>
              <a:gd name="connsiteX11" fmla="*/ 2019368 w 2275635"/>
              <a:gd name="connsiteY11" fmla="*/ 3380091 h 3380091"/>
              <a:gd name="connsiteX12" fmla="*/ 974185 w 2275635"/>
              <a:gd name="connsiteY12" fmla="*/ 3380091 h 3380091"/>
              <a:gd name="connsiteX13" fmla="*/ 416420 w 2275635"/>
              <a:gd name="connsiteY13" fmla="*/ 3380091 h 3380091"/>
              <a:gd name="connsiteX14" fmla="*/ 416420 w 2275635"/>
              <a:gd name="connsiteY14" fmla="*/ 3380091 h 3380091"/>
              <a:gd name="connsiteX15" fmla="*/ 300844 w 2275635"/>
              <a:gd name="connsiteY15" fmla="*/ 3380091 h 3380091"/>
              <a:gd name="connsiteX16" fmla="*/ 44577 w 2275635"/>
              <a:gd name="connsiteY16" fmla="*/ 3123824 h 3380091"/>
              <a:gd name="connsiteX17" fmla="*/ 44577 w 2275635"/>
              <a:gd name="connsiteY17" fmla="*/ 2483174 h 3380091"/>
              <a:gd name="connsiteX18" fmla="*/ 44577 w 2275635"/>
              <a:gd name="connsiteY18" fmla="*/ 2098781 h 3380091"/>
              <a:gd name="connsiteX19" fmla="*/ 44577 w 2275635"/>
              <a:gd name="connsiteY19" fmla="*/ 2098781 h 3380091"/>
              <a:gd name="connsiteX20" fmla="*/ 44577 w 2275635"/>
              <a:gd name="connsiteY20" fmla="*/ 2098786 h 338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5635" h="3380091">
                <a:moveTo>
                  <a:pt x="44577" y="2098786"/>
                </a:moveTo>
                <a:cubicBezTo>
                  <a:pt x="44577" y="1957254"/>
                  <a:pt x="159312" y="1842519"/>
                  <a:pt x="300844" y="1842519"/>
                </a:cubicBezTo>
                <a:lnTo>
                  <a:pt x="416420" y="1842519"/>
                </a:lnTo>
                <a:lnTo>
                  <a:pt x="0" y="0"/>
                </a:lnTo>
                <a:lnTo>
                  <a:pt x="545560" y="1832994"/>
                </a:lnTo>
                <a:lnTo>
                  <a:pt x="2019368" y="1842519"/>
                </a:lnTo>
                <a:cubicBezTo>
                  <a:pt x="2160900" y="1842519"/>
                  <a:pt x="2275635" y="1957254"/>
                  <a:pt x="2275635" y="2098786"/>
                </a:cubicBezTo>
                <a:lnTo>
                  <a:pt x="2275635" y="2098781"/>
                </a:lnTo>
                <a:lnTo>
                  <a:pt x="2275635" y="2098781"/>
                </a:lnTo>
                <a:lnTo>
                  <a:pt x="2275635" y="2483174"/>
                </a:lnTo>
                <a:lnTo>
                  <a:pt x="2275635" y="3123824"/>
                </a:lnTo>
                <a:cubicBezTo>
                  <a:pt x="2275635" y="3265356"/>
                  <a:pt x="2160900" y="3380091"/>
                  <a:pt x="2019368" y="3380091"/>
                </a:cubicBezTo>
                <a:lnTo>
                  <a:pt x="974185" y="3380091"/>
                </a:lnTo>
                <a:lnTo>
                  <a:pt x="416420" y="3380091"/>
                </a:lnTo>
                <a:lnTo>
                  <a:pt x="416420" y="3380091"/>
                </a:lnTo>
                <a:lnTo>
                  <a:pt x="300844" y="3380091"/>
                </a:lnTo>
                <a:cubicBezTo>
                  <a:pt x="159312" y="3380091"/>
                  <a:pt x="44577" y="3265356"/>
                  <a:pt x="44577" y="3123824"/>
                </a:cubicBezTo>
                <a:lnTo>
                  <a:pt x="44577" y="2483174"/>
                </a:lnTo>
                <a:lnTo>
                  <a:pt x="44577" y="2098781"/>
                </a:lnTo>
                <a:lnTo>
                  <a:pt x="44577" y="2098781"/>
                </a:lnTo>
                <a:lnTo>
                  <a:pt x="44577" y="2098786"/>
                </a:lnTo>
                <a:close/>
              </a:path>
            </a:pathLst>
          </a:cu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9" name="Rectangle 28">
            <a:extLst>
              <a:ext uri="{FF2B5EF4-FFF2-40B4-BE49-F238E27FC236}">
                <a16:creationId xmlns:a16="http://schemas.microsoft.com/office/drawing/2014/main" id="{8CB195A5-627C-32D7-C7DE-50F051E3A68D}"/>
              </a:ext>
            </a:extLst>
          </p:cNvPr>
          <p:cNvSpPr/>
          <p:nvPr/>
        </p:nvSpPr>
        <p:spPr>
          <a:xfrm>
            <a:off x="2079916" y="1822827"/>
            <a:ext cx="1420175" cy="34365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32" name="Freeform: Shape 31">
            <a:extLst>
              <a:ext uri="{FF2B5EF4-FFF2-40B4-BE49-F238E27FC236}">
                <a16:creationId xmlns:a16="http://schemas.microsoft.com/office/drawing/2014/main" id="{2C23B8E6-37A9-BF45-2145-48C567ABDE78}"/>
              </a:ext>
            </a:extLst>
          </p:cNvPr>
          <p:cNvSpPr/>
          <p:nvPr/>
        </p:nvSpPr>
        <p:spPr>
          <a:xfrm>
            <a:off x="367545" y="1419977"/>
            <a:ext cx="1703425" cy="343413"/>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748064"/>
              <a:gd name="connsiteY0" fmla="*/ 0 h 747378"/>
              <a:gd name="connsiteX1" fmla="*/ 1494757 w 1748064"/>
              <a:gd name="connsiteY1" fmla="*/ 0 h 747378"/>
              <a:gd name="connsiteX2" fmla="*/ 1748064 w 1748064"/>
              <a:gd name="connsiteY2" fmla="*/ 373689 h 747378"/>
              <a:gd name="connsiteX3" fmla="*/ 1494757 w 1748064"/>
              <a:gd name="connsiteY3" fmla="*/ 747378 h 747378"/>
              <a:gd name="connsiteX4" fmla="*/ 0 w 1748064"/>
              <a:gd name="connsiteY4" fmla="*/ 747378 h 747378"/>
              <a:gd name="connsiteX5" fmla="*/ 373689 w 1748064"/>
              <a:gd name="connsiteY5" fmla="*/ 373689 h 747378"/>
              <a:gd name="connsiteX6" fmla="*/ 0 w 1748064"/>
              <a:gd name="connsiteY6" fmla="*/ 0 h 7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8064" h="747378">
                <a:moveTo>
                  <a:pt x="0" y="0"/>
                </a:moveTo>
                <a:lnTo>
                  <a:pt x="1494757" y="0"/>
                </a:lnTo>
                <a:lnTo>
                  <a:pt x="1748064" y="373689"/>
                </a:lnTo>
                <a:lnTo>
                  <a:pt x="1494757" y="747378"/>
                </a:lnTo>
                <a:lnTo>
                  <a:pt x="0" y="747378"/>
                </a:lnTo>
                <a:lnTo>
                  <a:pt x="373689" y="373689"/>
                </a:lnTo>
                <a:lnTo>
                  <a:pt x="0" y="0"/>
                </a:lnTo>
                <a:close/>
              </a:path>
            </a:pathLst>
          </a:custGeom>
          <a:solidFill>
            <a:schemeClr val="accent6">
              <a:lumMod val="60000"/>
              <a:lumOff val="40000"/>
            </a:schemeClr>
          </a:solidFill>
          <a:ln>
            <a:solidFill>
              <a:schemeClr val="accent6">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INPUTS</a:t>
            </a:r>
            <a:endParaRPr lang="en-US" sz="1013" b="1">
              <a:solidFill>
                <a:srgbClr val="000000"/>
              </a:solidFill>
              <a:latin typeface="Calibri"/>
              <a:sym typeface="Arial"/>
            </a:endParaRPr>
          </a:p>
        </p:txBody>
      </p:sp>
      <p:sp>
        <p:nvSpPr>
          <p:cNvPr id="33" name="Freeform: Shape 32">
            <a:extLst>
              <a:ext uri="{FF2B5EF4-FFF2-40B4-BE49-F238E27FC236}">
                <a16:creationId xmlns:a16="http://schemas.microsoft.com/office/drawing/2014/main" id="{07871967-21D3-6A2D-9F03-1BD8020967B7}"/>
              </a:ext>
            </a:extLst>
          </p:cNvPr>
          <p:cNvSpPr/>
          <p:nvPr/>
        </p:nvSpPr>
        <p:spPr>
          <a:xfrm>
            <a:off x="2068334" y="1407604"/>
            <a:ext cx="1649616"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chemeClr val="accent5">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TREATMENTS</a:t>
            </a:r>
            <a:endParaRPr lang="en-US" sz="956" b="1">
              <a:solidFill>
                <a:srgbClr val="000000"/>
              </a:solidFill>
              <a:latin typeface="Calibri"/>
              <a:sym typeface="Arial"/>
            </a:endParaRPr>
          </a:p>
        </p:txBody>
      </p:sp>
      <p:sp>
        <p:nvSpPr>
          <p:cNvPr id="34" name="Rectangle 33">
            <a:extLst>
              <a:ext uri="{FF2B5EF4-FFF2-40B4-BE49-F238E27FC236}">
                <a16:creationId xmlns:a16="http://schemas.microsoft.com/office/drawing/2014/main" id="{1C105866-DD95-49A4-3A62-21DF8665BFD4}"/>
              </a:ext>
            </a:extLst>
          </p:cNvPr>
          <p:cNvSpPr/>
          <p:nvPr/>
        </p:nvSpPr>
        <p:spPr>
          <a:xfrm>
            <a:off x="362353" y="1815212"/>
            <a:ext cx="1461249" cy="3478574"/>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35" name="Rectangle 34">
            <a:extLst>
              <a:ext uri="{FF2B5EF4-FFF2-40B4-BE49-F238E27FC236}">
                <a16:creationId xmlns:a16="http://schemas.microsoft.com/office/drawing/2014/main" id="{CFA14D79-902F-13FE-5A1B-51321972F6D0}"/>
              </a:ext>
            </a:extLst>
          </p:cNvPr>
          <p:cNvSpPr/>
          <p:nvPr/>
        </p:nvSpPr>
        <p:spPr>
          <a:xfrm>
            <a:off x="5457078" y="1815212"/>
            <a:ext cx="1398610" cy="2136670"/>
          </a:xfrm>
          <a:prstGeom prst="rect">
            <a:avLst/>
          </a:prstGeom>
          <a:solidFill>
            <a:srgbClr val="D4B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36" name="Rectangle: Rounded Corners 35">
            <a:extLst>
              <a:ext uri="{FF2B5EF4-FFF2-40B4-BE49-F238E27FC236}">
                <a16:creationId xmlns:a16="http://schemas.microsoft.com/office/drawing/2014/main" id="{3C23E9D2-C423-6894-6CC4-325607A506DD}"/>
              </a:ext>
            </a:extLst>
          </p:cNvPr>
          <p:cNvSpPr/>
          <p:nvPr/>
        </p:nvSpPr>
        <p:spPr>
          <a:xfrm>
            <a:off x="445561" y="1913129"/>
            <a:ext cx="1316171" cy="109850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b" anchorCtr="1"/>
          <a:lstStyle/>
          <a:p>
            <a:pPr marL="63104" indent="-63104" defTabSz="514350">
              <a:lnSpc>
                <a:spcPct val="150000"/>
              </a:lnSpc>
              <a:buFont typeface="Arial" panose="020B0604020202020204" pitchFamily="34" charset="0"/>
              <a:buChar char="•"/>
            </a:pPr>
            <a:r>
              <a:rPr lang="en-US" sz="900">
                <a:solidFill>
                  <a:schemeClr val="tx1"/>
                </a:solidFill>
                <a:latin typeface="Calibri"/>
                <a:sym typeface="Arial"/>
              </a:rPr>
              <a:t>Legal-administrative framework</a:t>
            </a:r>
          </a:p>
          <a:p>
            <a:pPr marL="63104" indent="-63104" defTabSz="514350">
              <a:lnSpc>
                <a:spcPct val="150000"/>
              </a:lnSpc>
              <a:buFont typeface="Arial" panose="020B0604020202020204" pitchFamily="34" charset="0"/>
              <a:buChar char="•"/>
            </a:pPr>
            <a:r>
              <a:rPr lang="en-US" sz="900">
                <a:solidFill>
                  <a:schemeClr val="tx1"/>
                </a:solidFill>
                <a:latin typeface="Calibri"/>
                <a:sym typeface="Arial"/>
              </a:rPr>
              <a:t>AES intermediaries</a:t>
            </a:r>
          </a:p>
          <a:p>
            <a:pPr marL="63104" indent="-63104" defTabSz="514350">
              <a:lnSpc>
                <a:spcPct val="150000"/>
              </a:lnSpc>
              <a:buFont typeface="Arial" panose="020B0604020202020204" pitchFamily="34" charset="0"/>
              <a:buChar char="•"/>
            </a:pPr>
            <a:r>
              <a:rPr lang="en-US" sz="900">
                <a:solidFill>
                  <a:schemeClr val="tx1"/>
                </a:solidFill>
                <a:latin typeface="Calibri"/>
                <a:sym typeface="Arial"/>
              </a:rPr>
              <a:t>Financing sources</a:t>
            </a:r>
          </a:p>
        </p:txBody>
      </p:sp>
      <p:sp>
        <p:nvSpPr>
          <p:cNvPr id="37" name="Rectangle: Rounded Corners 36">
            <a:extLst>
              <a:ext uri="{FF2B5EF4-FFF2-40B4-BE49-F238E27FC236}">
                <a16:creationId xmlns:a16="http://schemas.microsoft.com/office/drawing/2014/main" id="{EEB3BD73-BD46-43D9-E12A-2456B7AB0967}"/>
              </a:ext>
            </a:extLst>
          </p:cNvPr>
          <p:cNvSpPr/>
          <p:nvPr/>
        </p:nvSpPr>
        <p:spPr>
          <a:xfrm>
            <a:off x="2164429" y="1913129"/>
            <a:ext cx="1255670" cy="21517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b" anchorCtr="1"/>
          <a:lstStyle/>
          <a:p>
            <a:pPr indent="-53579" defTabSz="514350">
              <a:lnSpc>
                <a:spcPct val="130000"/>
              </a:lnSpc>
              <a:spcBef>
                <a:spcPts val="225"/>
              </a:spcBef>
              <a:buFont typeface="Arial" panose="020B0604020202020204" pitchFamily="34" charset="0"/>
              <a:buChar char="•"/>
            </a:pPr>
            <a:r>
              <a:rPr lang="en-US" sz="825">
                <a:solidFill>
                  <a:schemeClr val="tx1"/>
                </a:solidFill>
                <a:latin typeface="Calibri"/>
                <a:sym typeface="Arial"/>
              </a:rPr>
              <a:t>Contract length &amp; terms</a:t>
            </a:r>
          </a:p>
          <a:p>
            <a:pPr indent="-53579" defTabSz="514350">
              <a:lnSpc>
                <a:spcPct val="130000"/>
              </a:lnSpc>
              <a:spcBef>
                <a:spcPts val="225"/>
              </a:spcBef>
              <a:buFont typeface="Arial" panose="020B0604020202020204" pitchFamily="34" charset="0"/>
              <a:buChar char="•"/>
            </a:pPr>
            <a:r>
              <a:rPr lang="en-US" sz="825">
                <a:solidFill>
                  <a:schemeClr val="tx1"/>
                </a:solidFill>
                <a:latin typeface="Calibri"/>
                <a:cs typeface="Calibri"/>
                <a:sym typeface="Arial"/>
              </a:rPr>
              <a:t>Action vs. result based</a:t>
            </a:r>
            <a:endParaRPr lang="en-US" sz="825">
              <a:solidFill>
                <a:schemeClr val="tx1"/>
              </a:solidFill>
              <a:latin typeface="Calibri"/>
              <a:cs typeface="Calibri"/>
            </a:endParaRPr>
          </a:p>
          <a:p>
            <a:pPr indent="-53579" defTabSz="514350">
              <a:lnSpc>
                <a:spcPct val="130000"/>
              </a:lnSpc>
              <a:spcBef>
                <a:spcPts val="225"/>
              </a:spcBef>
              <a:buFont typeface="Arial" panose="020B0604020202020204" pitchFamily="34" charset="0"/>
              <a:buChar char="•"/>
            </a:pPr>
            <a:r>
              <a:rPr lang="en-US" sz="825">
                <a:solidFill>
                  <a:schemeClr val="tx1"/>
                </a:solidFill>
                <a:latin typeface="Calibri"/>
                <a:sym typeface="Arial"/>
              </a:rPr>
              <a:t>Individual vs. collective contracts</a:t>
            </a:r>
            <a:endParaRPr lang="en-US" sz="825">
              <a:solidFill>
                <a:schemeClr val="tx1"/>
              </a:solidFill>
              <a:latin typeface="Calibri"/>
              <a:cs typeface="Calibri"/>
            </a:endParaRPr>
          </a:p>
          <a:p>
            <a:pPr indent="-53579" defTabSz="514350">
              <a:lnSpc>
                <a:spcPct val="130000"/>
              </a:lnSpc>
              <a:spcBef>
                <a:spcPts val="225"/>
              </a:spcBef>
              <a:buFont typeface="Arial" panose="020B0604020202020204" pitchFamily="34" charset="0"/>
              <a:buChar char="•"/>
            </a:pPr>
            <a:r>
              <a:rPr lang="en-US" sz="825">
                <a:solidFill>
                  <a:schemeClr val="tx1"/>
                </a:solidFill>
                <a:latin typeface="Calibri"/>
                <a:sym typeface="Arial"/>
              </a:rPr>
              <a:t>Preservation vs. modification of practices</a:t>
            </a:r>
          </a:p>
          <a:p>
            <a:pPr indent="-53579" defTabSz="514350">
              <a:lnSpc>
                <a:spcPct val="130000"/>
              </a:lnSpc>
              <a:spcBef>
                <a:spcPts val="225"/>
              </a:spcBef>
              <a:buFont typeface="Arial" panose="020B0604020202020204" pitchFamily="34" charset="0"/>
              <a:buChar char="•"/>
            </a:pPr>
            <a:r>
              <a:rPr lang="en-US" sz="825">
                <a:solidFill>
                  <a:schemeClr val="tx1"/>
                </a:solidFill>
                <a:latin typeface="Calibri"/>
                <a:cs typeface="Calibri"/>
                <a:sym typeface="Arial"/>
              </a:rPr>
              <a:t>Flexibility</a:t>
            </a:r>
            <a:endParaRPr lang="en-US" sz="825">
              <a:solidFill>
                <a:schemeClr val="tx1"/>
              </a:solidFill>
              <a:latin typeface="Calibri"/>
              <a:cs typeface="Calibri"/>
            </a:endParaRPr>
          </a:p>
          <a:p>
            <a:pPr indent="-53579" defTabSz="514350">
              <a:lnSpc>
                <a:spcPct val="130000"/>
              </a:lnSpc>
              <a:spcBef>
                <a:spcPts val="225"/>
              </a:spcBef>
              <a:buFont typeface="Arial" panose="020B0604020202020204" pitchFamily="34" charset="0"/>
              <a:buChar char="•"/>
            </a:pPr>
            <a:r>
              <a:rPr lang="en-US" sz="825">
                <a:solidFill>
                  <a:schemeClr val="tx1"/>
                </a:solidFill>
                <a:latin typeface="Calibri"/>
                <a:cs typeface="Calibri"/>
              </a:rPr>
              <a:t>Bottom-up vs top</a:t>
            </a:r>
            <a:r>
              <a:rPr lang="en-US" sz="900">
                <a:solidFill>
                  <a:schemeClr val="tx1"/>
                </a:solidFill>
                <a:latin typeface="Calibri"/>
                <a:cs typeface="Calibri"/>
              </a:rPr>
              <a:t>- down design</a:t>
            </a:r>
          </a:p>
        </p:txBody>
      </p:sp>
      <p:sp>
        <p:nvSpPr>
          <p:cNvPr id="38" name="Rectangle: Rounded Corners 37">
            <a:extLst>
              <a:ext uri="{FF2B5EF4-FFF2-40B4-BE49-F238E27FC236}">
                <a16:creationId xmlns:a16="http://schemas.microsoft.com/office/drawing/2014/main" id="{738545E6-7459-60BF-55E0-8DA81E2FCFC7}"/>
              </a:ext>
            </a:extLst>
          </p:cNvPr>
          <p:cNvSpPr/>
          <p:nvPr/>
        </p:nvSpPr>
        <p:spPr>
          <a:xfrm>
            <a:off x="2144542" y="4123044"/>
            <a:ext cx="1255670" cy="10083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a:r>
              <a:rPr lang="en-US" sz="900">
                <a:solidFill>
                  <a:schemeClr val="tx1"/>
                </a:solidFill>
                <a:latin typeface="Calibri"/>
                <a:sym typeface="Arial"/>
              </a:rPr>
              <a:t> </a:t>
            </a:r>
          </a:p>
          <a:p>
            <a:pPr marL="128588" indent="-128588" defTabSz="514350">
              <a:lnSpc>
                <a:spcPct val="130000"/>
              </a:lnSpc>
              <a:buFont typeface="Arial" panose="020B0604020202020204" pitchFamily="34" charset="0"/>
              <a:buChar char="•"/>
            </a:pPr>
            <a:r>
              <a:rPr lang="en-US" sz="788">
                <a:solidFill>
                  <a:schemeClr val="tx1"/>
                </a:solidFill>
                <a:latin typeface="Calibri"/>
                <a:sym typeface="Arial"/>
              </a:rPr>
              <a:t>Inclusive design</a:t>
            </a:r>
          </a:p>
          <a:p>
            <a:pPr marL="128588" indent="-128588" defTabSz="514350">
              <a:lnSpc>
                <a:spcPct val="130000"/>
              </a:lnSpc>
              <a:buFont typeface="Arial" panose="020B0604020202020204" pitchFamily="34" charset="0"/>
              <a:buChar char="•"/>
            </a:pPr>
            <a:r>
              <a:rPr lang="en-US" sz="788">
                <a:solidFill>
                  <a:schemeClr val="tx1"/>
                </a:solidFill>
                <a:latin typeface="Calibri"/>
                <a:sym typeface="Arial"/>
              </a:rPr>
              <a:t>Technical assistance</a:t>
            </a:r>
          </a:p>
          <a:p>
            <a:pPr marL="128588" indent="-128588" defTabSz="514350">
              <a:lnSpc>
                <a:spcPct val="130000"/>
              </a:lnSpc>
              <a:buFont typeface="Arial" panose="020B0604020202020204" pitchFamily="34" charset="0"/>
              <a:buChar char="•"/>
            </a:pPr>
            <a:r>
              <a:rPr lang="en-US" sz="788" err="1">
                <a:solidFill>
                  <a:schemeClr val="tx1"/>
                </a:solidFill>
                <a:latin typeface="Calibri"/>
                <a:sym typeface="Arial"/>
              </a:rPr>
              <a:t>Environm</a:t>
            </a:r>
            <a:r>
              <a:rPr lang="en-US" sz="788">
                <a:solidFill>
                  <a:schemeClr val="tx1"/>
                </a:solidFill>
                <a:latin typeface="Calibri"/>
                <a:sym typeface="Arial"/>
              </a:rPr>
              <a:t>. awareness</a:t>
            </a:r>
          </a:p>
          <a:p>
            <a:pPr marL="128588" indent="-128588" defTabSz="514350">
              <a:lnSpc>
                <a:spcPct val="130000"/>
              </a:lnSpc>
              <a:buFont typeface="Arial" panose="020B0604020202020204" pitchFamily="34" charset="0"/>
              <a:buChar char="•"/>
            </a:pPr>
            <a:r>
              <a:rPr lang="en-US" sz="788">
                <a:solidFill>
                  <a:schemeClr val="tx1"/>
                </a:solidFill>
                <a:latin typeface="Calibri"/>
                <a:sym typeface="Arial"/>
              </a:rPr>
              <a:t>Knowledge exchange</a:t>
            </a:r>
          </a:p>
        </p:txBody>
      </p:sp>
      <p:sp>
        <p:nvSpPr>
          <p:cNvPr id="54" name="Rectangle: Rounded Corners 53">
            <a:extLst>
              <a:ext uri="{FF2B5EF4-FFF2-40B4-BE49-F238E27FC236}">
                <a16:creationId xmlns:a16="http://schemas.microsoft.com/office/drawing/2014/main" id="{D43544AE-9616-3032-8321-C236371D6BFD}"/>
              </a:ext>
            </a:extLst>
          </p:cNvPr>
          <p:cNvSpPr/>
          <p:nvPr/>
        </p:nvSpPr>
        <p:spPr>
          <a:xfrm>
            <a:off x="3845649" y="2631524"/>
            <a:ext cx="1211515" cy="441158"/>
          </a:xfrm>
          <a:prstGeom prst="roundRect">
            <a:avLst/>
          </a:prstGeom>
          <a:solidFill>
            <a:srgbClr val="DFD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lnSpc>
                <a:spcPct val="120000"/>
              </a:lnSpc>
            </a:pPr>
            <a:r>
              <a:rPr lang="en-US" sz="825">
                <a:solidFill>
                  <a:schemeClr val="tx1"/>
                </a:solidFill>
                <a:latin typeface="Calibri"/>
                <a:sym typeface="Arial"/>
              </a:rPr>
              <a:t>Farmers understand/ accept treatment(s)</a:t>
            </a:r>
          </a:p>
        </p:txBody>
      </p:sp>
      <p:sp>
        <p:nvSpPr>
          <p:cNvPr id="55" name="Rectangle: Rounded Corners 54">
            <a:extLst>
              <a:ext uri="{FF2B5EF4-FFF2-40B4-BE49-F238E27FC236}">
                <a16:creationId xmlns:a16="http://schemas.microsoft.com/office/drawing/2014/main" id="{C8570F07-0B30-DA46-BBB9-2B566F8789C3}"/>
              </a:ext>
            </a:extLst>
          </p:cNvPr>
          <p:cNvSpPr/>
          <p:nvPr/>
        </p:nvSpPr>
        <p:spPr>
          <a:xfrm>
            <a:off x="3860577" y="2022348"/>
            <a:ext cx="1211515" cy="441158"/>
          </a:xfrm>
          <a:prstGeom prst="roundRect">
            <a:avLst/>
          </a:prstGeom>
          <a:solidFill>
            <a:srgbClr val="DFD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lnSpc>
                <a:spcPct val="120000"/>
              </a:lnSpc>
            </a:pPr>
            <a:r>
              <a:rPr lang="en-US" sz="825">
                <a:solidFill>
                  <a:schemeClr val="tx1"/>
                </a:solidFill>
                <a:latin typeface="Calibri"/>
                <a:sym typeface="Arial"/>
              </a:rPr>
              <a:t>Farmers participate at adequate scale</a:t>
            </a:r>
          </a:p>
        </p:txBody>
      </p:sp>
      <p:sp>
        <p:nvSpPr>
          <p:cNvPr id="56" name="Rectangle: Rounded Corners 55">
            <a:extLst>
              <a:ext uri="{FF2B5EF4-FFF2-40B4-BE49-F238E27FC236}">
                <a16:creationId xmlns:a16="http://schemas.microsoft.com/office/drawing/2014/main" id="{1026B817-1B55-6AB7-55E6-C9E587BE1D63}"/>
              </a:ext>
            </a:extLst>
          </p:cNvPr>
          <p:cNvSpPr/>
          <p:nvPr/>
        </p:nvSpPr>
        <p:spPr>
          <a:xfrm>
            <a:off x="7221044" y="2946886"/>
            <a:ext cx="1245209" cy="66065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r>
              <a:rPr lang="en-US" sz="900">
                <a:solidFill>
                  <a:srgbClr val="000000"/>
                </a:solidFill>
                <a:latin typeface="Calibri"/>
                <a:sym typeface="Arial"/>
              </a:rPr>
              <a:t>Supported farmer opportunity costs and rural development vis-à-vis baseline</a:t>
            </a:r>
          </a:p>
        </p:txBody>
      </p:sp>
      <p:sp>
        <p:nvSpPr>
          <p:cNvPr id="57" name="Rectangle: Rounded Corners 56">
            <a:extLst>
              <a:ext uri="{FF2B5EF4-FFF2-40B4-BE49-F238E27FC236}">
                <a16:creationId xmlns:a16="http://schemas.microsoft.com/office/drawing/2014/main" id="{59BE7341-5050-B7F5-C93D-360474F593E8}"/>
              </a:ext>
            </a:extLst>
          </p:cNvPr>
          <p:cNvSpPr/>
          <p:nvPr/>
        </p:nvSpPr>
        <p:spPr>
          <a:xfrm>
            <a:off x="7201462" y="1951193"/>
            <a:ext cx="1245209" cy="7110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r>
              <a:rPr lang="en-US" sz="900">
                <a:solidFill>
                  <a:srgbClr val="000000"/>
                </a:solidFill>
                <a:latin typeface="Calibri"/>
                <a:sym typeface="Arial"/>
              </a:rPr>
              <a:t>ES benefits enhanced vis-à-vis baseline (targets reached)</a:t>
            </a:r>
          </a:p>
        </p:txBody>
      </p:sp>
      <p:sp>
        <p:nvSpPr>
          <p:cNvPr id="62" name="Rectangle: Rounded Corners 61">
            <a:extLst>
              <a:ext uri="{FF2B5EF4-FFF2-40B4-BE49-F238E27FC236}">
                <a16:creationId xmlns:a16="http://schemas.microsoft.com/office/drawing/2014/main" id="{7847B281-6F50-7DDC-FBBB-198927D506EF}"/>
              </a:ext>
            </a:extLst>
          </p:cNvPr>
          <p:cNvSpPr/>
          <p:nvPr/>
        </p:nvSpPr>
        <p:spPr>
          <a:xfrm>
            <a:off x="5531825" y="1953557"/>
            <a:ext cx="1285122" cy="552749"/>
          </a:xfrm>
          <a:prstGeom prst="roundRect">
            <a:avLst/>
          </a:prstGeom>
          <a:solidFill>
            <a:srgbClr val="EDE0C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a:r>
              <a:rPr lang="en-US" sz="900">
                <a:solidFill>
                  <a:schemeClr val="tx1"/>
                </a:solidFill>
                <a:latin typeface="Calibri"/>
                <a:sym typeface="Arial"/>
              </a:rPr>
              <a:t>AES recipients adopt desirable agricultural practices/ actions</a:t>
            </a:r>
          </a:p>
        </p:txBody>
      </p:sp>
      <p:sp>
        <p:nvSpPr>
          <p:cNvPr id="63" name="Rectangle: Rounded Corners 62">
            <a:extLst>
              <a:ext uri="{FF2B5EF4-FFF2-40B4-BE49-F238E27FC236}">
                <a16:creationId xmlns:a16="http://schemas.microsoft.com/office/drawing/2014/main" id="{AA5F5C96-22FD-F9B0-ABCC-F9B820C20A4C}"/>
              </a:ext>
            </a:extLst>
          </p:cNvPr>
          <p:cNvSpPr/>
          <p:nvPr/>
        </p:nvSpPr>
        <p:spPr>
          <a:xfrm>
            <a:off x="5542787" y="2642691"/>
            <a:ext cx="1223294" cy="576615"/>
          </a:xfrm>
          <a:prstGeom prst="roundRect">
            <a:avLst/>
          </a:prstGeom>
          <a:solidFill>
            <a:srgbClr val="EDE0C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a:r>
              <a:rPr lang="en-GB" sz="900">
                <a:solidFill>
                  <a:schemeClr val="tx1"/>
                </a:solidFill>
                <a:latin typeface="Calibri" panose="020F0502020204030204" pitchFamily="34" charset="0"/>
                <a:ea typeface="Calibri" panose="020F0502020204030204" pitchFamily="34" charset="0"/>
                <a:cs typeface="Arial" panose="020B0604020202020204" pitchFamily="34" charset="0"/>
              </a:rPr>
              <a:t>Changes range from land cover and use to production inputs and practices</a:t>
            </a:r>
            <a:endParaRPr lang="en-US" sz="900">
              <a:solidFill>
                <a:schemeClr val="tx1"/>
              </a:solidFill>
              <a:latin typeface="Calibri"/>
              <a:sym typeface="Arial"/>
            </a:endParaRPr>
          </a:p>
        </p:txBody>
      </p:sp>
      <p:sp>
        <p:nvSpPr>
          <p:cNvPr id="64" name="Speech Bubble: Rectangle with Corners Rounded 59">
            <a:extLst>
              <a:ext uri="{FF2B5EF4-FFF2-40B4-BE49-F238E27FC236}">
                <a16:creationId xmlns:a16="http://schemas.microsoft.com/office/drawing/2014/main" id="{68BA2F6C-CFD7-42F2-F69B-88C52EC73519}"/>
              </a:ext>
            </a:extLst>
          </p:cNvPr>
          <p:cNvSpPr/>
          <p:nvPr/>
        </p:nvSpPr>
        <p:spPr>
          <a:xfrm>
            <a:off x="1705585" y="3467146"/>
            <a:ext cx="909395" cy="2518709"/>
          </a:xfrm>
          <a:custGeom>
            <a:avLst/>
            <a:gdLst>
              <a:gd name="connsiteX0" fmla="*/ 0 w 1212527"/>
              <a:gd name="connsiteY0" fmla="*/ 87415 h 524479"/>
              <a:gd name="connsiteX1" fmla="*/ 87415 w 1212527"/>
              <a:gd name="connsiteY1" fmla="*/ 0 h 524479"/>
              <a:gd name="connsiteX2" fmla="*/ 202088 w 1212527"/>
              <a:gd name="connsiteY2" fmla="*/ 0 h 524479"/>
              <a:gd name="connsiteX3" fmla="*/ 348905 w 1212527"/>
              <a:gd name="connsiteY3" fmla="*/ -2879626 h 524479"/>
              <a:gd name="connsiteX4" fmla="*/ 505220 w 1212527"/>
              <a:gd name="connsiteY4" fmla="*/ 0 h 524479"/>
              <a:gd name="connsiteX5" fmla="*/ 1125112 w 1212527"/>
              <a:gd name="connsiteY5" fmla="*/ 0 h 524479"/>
              <a:gd name="connsiteX6" fmla="*/ 1212527 w 1212527"/>
              <a:gd name="connsiteY6" fmla="*/ 87415 h 524479"/>
              <a:gd name="connsiteX7" fmla="*/ 1212527 w 1212527"/>
              <a:gd name="connsiteY7" fmla="*/ 87413 h 524479"/>
              <a:gd name="connsiteX8" fmla="*/ 1212527 w 1212527"/>
              <a:gd name="connsiteY8" fmla="*/ 87413 h 524479"/>
              <a:gd name="connsiteX9" fmla="*/ 1212527 w 1212527"/>
              <a:gd name="connsiteY9" fmla="*/ 218533 h 524479"/>
              <a:gd name="connsiteX10" fmla="*/ 1212527 w 1212527"/>
              <a:gd name="connsiteY10" fmla="*/ 437064 h 524479"/>
              <a:gd name="connsiteX11" fmla="*/ 1125112 w 1212527"/>
              <a:gd name="connsiteY11" fmla="*/ 524479 h 524479"/>
              <a:gd name="connsiteX12" fmla="*/ 505220 w 1212527"/>
              <a:gd name="connsiteY12" fmla="*/ 524479 h 524479"/>
              <a:gd name="connsiteX13" fmla="*/ 202088 w 1212527"/>
              <a:gd name="connsiteY13" fmla="*/ 524479 h 524479"/>
              <a:gd name="connsiteX14" fmla="*/ 202088 w 1212527"/>
              <a:gd name="connsiteY14" fmla="*/ 524479 h 524479"/>
              <a:gd name="connsiteX15" fmla="*/ 87415 w 1212527"/>
              <a:gd name="connsiteY15" fmla="*/ 524479 h 524479"/>
              <a:gd name="connsiteX16" fmla="*/ 0 w 1212527"/>
              <a:gd name="connsiteY16" fmla="*/ 437064 h 524479"/>
              <a:gd name="connsiteX17" fmla="*/ 0 w 1212527"/>
              <a:gd name="connsiteY17" fmla="*/ 218533 h 524479"/>
              <a:gd name="connsiteX18" fmla="*/ 0 w 1212527"/>
              <a:gd name="connsiteY18" fmla="*/ 87413 h 524479"/>
              <a:gd name="connsiteX19" fmla="*/ 0 w 1212527"/>
              <a:gd name="connsiteY19" fmla="*/ 87413 h 524479"/>
              <a:gd name="connsiteX20" fmla="*/ 0 w 1212527"/>
              <a:gd name="connsiteY20" fmla="*/ 87415 h 524479"/>
              <a:gd name="connsiteX0" fmla="*/ 0 w 1212527"/>
              <a:gd name="connsiteY0" fmla="*/ 2967041 h 3404105"/>
              <a:gd name="connsiteX1" fmla="*/ 87415 w 1212527"/>
              <a:gd name="connsiteY1" fmla="*/ 2879626 h 3404105"/>
              <a:gd name="connsiteX2" fmla="*/ 202088 w 1212527"/>
              <a:gd name="connsiteY2" fmla="*/ 2879626 h 3404105"/>
              <a:gd name="connsiteX3" fmla="*/ 348905 w 1212527"/>
              <a:gd name="connsiteY3" fmla="*/ 0 h 3404105"/>
              <a:gd name="connsiteX4" fmla="*/ 324746 w 1212527"/>
              <a:gd name="connsiteY4" fmla="*/ 2855563 h 3404105"/>
              <a:gd name="connsiteX5" fmla="*/ 1125112 w 1212527"/>
              <a:gd name="connsiteY5" fmla="*/ 2879626 h 3404105"/>
              <a:gd name="connsiteX6" fmla="*/ 1212527 w 1212527"/>
              <a:gd name="connsiteY6" fmla="*/ 2967041 h 3404105"/>
              <a:gd name="connsiteX7" fmla="*/ 1212527 w 1212527"/>
              <a:gd name="connsiteY7" fmla="*/ 2967039 h 3404105"/>
              <a:gd name="connsiteX8" fmla="*/ 1212527 w 1212527"/>
              <a:gd name="connsiteY8" fmla="*/ 2967039 h 3404105"/>
              <a:gd name="connsiteX9" fmla="*/ 1212527 w 1212527"/>
              <a:gd name="connsiteY9" fmla="*/ 3098159 h 3404105"/>
              <a:gd name="connsiteX10" fmla="*/ 1212527 w 1212527"/>
              <a:gd name="connsiteY10" fmla="*/ 3316690 h 3404105"/>
              <a:gd name="connsiteX11" fmla="*/ 1125112 w 1212527"/>
              <a:gd name="connsiteY11" fmla="*/ 3404105 h 3404105"/>
              <a:gd name="connsiteX12" fmla="*/ 505220 w 1212527"/>
              <a:gd name="connsiteY12" fmla="*/ 3404105 h 3404105"/>
              <a:gd name="connsiteX13" fmla="*/ 202088 w 1212527"/>
              <a:gd name="connsiteY13" fmla="*/ 3404105 h 3404105"/>
              <a:gd name="connsiteX14" fmla="*/ 202088 w 1212527"/>
              <a:gd name="connsiteY14" fmla="*/ 3404105 h 3404105"/>
              <a:gd name="connsiteX15" fmla="*/ 87415 w 1212527"/>
              <a:gd name="connsiteY15" fmla="*/ 3404105 h 3404105"/>
              <a:gd name="connsiteX16" fmla="*/ 0 w 1212527"/>
              <a:gd name="connsiteY16" fmla="*/ 3316690 h 3404105"/>
              <a:gd name="connsiteX17" fmla="*/ 0 w 1212527"/>
              <a:gd name="connsiteY17" fmla="*/ 3098159 h 3404105"/>
              <a:gd name="connsiteX18" fmla="*/ 0 w 1212527"/>
              <a:gd name="connsiteY18" fmla="*/ 2967039 h 3404105"/>
              <a:gd name="connsiteX19" fmla="*/ 0 w 1212527"/>
              <a:gd name="connsiteY19" fmla="*/ 2967039 h 3404105"/>
              <a:gd name="connsiteX20" fmla="*/ 0 w 1212527"/>
              <a:gd name="connsiteY20" fmla="*/ 2967041 h 3404105"/>
              <a:gd name="connsiteX0" fmla="*/ 0 w 1212527"/>
              <a:gd name="connsiteY0" fmla="*/ 2967041 h 3404105"/>
              <a:gd name="connsiteX1" fmla="*/ 87415 w 1212527"/>
              <a:gd name="connsiteY1" fmla="*/ 2879626 h 3404105"/>
              <a:gd name="connsiteX2" fmla="*/ 250214 w 1212527"/>
              <a:gd name="connsiteY2" fmla="*/ 2879626 h 3404105"/>
              <a:gd name="connsiteX3" fmla="*/ 348905 w 1212527"/>
              <a:gd name="connsiteY3" fmla="*/ 0 h 3404105"/>
              <a:gd name="connsiteX4" fmla="*/ 324746 w 1212527"/>
              <a:gd name="connsiteY4" fmla="*/ 2855563 h 3404105"/>
              <a:gd name="connsiteX5" fmla="*/ 1125112 w 1212527"/>
              <a:gd name="connsiteY5" fmla="*/ 2879626 h 3404105"/>
              <a:gd name="connsiteX6" fmla="*/ 1212527 w 1212527"/>
              <a:gd name="connsiteY6" fmla="*/ 2967041 h 3404105"/>
              <a:gd name="connsiteX7" fmla="*/ 1212527 w 1212527"/>
              <a:gd name="connsiteY7" fmla="*/ 2967039 h 3404105"/>
              <a:gd name="connsiteX8" fmla="*/ 1212527 w 1212527"/>
              <a:gd name="connsiteY8" fmla="*/ 2967039 h 3404105"/>
              <a:gd name="connsiteX9" fmla="*/ 1212527 w 1212527"/>
              <a:gd name="connsiteY9" fmla="*/ 3098159 h 3404105"/>
              <a:gd name="connsiteX10" fmla="*/ 1212527 w 1212527"/>
              <a:gd name="connsiteY10" fmla="*/ 3316690 h 3404105"/>
              <a:gd name="connsiteX11" fmla="*/ 1125112 w 1212527"/>
              <a:gd name="connsiteY11" fmla="*/ 3404105 h 3404105"/>
              <a:gd name="connsiteX12" fmla="*/ 505220 w 1212527"/>
              <a:gd name="connsiteY12" fmla="*/ 3404105 h 3404105"/>
              <a:gd name="connsiteX13" fmla="*/ 202088 w 1212527"/>
              <a:gd name="connsiteY13" fmla="*/ 3404105 h 3404105"/>
              <a:gd name="connsiteX14" fmla="*/ 202088 w 1212527"/>
              <a:gd name="connsiteY14" fmla="*/ 3404105 h 3404105"/>
              <a:gd name="connsiteX15" fmla="*/ 87415 w 1212527"/>
              <a:gd name="connsiteY15" fmla="*/ 3404105 h 3404105"/>
              <a:gd name="connsiteX16" fmla="*/ 0 w 1212527"/>
              <a:gd name="connsiteY16" fmla="*/ 3316690 h 3404105"/>
              <a:gd name="connsiteX17" fmla="*/ 0 w 1212527"/>
              <a:gd name="connsiteY17" fmla="*/ 3098159 h 3404105"/>
              <a:gd name="connsiteX18" fmla="*/ 0 w 1212527"/>
              <a:gd name="connsiteY18" fmla="*/ 2967039 h 3404105"/>
              <a:gd name="connsiteX19" fmla="*/ 0 w 1212527"/>
              <a:gd name="connsiteY19" fmla="*/ 2967039 h 3404105"/>
              <a:gd name="connsiteX20" fmla="*/ 0 w 1212527"/>
              <a:gd name="connsiteY20" fmla="*/ 2967041 h 3404105"/>
              <a:gd name="connsiteX0" fmla="*/ 0 w 1212527"/>
              <a:gd name="connsiteY0" fmla="*/ 2967041 h 3404105"/>
              <a:gd name="connsiteX1" fmla="*/ 87415 w 1212527"/>
              <a:gd name="connsiteY1" fmla="*/ 2879626 h 3404105"/>
              <a:gd name="connsiteX2" fmla="*/ 250214 w 1212527"/>
              <a:gd name="connsiteY2" fmla="*/ 2879626 h 3404105"/>
              <a:gd name="connsiteX3" fmla="*/ 348905 w 1212527"/>
              <a:gd name="connsiteY3" fmla="*/ 0 h 3404105"/>
              <a:gd name="connsiteX4" fmla="*/ 408967 w 1212527"/>
              <a:gd name="connsiteY4" fmla="*/ 2867594 h 3404105"/>
              <a:gd name="connsiteX5" fmla="*/ 1125112 w 1212527"/>
              <a:gd name="connsiteY5" fmla="*/ 2879626 h 3404105"/>
              <a:gd name="connsiteX6" fmla="*/ 1212527 w 1212527"/>
              <a:gd name="connsiteY6" fmla="*/ 2967041 h 3404105"/>
              <a:gd name="connsiteX7" fmla="*/ 1212527 w 1212527"/>
              <a:gd name="connsiteY7" fmla="*/ 2967039 h 3404105"/>
              <a:gd name="connsiteX8" fmla="*/ 1212527 w 1212527"/>
              <a:gd name="connsiteY8" fmla="*/ 2967039 h 3404105"/>
              <a:gd name="connsiteX9" fmla="*/ 1212527 w 1212527"/>
              <a:gd name="connsiteY9" fmla="*/ 3098159 h 3404105"/>
              <a:gd name="connsiteX10" fmla="*/ 1212527 w 1212527"/>
              <a:gd name="connsiteY10" fmla="*/ 3316690 h 3404105"/>
              <a:gd name="connsiteX11" fmla="*/ 1125112 w 1212527"/>
              <a:gd name="connsiteY11" fmla="*/ 3404105 h 3404105"/>
              <a:gd name="connsiteX12" fmla="*/ 505220 w 1212527"/>
              <a:gd name="connsiteY12" fmla="*/ 3404105 h 3404105"/>
              <a:gd name="connsiteX13" fmla="*/ 202088 w 1212527"/>
              <a:gd name="connsiteY13" fmla="*/ 3404105 h 3404105"/>
              <a:gd name="connsiteX14" fmla="*/ 202088 w 1212527"/>
              <a:gd name="connsiteY14" fmla="*/ 3404105 h 3404105"/>
              <a:gd name="connsiteX15" fmla="*/ 87415 w 1212527"/>
              <a:gd name="connsiteY15" fmla="*/ 3404105 h 3404105"/>
              <a:gd name="connsiteX16" fmla="*/ 0 w 1212527"/>
              <a:gd name="connsiteY16" fmla="*/ 3316690 h 3404105"/>
              <a:gd name="connsiteX17" fmla="*/ 0 w 1212527"/>
              <a:gd name="connsiteY17" fmla="*/ 3098159 h 3404105"/>
              <a:gd name="connsiteX18" fmla="*/ 0 w 1212527"/>
              <a:gd name="connsiteY18" fmla="*/ 2967039 h 3404105"/>
              <a:gd name="connsiteX19" fmla="*/ 0 w 1212527"/>
              <a:gd name="connsiteY19" fmla="*/ 2967039 h 3404105"/>
              <a:gd name="connsiteX20" fmla="*/ 0 w 1212527"/>
              <a:gd name="connsiteY20" fmla="*/ 2967041 h 340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2527" h="3404105">
                <a:moveTo>
                  <a:pt x="0" y="2967041"/>
                </a:moveTo>
                <a:cubicBezTo>
                  <a:pt x="0" y="2918763"/>
                  <a:pt x="39137" y="2879626"/>
                  <a:pt x="87415" y="2879626"/>
                </a:cubicBezTo>
                <a:lnTo>
                  <a:pt x="250214" y="2879626"/>
                </a:lnTo>
                <a:lnTo>
                  <a:pt x="348905" y="0"/>
                </a:lnTo>
                <a:lnTo>
                  <a:pt x="408967" y="2867594"/>
                </a:lnTo>
                <a:cubicBezTo>
                  <a:pt x="615598" y="2867594"/>
                  <a:pt x="918481" y="2879626"/>
                  <a:pt x="1125112" y="2879626"/>
                </a:cubicBezTo>
                <a:cubicBezTo>
                  <a:pt x="1173390" y="2879626"/>
                  <a:pt x="1212527" y="2918763"/>
                  <a:pt x="1212527" y="2967041"/>
                </a:cubicBezTo>
                <a:lnTo>
                  <a:pt x="1212527" y="2967039"/>
                </a:lnTo>
                <a:lnTo>
                  <a:pt x="1212527" y="2967039"/>
                </a:lnTo>
                <a:lnTo>
                  <a:pt x="1212527" y="3098159"/>
                </a:lnTo>
                <a:lnTo>
                  <a:pt x="1212527" y="3316690"/>
                </a:lnTo>
                <a:cubicBezTo>
                  <a:pt x="1212527" y="3364968"/>
                  <a:pt x="1173390" y="3404105"/>
                  <a:pt x="1125112" y="3404105"/>
                </a:cubicBezTo>
                <a:lnTo>
                  <a:pt x="505220" y="3404105"/>
                </a:lnTo>
                <a:lnTo>
                  <a:pt x="202088" y="3404105"/>
                </a:lnTo>
                <a:lnTo>
                  <a:pt x="202088" y="3404105"/>
                </a:lnTo>
                <a:lnTo>
                  <a:pt x="87415" y="3404105"/>
                </a:lnTo>
                <a:cubicBezTo>
                  <a:pt x="39137" y="3404105"/>
                  <a:pt x="0" y="3364968"/>
                  <a:pt x="0" y="3316690"/>
                </a:cubicBezTo>
                <a:lnTo>
                  <a:pt x="0" y="3098159"/>
                </a:lnTo>
                <a:lnTo>
                  <a:pt x="0" y="2967039"/>
                </a:lnTo>
                <a:lnTo>
                  <a:pt x="0" y="2967039"/>
                </a:lnTo>
                <a:lnTo>
                  <a:pt x="0" y="2967041"/>
                </a:lnTo>
                <a:close/>
              </a:path>
            </a:pathLst>
          </a:cu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514350"/>
            <a:endParaRPr lang="en-US" sz="900">
              <a:solidFill>
                <a:srgbClr val="000000"/>
              </a:solidFill>
              <a:latin typeface="Calibri"/>
              <a:sym typeface="Arial"/>
            </a:endParaRPr>
          </a:p>
        </p:txBody>
      </p:sp>
      <p:sp>
        <p:nvSpPr>
          <p:cNvPr id="65" name="TextBox 64">
            <a:extLst>
              <a:ext uri="{FF2B5EF4-FFF2-40B4-BE49-F238E27FC236}">
                <a16:creationId xmlns:a16="http://schemas.microsoft.com/office/drawing/2014/main" id="{A8844AB1-7EE6-1DC1-59BD-53624D17FE78}"/>
              </a:ext>
            </a:extLst>
          </p:cNvPr>
          <p:cNvSpPr txBox="1"/>
          <p:nvPr/>
        </p:nvSpPr>
        <p:spPr>
          <a:xfrm>
            <a:off x="573532" y="1930438"/>
            <a:ext cx="1088760" cy="230832"/>
          </a:xfrm>
          <a:prstGeom prst="rect">
            <a:avLst/>
          </a:prstGeom>
          <a:noFill/>
        </p:spPr>
        <p:txBody>
          <a:bodyPr wrap="none" rtlCol="0">
            <a:spAutoFit/>
          </a:bodyPr>
          <a:lstStyle/>
          <a:p>
            <a:pPr defTabSz="514350"/>
            <a:r>
              <a:rPr lang="en-US" sz="900" b="1">
                <a:solidFill>
                  <a:srgbClr val="000000"/>
                </a:solidFill>
                <a:latin typeface="Calibri"/>
                <a:cs typeface="Arial"/>
                <a:sym typeface="Arial"/>
              </a:rPr>
              <a:t>Institutional needs</a:t>
            </a:r>
          </a:p>
        </p:txBody>
      </p:sp>
      <p:sp>
        <p:nvSpPr>
          <p:cNvPr id="66" name="Rectangle: Rounded Corners 65">
            <a:extLst>
              <a:ext uri="{FF2B5EF4-FFF2-40B4-BE49-F238E27FC236}">
                <a16:creationId xmlns:a16="http://schemas.microsoft.com/office/drawing/2014/main" id="{5C4569C3-98D0-F570-42B9-501E3EAF6035}"/>
              </a:ext>
            </a:extLst>
          </p:cNvPr>
          <p:cNvSpPr/>
          <p:nvPr/>
        </p:nvSpPr>
        <p:spPr>
          <a:xfrm>
            <a:off x="415558" y="3072682"/>
            <a:ext cx="1316171" cy="210988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4290" rIns="68580" bIns="34290" rtlCol="0" anchor="b" anchorCtr="1"/>
          <a:lstStyle/>
          <a:p>
            <a:pPr marL="63104" indent="-63104" defTabSz="514350">
              <a:lnSpc>
                <a:spcPct val="130000"/>
              </a:lnSpc>
              <a:spcBef>
                <a:spcPts val="225"/>
              </a:spcBef>
              <a:buFont typeface="Arial" panose="020B0604020202020204" pitchFamily="34" charset="0"/>
              <a:buChar char="•"/>
            </a:pPr>
            <a:r>
              <a:rPr lang="en-US" sz="900">
                <a:solidFill>
                  <a:schemeClr val="tx1"/>
                </a:solidFill>
                <a:latin typeface="Calibri"/>
                <a:sym typeface="Arial"/>
              </a:rPr>
              <a:t>Baseline vs. treatment scenarios vis-à-vis </a:t>
            </a:r>
            <a:r>
              <a:rPr lang="en-US" sz="900">
                <a:solidFill>
                  <a:schemeClr val="tx1"/>
                </a:solidFill>
                <a:sym typeface="Arial"/>
              </a:rPr>
              <a:t>threats of </a:t>
            </a:r>
            <a:r>
              <a:rPr lang="en-US" sz="900">
                <a:solidFill>
                  <a:schemeClr val="tx1"/>
                </a:solidFill>
                <a:latin typeface="Calibri"/>
                <a:sym typeface="Arial"/>
              </a:rPr>
              <a:t>farming intensification and/or abandonment</a:t>
            </a:r>
          </a:p>
          <a:p>
            <a:pPr marL="63104" indent="-63104" defTabSz="514350">
              <a:lnSpc>
                <a:spcPct val="130000"/>
              </a:lnSpc>
              <a:spcBef>
                <a:spcPts val="225"/>
              </a:spcBef>
              <a:buFont typeface="Arial" panose="020B0604020202020204" pitchFamily="34" charset="0"/>
              <a:buChar char="•"/>
            </a:pPr>
            <a:r>
              <a:rPr lang="en-US" sz="900">
                <a:solidFill>
                  <a:schemeClr val="tx1"/>
                </a:solidFill>
                <a:latin typeface="Calibri"/>
                <a:sym typeface="Arial"/>
              </a:rPr>
              <a:t>Current ES flow and biodiversity stock</a:t>
            </a:r>
          </a:p>
          <a:p>
            <a:pPr marL="63104" indent="-63104" defTabSz="514350">
              <a:lnSpc>
                <a:spcPct val="130000"/>
              </a:lnSpc>
              <a:spcBef>
                <a:spcPts val="225"/>
              </a:spcBef>
              <a:buFont typeface="Arial" panose="020B0604020202020204" pitchFamily="34" charset="0"/>
              <a:buChar char="•"/>
            </a:pPr>
            <a:r>
              <a:rPr lang="en-US" sz="900">
                <a:solidFill>
                  <a:schemeClr val="tx1"/>
                </a:solidFill>
                <a:latin typeface="Calibri"/>
                <a:sym typeface="Arial"/>
              </a:rPr>
              <a:t>Opportunity costs and added ES econ. values</a:t>
            </a:r>
          </a:p>
        </p:txBody>
      </p:sp>
      <p:sp>
        <p:nvSpPr>
          <p:cNvPr id="67" name="Rectangle: Rounded Corners 66">
            <a:extLst>
              <a:ext uri="{FF2B5EF4-FFF2-40B4-BE49-F238E27FC236}">
                <a16:creationId xmlns:a16="http://schemas.microsoft.com/office/drawing/2014/main" id="{6E53385F-857D-BA81-720D-7AD5D74CEA9C}"/>
              </a:ext>
            </a:extLst>
          </p:cNvPr>
          <p:cNvSpPr/>
          <p:nvPr/>
        </p:nvSpPr>
        <p:spPr>
          <a:xfrm>
            <a:off x="5575396" y="3301895"/>
            <a:ext cx="1190685" cy="423661"/>
          </a:xfrm>
          <a:prstGeom prst="roundRect">
            <a:avLst/>
          </a:prstGeom>
          <a:solidFill>
            <a:srgbClr val="EDE0C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a:r>
              <a:rPr lang="en-US" sz="900">
                <a:solidFill>
                  <a:schemeClr val="tx1"/>
                </a:solidFill>
                <a:latin typeface="Calibri"/>
                <a:sym typeface="Arial"/>
              </a:rPr>
              <a:t>Farm incomes well- supported</a:t>
            </a:r>
          </a:p>
        </p:txBody>
      </p:sp>
      <p:sp>
        <p:nvSpPr>
          <p:cNvPr id="68" name="Rectangle 67">
            <a:extLst>
              <a:ext uri="{FF2B5EF4-FFF2-40B4-BE49-F238E27FC236}">
                <a16:creationId xmlns:a16="http://schemas.microsoft.com/office/drawing/2014/main" id="{8D47D251-2C22-31C2-B1AD-3EAF8ADB6F9C}"/>
              </a:ext>
            </a:extLst>
          </p:cNvPr>
          <p:cNvSpPr/>
          <p:nvPr/>
        </p:nvSpPr>
        <p:spPr>
          <a:xfrm>
            <a:off x="3662711" y="4889542"/>
            <a:ext cx="1573061" cy="1148648"/>
          </a:xfrm>
          <a:prstGeom prst="rect">
            <a:avLst/>
          </a:prstGeom>
        </p:spPr>
        <p:txBody>
          <a:bodyPr wrap="square">
            <a:spAutoFit/>
          </a:bodyPr>
          <a:lstStyle/>
          <a:p>
            <a:pPr marL="128588" indent="-128588" defTabSz="514350">
              <a:lnSpc>
                <a:spcPct val="120000"/>
              </a:lnSpc>
              <a:buFont typeface="Arial" panose="020B0604020202020204" pitchFamily="34" charset="0"/>
              <a:buChar char="•"/>
            </a:pPr>
            <a:r>
              <a:rPr lang="en-US" sz="825">
                <a:solidFill>
                  <a:srgbClr val="000000"/>
                </a:solidFill>
                <a:latin typeface="Calibri"/>
                <a:cs typeface="Arial"/>
                <a:sym typeface="Arial"/>
              </a:rPr>
              <a:t>Opportunity costs covered</a:t>
            </a:r>
          </a:p>
          <a:p>
            <a:pPr marL="128588" indent="-128588" defTabSz="514350">
              <a:lnSpc>
                <a:spcPct val="120000"/>
              </a:lnSpc>
              <a:buFont typeface="Arial" panose="020B0604020202020204" pitchFamily="34" charset="0"/>
              <a:buChar char="•"/>
            </a:pPr>
            <a:r>
              <a:rPr lang="en-US" sz="825">
                <a:solidFill>
                  <a:srgbClr val="000000"/>
                </a:solidFill>
                <a:latin typeface="Calibri"/>
                <a:cs typeface="Arial"/>
                <a:sym typeface="Arial"/>
              </a:rPr>
              <a:t>Farm-aligned goals</a:t>
            </a:r>
          </a:p>
          <a:p>
            <a:pPr marL="128588" indent="-128588" defTabSz="514350">
              <a:lnSpc>
                <a:spcPct val="120000"/>
              </a:lnSpc>
              <a:buFont typeface="Arial" panose="020B0604020202020204" pitchFamily="34" charset="0"/>
              <a:buChar char="•"/>
            </a:pPr>
            <a:r>
              <a:rPr lang="en-US" sz="825">
                <a:solidFill>
                  <a:srgbClr val="000000"/>
                </a:solidFill>
                <a:latin typeface="Calibri"/>
                <a:cs typeface="Arial"/>
                <a:sym typeface="Arial"/>
              </a:rPr>
              <a:t>Perceived risks low</a:t>
            </a:r>
          </a:p>
          <a:p>
            <a:pPr marL="128588" indent="-128588" defTabSz="514350">
              <a:lnSpc>
                <a:spcPct val="120000"/>
              </a:lnSpc>
              <a:buFont typeface="Arial" panose="020B0604020202020204" pitchFamily="34" charset="0"/>
              <a:buChar char="•"/>
            </a:pPr>
            <a:r>
              <a:rPr lang="en-US" sz="825">
                <a:solidFill>
                  <a:srgbClr val="000000"/>
                </a:solidFill>
                <a:latin typeface="Calibri"/>
                <a:cs typeface="Arial"/>
                <a:sym typeface="Arial"/>
              </a:rPr>
              <a:t>Implementer legitimate</a:t>
            </a:r>
          </a:p>
          <a:p>
            <a:pPr marL="128588" indent="-128588" defTabSz="514350">
              <a:lnSpc>
                <a:spcPct val="120000"/>
              </a:lnSpc>
              <a:buFont typeface="Arial" panose="020B0604020202020204" pitchFamily="34" charset="0"/>
              <a:buChar char="•"/>
            </a:pPr>
            <a:r>
              <a:rPr lang="en-US" sz="825">
                <a:solidFill>
                  <a:srgbClr val="000000"/>
                </a:solidFill>
                <a:latin typeface="Calibri"/>
                <a:cs typeface="Arial"/>
                <a:sym typeface="Arial"/>
              </a:rPr>
              <a:t>Clear property rights</a:t>
            </a:r>
          </a:p>
          <a:p>
            <a:pPr marL="128588" indent="-128588" defTabSz="514350">
              <a:lnSpc>
                <a:spcPct val="120000"/>
              </a:lnSpc>
              <a:buFont typeface="Arial" panose="020B0604020202020204" pitchFamily="34" charset="0"/>
              <a:buChar char="•"/>
            </a:pPr>
            <a:r>
              <a:rPr lang="en-US" sz="825">
                <a:solidFill>
                  <a:srgbClr val="000000"/>
                </a:solidFill>
                <a:latin typeface="Calibri"/>
                <a:cs typeface="Arial"/>
                <a:sym typeface="Arial"/>
              </a:rPr>
              <a:t>Clear contractual/cross-compliance rules</a:t>
            </a:r>
          </a:p>
        </p:txBody>
      </p:sp>
      <p:sp>
        <p:nvSpPr>
          <p:cNvPr id="69" name="Rectangle: Rounded Corners 29">
            <a:extLst>
              <a:ext uri="{FF2B5EF4-FFF2-40B4-BE49-F238E27FC236}">
                <a16:creationId xmlns:a16="http://schemas.microsoft.com/office/drawing/2014/main" id="{70C32EEA-A71E-84AE-BC73-A28D82EC7617}"/>
              </a:ext>
            </a:extLst>
          </p:cNvPr>
          <p:cNvSpPr/>
          <p:nvPr/>
        </p:nvSpPr>
        <p:spPr>
          <a:xfrm>
            <a:off x="3865332" y="3230251"/>
            <a:ext cx="1211515" cy="462056"/>
          </a:xfrm>
          <a:prstGeom prst="roundRect">
            <a:avLst/>
          </a:prstGeom>
          <a:solidFill>
            <a:srgbClr val="DFD2F6"/>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defTabSz="514350">
              <a:lnSpc>
                <a:spcPct val="120000"/>
              </a:lnSpc>
            </a:pPr>
            <a:r>
              <a:rPr lang="en-US" sz="825">
                <a:solidFill>
                  <a:schemeClr val="tx1"/>
                </a:solidFill>
                <a:latin typeface="Calibri"/>
                <a:sym typeface="Arial"/>
              </a:rPr>
              <a:t>Farmers change attitudes</a:t>
            </a:r>
          </a:p>
        </p:txBody>
      </p:sp>
      <p:sp>
        <p:nvSpPr>
          <p:cNvPr id="70" name="Triángulo rectángulo 18">
            <a:extLst>
              <a:ext uri="{FF2B5EF4-FFF2-40B4-BE49-F238E27FC236}">
                <a16:creationId xmlns:a16="http://schemas.microsoft.com/office/drawing/2014/main" id="{3BEF5CC3-BE17-535A-9D87-2C4B7B6E08ED}"/>
              </a:ext>
            </a:extLst>
          </p:cNvPr>
          <p:cNvSpPr/>
          <p:nvPr/>
        </p:nvSpPr>
        <p:spPr>
          <a:xfrm rot="13361308">
            <a:off x="1697441" y="3235849"/>
            <a:ext cx="297537" cy="312185"/>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75" name="TextBox 74">
            <a:extLst>
              <a:ext uri="{FF2B5EF4-FFF2-40B4-BE49-F238E27FC236}">
                <a16:creationId xmlns:a16="http://schemas.microsoft.com/office/drawing/2014/main" id="{08D57576-BC27-8F74-51C4-122B7B8D5E53}"/>
              </a:ext>
            </a:extLst>
          </p:cNvPr>
          <p:cNvSpPr txBox="1"/>
          <p:nvPr/>
        </p:nvSpPr>
        <p:spPr>
          <a:xfrm>
            <a:off x="497470" y="3095601"/>
            <a:ext cx="1265090" cy="230832"/>
          </a:xfrm>
          <a:prstGeom prst="rect">
            <a:avLst/>
          </a:prstGeom>
          <a:noFill/>
        </p:spPr>
        <p:txBody>
          <a:bodyPr wrap="none" rtlCol="0">
            <a:spAutoFit/>
          </a:bodyPr>
          <a:lstStyle/>
          <a:p>
            <a:pPr defTabSz="514350"/>
            <a:r>
              <a:rPr lang="en-US" sz="900" b="1">
                <a:solidFill>
                  <a:srgbClr val="000000"/>
                </a:solidFill>
                <a:latin typeface="Calibri"/>
                <a:cs typeface="Arial"/>
                <a:sym typeface="Arial"/>
              </a:rPr>
              <a:t>Contextual knowledge</a:t>
            </a:r>
          </a:p>
        </p:txBody>
      </p:sp>
      <p:sp>
        <p:nvSpPr>
          <p:cNvPr id="76" name="CuadroTexto 22">
            <a:extLst>
              <a:ext uri="{FF2B5EF4-FFF2-40B4-BE49-F238E27FC236}">
                <a16:creationId xmlns:a16="http://schemas.microsoft.com/office/drawing/2014/main" id="{A0D8892C-0870-81A2-9B67-00AC807C00FA}"/>
              </a:ext>
            </a:extLst>
          </p:cNvPr>
          <p:cNvSpPr txBox="1"/>
          <p:nvPr/>
        </p:nvSpPr>
        <p:spPr>
          <a:xfrm>
            <a:off x="1631025" y="5622652"/>
            <a:ext cx="996557" cy="346249"/>
          </a:xfrm>
          <a:prstGeom prst="rect">
            <a:avLst/>
          </a:prstGeom>
          <a:noFill/>
        </p:spPr>
        <p:txBody>
          <a:bodyPr wrap="square">
            <a:spAutoFit/>
          </a:bodyPr>
          <a:lstStyle/>
          <a:p>
            <a:pPr algn="ctr" defTabSz="514350"/>
            <a:r>
              <a:rPr lang="en-US" sz="825">
                <a:solidFill>
                  <a:srgbClr val="000000"/>
                </a:solidFill>
                <a:latin typeface="Calibri"/>
                <a:sym typeface="Arial"/>
              </a:rPr>
              <a:t>Reliable AES </a:t>
            </a:r>
          </a:p>
          <a:p>
            <a:pPr algn="ctr" defTabSz="514350"/>
            <a:r>
              <a:rPr lang="en-US" sz="825">
                <a:solidFill>
                  <a:srgbClr val="000000"/>
                </a:solidFill>
                <a:latin typeface="Calibri"/>
                <a:sym typeface="Arial"/>
              </a:rPr>
              <a:t>payment vehicle</a:t>
            </a:r>
          </a:p>
        </p:txBody>
      </p:sp>
      <p:sp>
        <p:nvSpPr>
          <p:cNvPr id="77" name="TextBox 1">
            <a:extLst>
              <a:ext uri="{FF2B5EF4-FFF2-40B4-BE49-F238E27FC236}">
                <a16:creationId xmlns:a16="http://schemas.microsoft.com/office/drawing/2014/main" id="{13D6871B-4986-2E20-69CD-6DE9FB100E2E}"/>
              </a:ext>
            </a:extLst>
          </p:cNvPr>
          <p:cNvSpPr txBox="1"/>
          <p:nvPr/>
        </p:nvSpPr>
        <p:spPr>
          <a:xfrm>
            <a:off x="2214427" y="1944322"/>
            <a:ext cx="1162118" cy="369332"/>
          </a:xfrm>
          <a:prstGeom prst="rect">
            <a:avLst/>
          </a:prstGeom>
          <a:noFill/>
        </p:spPr>
        <p:txBody>
          <a:bodyPr wrap="square" rtlCol="0">
            <a:spAutoFit/>
          </a:bodyPr>
          <a:lstStyle/>
          <a:p>
            <a:pPr algn="ctr" defTabSz="514350"/>
            <a:r>
              <a:rPr lang="en-US" sz="900" b="1">
                <a:solidFill>
                  <a:srgbClr val="000000"/>
                </a:solidFill>
                <a:latin typeface="Calibri"/>
                <a:cs typeface="Arial"/>
                <a:sym typeface="Arial"/>
              </a:rPr>
              <a:t>Conditional incentive design</a:t>
            </a:r>
          </a:p>
        </p:txBody>
      </p:sp>
      <p:sp>
        <p:nvSpPr>
          <p:cNvPr id="78" name="TextBox 1">
            <a:extLst>
              <a:ext uri="{FF2B5EF4-FFF2-40B4-BE49-F238E27FC236}">
                <a16:creationId xmlns:a16="http://schemas.microsoft.com/office/drawing/2014/main" id="{9E2415E0-A883-8415-02A5-EAF73B134278}"/>
              </a:ext>
            </a:extLst>
          </p:cNvPr>
          <p:cNvSpPr txBox="1"/>
          <p:nvPr/>
        </p:nvSpPr>
        <p:spPr>
          <a:xfrm>
            <a:off x="2398372" y="4149229"/>
            <a:ext cx="853119" cy="230832"/>
          </a:xfrm>
          <a:prstGeom prst="rect">
            <a:avLst/>
          </a:prstGeom>
          <a:noFill/>
        </p:spPr>
        <p:txBody>
          <a:bodyPr wrap="none" rtlCol="0">
            <a:spAutoFit/>
          </a:bodyPr>
          <a:lstStyle/>
          <a:p>
            <a:pPr defTabSz="514350"/>
            <a:r>
              <a:rPr lang="en-US" sz="900" b="1">
                <a:solidFill>
                  <a:srgbClr val="000000"/>
                </a:solidFill>
                <a:latin typeface="Calibri"/>
                <a:cs typeface="Arial"/>
                <a:sym typeface="Arial"/>
              </a:rPr>
              <a:t>Complements</a:t>
            </a:r>
          </a:p>
        </p:txBody>
      </p:sp>
      <p:sp>
        <p:nvSpPr>
          <p:cNvPr id="79" name="Triángulo rectángulo 32">
            <a:extLst>
              <a:ext uri="{FF2B5EF4-FFF2-40B4-BE49-F238E27FC236}">
                <a16:creationId xmlns:a16="http://schemas.microsoft.com/office/drawing/2014/main" id="{58561AE5-1695-67D6-4E41-C96CCA273A12}"/>
              </a:ext>
            </a:extLst>
          </p:cNvPr>
          <p:cNvSpPr/>
          <p:nvPr/>
        </p:nvSpPr>
        <p:spPr>
          <a:xfrm rot="13361308">
            <a:off x="3369938" y="3244530"/>
            <a:ext cx="297537" cy="312185"/>
          </a:xfrm>
          <a:prstGeom prst="r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0" name="Freeform: Shape 6">
            <a:extLst>
              <a:ext uri="{FF2B5EF4-FFF2-40B4-BE49-F238E27FC236}">
                <a16:creationId xmlns:a16="http://schemas.microsoft.com/office/drawing/2014/main" id="{3E7DF4AE-1BB4-CD8C-BC9E-6964F7FB73AC}"/>
              </a:ext>
            </a:extLst>
          </p:cNvPr>
          <p:cNvSpPr/>
          <p:nvPr/>
        </p:nvSpPr>
        <p:spPr>
          <a:xfrm>
            <a:off x="3739423" y="1413345"/>
            <a:ext cx="1649616"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rgbClr val="B1A0C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OUTPUTS</a:t>
            </a:r>
            <a:endParaRPr lang="en-US" sz="956" b="1">
              <a:solidFill>
                <a:srgbClr val="000000"/>
              </a:solidFill>
              <a:latin typeface="Calibri"/>
              <a:sym typeface="Arial"/>
            </a:endParaRPr>
          </a:p>
        </p:txBody>
      </p:sp>
      <p:sp>
        <p:nvSpPr>
          <p:cNvPr id="81" name="Triángulo rectángulo 54">
            <a:extLst>
              <a:ext uri="{FF2B5EF4-FFF2-40B4-BE49-F238E27FC236}">
                <a16:creationId xmlns:a16="http://schemas.microsoft.com/office/drawing/2014/main" id="{47FC626E-DF0E-CA66-9036-2BEE0EC181C3}"/>
              </a:ext>
            </a:extLst>
          </p:cNvPr>
          <p:cNvSpPr/>
          <p:nvPr/>
        </p:nvSpPr>
        <p:spPr>
          <a:xfrm rot="13361308">
            <a:off x="5048763" y="3262126"/>
            <a:ext cx="297537" cy="312185"/>
          </a:xfrm>
          <a:prstGeom prst="rtTriangl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2" name="Freeform: Shape 6">
            <a:extLst>
              <a:ext uri="{FF2B5EF4-FFF2-40B4-BE49-F238E27FC236}">
                <a16:creationId xmlns:a16="http://schemas.microsoft.com/office/drawing/2014/main" id="{1B03D7FE-9C8C-7D2B-C8D1-FAA07653057C}"/>
              </a:ext>
            </a:extLst>
          </p:cNvPr>
          <p:cNvSpPr/>
          <p:nvPr/>
        </p:nvSpPr>
        <p:spPr>
          <a:xfrm>
            <a:off x="5435647" y="1413345"/>
            <a:ext cx="1593915"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rgbClr val="D4B58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OUTCOMES</a:t>
            </a:r>
            <a:endParaRPr lang="en-US" sz="956" b="1">
              <a:solidFill>
                <a:srgbClr val="000000"/>
              </a:solidFill>
              <a:latin typeface="Calibri"/>
              <a:sym typeface="Arial"/>
            </a:endParaRPr>
          </a:p>
        </p:txBody>
      </p:sp>
      <p:sp>
        <p:nvSpPr>
          <p:cNvPr id="83" name="Freeform: Shape 6">
            <a:extLst>
              <a:ext uri="{FF2B5EF4-FFF2-40B4-BE49-F238E27FC236}">
                <a16:creationId xmlns:a16="http://schemas.microsoft.com/office/drawing/2014/main" id="{C021067D-221B-EF60-0A1A-B3D1A7EF2359}"/>
              </a:ext>
            </a:extLst>
          </p:cNvPr>
          <p:cNvSpPr/>
          <p:nvPr/>
        </p:nvSpPr>
        <p:spPr>
          <a:xfrm>
            <a:off x="7118865" y="1419978"/>
            <a:ext cx="1593915"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IMPACTS</a:t>
            </a:r>
            <a:endParaRPr lang="en-US" sz="956" b="1">
              <a:solidFill>
                <a:srgbClr val="000000"/>
              </a:solidFill>
              <a:latin typeface="Calibri"/>
              <a:sym typeface="Arial"/>
            </a:endParaRPr>
          </a:p>
        </p:txBody>
      </p:sp>
      <p:sp>
        <p:nvSpPr>
          <p:cNvPr id="84" name="Triángulo rectángulo 62">
            <a:extLst>
              <a:ext uri="{FF2B5EF4-FFF2-40B4-BE49-F238E27FC236}">
                <a16:creationId xmlns:a16="http://schemas.microsoft.com/office/drawing/2014/main" id="{E7266976-CDA8-7C9B-4399-54C63B300B52}"/>
              </a:ext>
            </a:extLst>
          </p:cNvPr>
          <p:cNvSpPr/>
          <p:nvPr/>
        </p:nvSpPr>
        <p:spPr>
          <a:xfrm rot="13361308">
            <a:off x="6735330" y="3242191"/>
            <a:ext cx="297537" cy="312185"/>
          </a:xfrm>
          <a:prstGeom prst="rtTriangle">
            <a:avLst/>
          </a:prstGeom>
          <a:solidFill>
            <a:srgbClr val="AA7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5" name="Bocadillo: rectángulo con esquinas redondeadas 53">
            <a:extLst>
              <a:ext uri="{FF2B5EF4-FFF2-40B4-BE49-F238E27FC236}">
                <a16:creationId xmlns:a16="http://schemas.microsoft.com/office/drawing/2014/main" id="{08065EF9-7F9E-38E6-FAD7-7D9BEB10136A}"/>
              </a:ext>
            </a:extLst>
          </p:cNvPr>
          <p:cNvSpPr/>
          <p:nvPr/>
        </p:nvSpPr>
        <p:spPr>
          <a:xfrm>
            <a:off x="5265297" y="3550372"/>
            <a:ext cx="1514678" cy="1632199"/>
          </a:xfrm>
          <a:custGeom>
            <a:avLst/>
            <a:gdLst>
              <a:gd name="connsiteX0" fmla="*/ 0 w 2231058"/>
              <a:gd name="connsiteY0" fmla="*/ 256267 h 1537572"/>
              <a:gd name="connsiteX1" fmla="*/ 256267 w 2231058"/>
              <a:gd name="connsiteY1" fmla="*/ 0 h 1537572"/>
              <a:gd name="connsiteX2" fmla="*/ 371843 w 2231058"/>
              <a:gd name="connsiteY2" fmla="*/ 0 h 1537572"/>
              <a:gd name="connsiteX3" fmla="*/ -44577 w 2231058"/>
              <a:gd name="connsiteY3" fmla="*/ -1842519 h 1537572"/>
              <a:gd name="connsiteX4" fmla="*/ 929608 w 2231058"/>
              <a:gd name="connsiteY4" fmla="*/ 0 h 1537572"/>
              <a:gd name="connsiteX5" fmla="*/ 1974791 w 2231058"/>
              <a:gd name="connsiteY5" fmla="*/ 0 h 1537572"/>
              <a:gd name="connsiteX6" fmla="*/ 2231058 w 2231058"/>
              <a:gd name="connsiteY6" fmla="*/ 256267 h 1537572"/>
              <a:gd name="connsiteX7" fmla="*/ 2231058 w 2231058"/>
              <a:gd name="connsiteY7" fmla="*/ 256262 h 1537572"/>
              <a:gd name="connsiteX8" fmla="*/ 2231058 w 2231058"/>
              <a:gd name="connsiteY8" fmla="*/ 256262 h 1537572"/>
              <a:gd name="connsiteX9" fmla="*/ 2231058 w 2231058"/>
              <a:gd name="connsiteY9" fmla="*/ 640655 h 1537572"/>
              <a:gd name="connsiteX10" fmla="*/ 2231058 w 2231058"/>
              <a:gd name="connsiteY10" fmla="*/ 1281305 h 1537572"/>
              <a:gd name="connsiteX11" fmla="*/ 1974791 w 2231058"/>
              <a:gd name="connsiteY11" fmla="*/ 1537572 h 1537572"/>
              <a:gd name="connsiteX12" fmla="*/ 929608 w 2231058"/>
              <a:gd name="connsiteY12" fmla="*/ 1537572 h 1537572"/>
              <a:gd name="connsiteX13" fmla="*/ 371843 w 2231058"/>
              <a:gd name="connsiteY13" fmla="*/ 1537572 h 1537572"/>
              <a:gd name="connsiteX14" fmla="*/ 371843 w 2231058"/>
              <a:gd name="connsiteY14" fmla="*/ 1537572 h 1537572"/>
              <a:gd name="connsiteX15" fmla="*/ 256267 w 2231058"/>
              <a:gd name="connsiteY15" fmla="*/ 1537572 h 1537572"/>
              <a:gd name="connsiteX16" fmla="*/ 0 w 2231058"/>
              <a:gd name="connsiteY16" fmla="*/ 1281305 h 1537572"/>
              <a:gd name="connsiteX17" fmla="*/ 0 w 2231058"/>
              <a:gd name="connsiteY17" fmla="*/ 640655 h 1537572"/>
              <a:gd name="connsiteX18" fmla="*/ 0 w 2231058"/>
              <a:gd name="connsiteY18" fmla="*/ 256262 h 1537572"/>
              <a:gd name="connsiteX19" fmla="*/ 0 w 2231058"/>
              <a:gd name="connsiteY19" fmla="*/ 256262 h 1537572"/>
              <a:gd name="connsiteX20" fmla="*/ 0 w 2231058"/>
              <a:gd name="connsiteY20" fmla="*/ 256267 h 1537572"/>
              <a:gd name="connsiteX0" fmla="*/ 44577 w 2275635"/>
              <a:gd name="connsiteY0" fmla="*/ 2098786 h 3380091"/>
              <a:gd name="connsiteX1" fmla="*/ 300844 w 2275635"/>
              <a:gd name="connsiteY1" fmla="*/ 1842519 h 3380091"/>
              <a:gd name="connsiteX2" fmla="*/ 416420 w 2275635"/>
              <a:gd name="connsiteY2" fmla="*/ 1842519 h 3380091"/>
              <a:gd name="connsiteX3" fmla="*/ 0 w 2275635"/>
              <a:gd name="connsiteY3" fmla="*/ 0 h 3380091"/>
              <a:gd name="connsiteX4" fmla="*/ 545560 w 2275635"/>
              <a:gd name="connsiteY4" fmla="*/ 1832994 h 3380091"/>
              <a:gd name="connsiteX5" fmla="*/ 2019368 w 2275635"/>
              <a:gd name="connsiteY5" fmla="*/ 1842519 h 3380091"/>
              <a:gd name="connsiteX6" fmla="*/ 2275635 w 2275635"/>
              <a:gd name="connsiteY6" fmla="*/ 2098786 h 3380091"/>
              <a:gd name="connsiteX7" fmla="*/ 2275635 w 2275635"/>
              <a:gd name="connsiteY7" fmla="*/ 2098781 h 3380091"/>
              <a:gd name="connsiteX8" fmla="*/ 2275635 w 2275635"/>
              <a:gd name="connsiteY8" fmla="*/ 2098781 h 3380091"/>
              <a:gd name="connsiteX9" fmla="*/ 2275635 w 2275635"/>
              <a:gd name="connsiteY9" fmla="*/ 2483174 h 3380091"/>
              <a:gd name="connsiteX10" fmla="*/ 2275635 w 2275635"/>
              <a:gd name="connsiteY10" fmla="*/ 3123824 h 3380091"/>
              <a:gd name="connsiteX11" fmla="*/ 2019368 w 2275635"/>
              <a:gd name="connsiteY11" fmla="*/ 3380091 h 3380091"/>
              <a:gd name="connsiteX12" fmla="*/ 974185 w 2275635"/>
              <a:gd name="connsiteY12" fmla="*/ 3380091 h 3380091"/>
              <a:gd name="connsiteX13" fmla="*/ 416420 w 2275635"/>
              <a:gd name="connsiteY13" fmla="*/ 3380091 h 3380091"/>
              <a:gd name="connsiteX14" fmla="*/ 416420 w 2275635"/>
              <a:gd name="connsiteY14" fmla="*/ 3380091 h 3380091"/>
              <a:gd name="connsiteX15" fmla="*/ 300844 w 2275635"/>
              <a:gd name="connsiteY15" fmla="*/ 3380091 h 3380091"/>
              <a:gd name="connsiteX16" fmla="*/ 44577 w 2275635"/>
              <a:gd name="connsiteY16" fmla="*/ 3123824 h 3380091"/>
              <a:gd name="connsiteX17" fmla="*/ 44577 w 2275635"/>
              <a:gd name="connsiteY17" fmla="*/ 2483174 h 3380091"/>
              <a:gd name="connsiteX18" fmla="*/ 44577 w 2275635"/>
              <a:gd name="connsiteY18" fmla="*/ 2098781 h 3380091"/>
              <a:gd name="connsiteX19" fmla="*/ 44577 w 2275635"/>
              <a:gd name="connsiteY19" fmla="*/ 2098781 h 3380091"/>
              <a:gd name="connsiteX20" fmla="*/ 44577 w 2275635"/>
              <a:gd name="connsiteY20" fmla="*/ 2098786 h 338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5635" h="3380091">
                <a:moveTo>
                  <a:pt x="44577" y="2098786"/>
                </a:moveTo>
                <a:cubicBezTo>
                  <a:pt x="44577" y="1957254"/>
                  <a:pt x="159312" y="1842519"/>
                  <a:pt x="300844" y="1842519"/>
                </a:cubicBezTo>
                <a:lnTo>
                  <a:pt x="416420" y="1842519"/>
                </a:lnTo>
                <a:lnTo>
                  <a:pt x="0" y="0"/>
                </a:lnTo>
                <a:lnTo>
                  <a:pt x="545560" y="1832994"/>
                </a:lnTo>
                <a:lnTo>
                  <a:pt x="2019368" y="1842519"/>
                </a:lnTo>
                <a:cubicBezTo>
                  <a:pt x="2160900" y="1842519"/>
                  <a:pt x="2275635" y="1957254"/>
                  <a:pt x="2275635" y="2098786"/>
                </a:cubicBezTo>
                <a:lnTo>
                  <a:pt x="2275635" y="2098781"/>
                </a:lnTo>
                <a:lnTo>
                  <a:pt x="2275635" y="2098781"/>
                </a:lnTo>
                <a:lnTo>
                  <a:pt x="2275635" y="2483174"/>
                </a:lnTo>
                <a:lnTo>
                  <a:pt x="2275635" y="3123824"/>
                </a:lnTo>
                <a:cubicBezTo>
                  <a:pt x="2275635" y="3265356"/>
                  <a:pt x="2160900" y="3380091"/>
                  <a:pt x="2019368" y="3380091"/>
                </a:cubicBezTo>
                <a:lnTo>
                  <a:pt x="974185" y="3380091"/>
                </a:lnTo>
                <a:lnTo>
                  <a:pt x="416420" y="3380091"/>
                </a:lnTo>
                <a:lnTo>
                  <a:pt x="416420" y="3380091"/>
                </a:lnTo>
                <a:lnTo>
                  <a:pt x="300844" y="3380091"/>
                </a:lnTo>
                <a:cubicBezTo>
                  <a:pt x="159312" y="3380091"/>
                  <a:pt x="44577" y="3265356"/>
                  <a:pt x="44577" y="3123824"/>
                </a:cubicBezTo>
                <a:lnTo>
                  <a:pt x="44577" y="2483174"/>
                </a:lnTo>
                <a:lnTo>
                  <a:pt x="44577" y="2098781"/>
                </a:lnTo>
                <a:lnTo>
                  <a:pt x="44577" y="2098781"/>
                </a:lnTo>
                <a:lnTo>
                  <a:pt x="44577" y="2098786"/>
                </a:lnTo>
                <a:close/>
              </a:path>
            </a:pathLst>
          </a:cu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6" name="Rectangle 46">
            <a:extLst>
              <a:ext uri="{FF2B5EF4-FFF2-40B4-BE49-F238E27FC236}">
                <a16:creationId xmlns:a16="http://schemas.microsoft.com/office/drawing/2014/main" id="{67B1F4F8-74B4-12BD-29B4-1D2926C9AE9D}"/>
              </a:ext>
            </a:extLst>
          </p:cNvPr>
          <p:cNvSpPr/>
          <p:nvPr/>
        </p:nvSpPr>
        <p:spPr>
          <a:xfrm>
            <a:off x="5297962" y="4460215"/>
            <a:ext cx="1573061" cy="691600"/>
          </a:xfrm>
          <a:prstGeom prst="rect">
            <a:avLst/>
          </a:prstGeom>
        </p:spPr>
        <p:txBody>
          <a:bodyPr wrap="square">
            <a:spAutoFit/>
          </a:bodyPr>
          <a:lstStyle/>
          <a:p>
            <a:pPr marL="64294" indent="-64294" defTabSz="514350">
              <a:lnSpc>
                <a:spcPct val="120000"/>
              </a:lnSpc>
              <a:buFont typeface="Arial" panose="020B0604020202020204" pitchFamily="34" charset="0"/>
              <a:buChar char="•"/>
            </a:pPr>
            <a:r>
              <a:rPr lang="en-US" sz="825">
                <a:solidFill>
                  <a:srgbClr val="000000"/>
                </a:solidFill>
                <a:latin typeface="Calibri"/>
                <a:cs typeface="Arial"/>
                <a:sym typeface="Arial"/>
              </a:rPr>
              <a:t>Non-compliance monitored &amp; sanctioned</a:t>
            </a:r>
          </a:p>
          <a:p>
            <a:pPr marL="64294" indent="-64294" defTabSz="514350">
              <a:lnSpc>
                <a:spcPct val="120000"/>
              </a:lnSpc>
              <a:buFont typeface="Arial" panose="020B0604020202020204" pitchFamily="34" charset="0"/>
              <a:buChar char="•"/>
            </a:pPr>
            <a:r>
              <a:rPr lang="en-US" sz="825">
                <a:solidFill>
                  <a:srgbClr val="000000"/>
                </a:solidFill>
                <a:latin typeface="Calibri"/>
                <a:cs typeface="Arial"/>
                <a:sym typeface="Arial"/>
              </a:rPr>
              <a:t>Participation of high Es/threat/leverage areas</a:t>
            </a:r>
          </a:p>
        </p:txBody>
      </p:sp>
      <p:sp>
        <p:nvSpPr>
          <p:cNvPr id="87" name="Rectangle 46">
            <a:extLst>
              <a:ext uri="{FF2B5EF4-FFF2-40B4-BE49-F238E27FC236}">
                <a16:creationId xmlns:a16="http://schemas.microsoft.com/office/drawing/2014/main" id="{5699B35F-BBDA-56EF-8DC8-52F8AED26FD9}"/>
              </a:ext>
            </a:extLst>
          </p:cNvPr>
          <p:cNvSpPr/>
          <p:nvPr/>
        </p:nvSpPr>
        <p:spPr>
          <a:xfrm>
            <a:off x="6995083" y="4379591"/>
            <a:ext cx="1514678" cy="996298"/>
          </a:xfrm>
          <a:prstGeom prst="rect">
            <a:avLst/>
          </a:prstGeom>
        </p:spPr>
        <p:txBody>
          <a:bodyPr wrap="square">
            <a:spAutoFit/>
          </a:bodyPr>
          <a:lstStyle/>
          <a:p>
            <a:pPr marL="64294" indent="-64294" defTabSz="514350">
              <a:lnSpc>
                <a:spcPct val="120000"/>
              </a:lnSpc>
              <a:buFont typeface="Arial" panose="020B0604020202020204" pitchFamily="34" charset="0"/>
              <a:buChar char="•"/>
            </a:pPr>
            <a:r>
              <a:rPr lang="en-US" sz="825">
                <a:solidFill>
                  <a:srgbClr val="000000"/>
                </a:solidFill>
                <a:latin typeface="Calibri"/>
                <a:cs typeface="Arial"/>
                <a:sym typeface="Arial"/>
              </a:rPr>
              <a:t>Solid proxy for ES provision (‘actions -&gt; results’)</a:t>
            </a:r>
          </a:p>
          <a:p>
            <a:pPr marL="64294" indent="-64294" defTabSz="514350">
              <a:lnSpc>
                <a:spcPct val="120000"/>
              </a:lnSpc>
              <a:buFont typeface="Arial" panose="020B0604020202020204" pitchFamily="34" charset="0"/>
              <a:buChar char="•"/>
            </a:pPr>
            <a:r>
              <a:rPr lang="en-US" sz="825">
                <a:solidFill>
                  <a:srgbClr val="000000"/>
                </a:solidFill>
                <a:latin typeface="Calibri"/>
                <a:cs typeface="Arial"/>
                <a:sym typeface="Arial"/>
              </a:rPr>
              <a:t>Trade-offs btw desired impacts are manageable</a:t>
            </a:r>
          </a:p>
          <a:p>
            <a:pPr marL="64294" indent="-64294" defTabSz="514350">
              <a:lnSpc>
                <a:spcPct val="120000"/>
              </a:lnSpc>
              <a:buFont typeface="Arial" panose="020B0604020202020204" pitchFamily="34" charset="0"/>
              <a:buChar char="•"/>
            </a:pPr>
            <a:r>
              <a:rPr lang="en-US" sz="825">
                <a:solidFill>
                  <a:srgbClr val="000000"/>
                </a:solidFill>
                <a:latin typeface="Calibri"/>
                <a:cs typeface="Arial"/>
                <a:sym typeface="Arial"/>
              </a:rPr>
              <a:t>Low transaction costs</a:t>
            </a:r>
          </a:p>
          <a:p>
            <a:pPr marL="64294" indent="-64294" defTabSz="514350">
              <a:lnSpc>
                <a:spcPct val="120000"/>
              </a:lnSpc>
              <a:buFont typeface="Arial" panose="020B0604020202020204" pitchFamily="34" charset="0"/>
              <a:buChar char="•"/>
            </a:pPr>
            <a:r>
              <a:rPr lang="en-US" sz="825">
                <a:solidFill>
                  <a:srgbClr val="000000"/>
                </a:solidFill>
                <a:latin typeface="Calibri"/>
                <a:cs typeface="Arial"/>
                <a:sym typeface="Arial"/>
              </a:rPr>
              <a:t>Offsite spillovers small</a:t>
            </a:r>
          </a:p>
        </p:txBody>
      </p:sp>
    </p:spTree>
    <p:extLst>
      <p:ext uri="{BB962C8B-B14F-4D97-AF65-F5344CB8AC3E}">
        <p14:creationId xmlns:p14="http://schemas.microsoft.com/office/powerpoint/2010/main" val="410310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mappa&#10;&#10;Descrizione generata automaticamente">
            <a:extLst>
              <a:ext uri="{FF2B5EF4-FFF2-40B4-BE49-F238E27FC236}">
                <a16:creationId xmlns:a16="http://schemas.microsoft.com/office/drawing/2014/main" id="{14E95684-2128-D52C-87A8-D2153656286E}"/>
              </a:ext>
            </a:extLst>
          </p:cNvPr>
          <p:cNvPicPr>
            <a:picLocks noGrp="1" noChangeAspect="1"/>
          </p:cNvPicPr>
          <p:nvPr>
            <p:ph idx="1"/>
          </p:nvPr>
        </p:nvPicPr>
        <p:blipFill>
          <a:blip r:embed="rId2"/>
          <a:stretch>
            <a:fillRect/>
          </a:stretch>
        </p:blipFill>
        <p:spPr>
          <a:xfrm>
            <a:off x="6021" y="1108652"/>
            <a:ext cx="9080003" cy="5286520"/>
          </a:xfrm>
        </p:spPr>
      </p:pic>
      <p:sp>
        <p:nvSpPr>
          <p:cNvPr id="4" name="Rectangle 2">
            <a:extLst>
              <a:ext uri="{FF2B5EF4-FFF2-40B4-BE49-F238E27FC236}">
                <a16:creationId xmlns:a16="http://schemas.microsoft.com/office/drawing/2014/main" id="{89550E65-C892-6846-2FBC-2095D0AFEB41}"/>
              </a:ext>
            </a:extLst>
          </p:cNvPr>
          <p:cNvSpPr>
            <a:spLocks noChangeArrowheads="1"/>
          </p:cNvSpPr>
          <p:nvPr/>
        </p:nvSpPr>
        <p:spPr bwMode="auto">
          <a:xfrm flipV="1">
            <a:off x="974018" y="1616313"/>
            <a:ext cx="105947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ES" sz="1350"/>
          </a:p>
        </p:txBody>
      </p:sp>
    </p:spTree>
    <p:extLst>
      <p:ext uri="{BB962C8B-B14F-4D97-AF65-F5344CB8AC3E}">
        <p14:creationId xmlns:p14="http://schemas.microsoft.com/office/powerpoint/2010/main" val="332805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A83B-AAC2-D064-6A49-52695D890D2C}"/>
              </a:ext>
            </a:extLst>
          </p:cNvPr>
          <p:cNvSpPr>
            <a:spLocks noGrp="1"/>
          </p:cNvSpPr>
          <p:nvPr>
            <p:ph type="title"/>
          </p:nvPr>
        </p:nvSpPr>
        <p:spPr>
          <a:xfrm>
            <a:off x="628649" y="974686"/>
            <a:ext cx="7886700" cy="994172"/>
          </a:xfrm>
        </p:spPr>
        <p:txBody>
          <a:bodyPr>
            <a:normAutofit fontScale="90000"/>
          </a:bodyPr>
          <a:lstStyle/>
          <a:p>
            <a:pPr algn="ctr"/>
            <a:r>
              <a:rPr lang="en-US" sz="3000" b="1"/>
              <a:t>AES features assessed in our </a:t>
            </a:r>
            <a:r>
              <a:rPr lang="en-FI" sz="3000" b="1"/>
              <a:t>9 </a:t>
            </a:r>
            <a:r>
              <a:rPr lang="en-US" sz="3000" b="1"/>
              <a:t>case</a:t>
            </a:r>
            <a:r>
              <a:rPr lang="en-FI" sz="3000" b="1"/>
              <a:t> studies</a:t>
            </a:r>
            <a:endParaRPr lang="en-GB" sz="3000" b="1"/>
          </a:p>
        </p:txBody>
      </p:sp>
      <p:graphicFrame>
        <p:nvGraphicFramePr>
          <p:cNvPr id="4" name="Content Placeholder 3">
            <a:extLst>
              <a:ext uri="{FF2B5EF4-FFF2-40B4-BE49-F238E27FC236}">
                <a16:creationId xmlns:a16="http://schemas.microsoft.com/office/drawing/2014/main" id="{311C12CA-C02C-CF65-60B0-1EEBFF487B2C}"/>
              </a:ext>
            </a:extLst>
          </p:cNvPr>
          <p:cNvGraphicFramePr>
            <a:graphicFrameLocks noGrp="1"/>
          </p:cNvGraphicFramePr>
          <p:nvPr>
            <p:ph idx="1"/>
          </p:nvPr>
        </p:nvGraphicFramePr>
        <p:xfrm>
          <a:off x="204537" y="1956598"/>
          <a:ext cx="8734927" cy="4238268"/>
        </p:xfrm>
        <a:graphic>
          <a:graphicData uri="http://schemas.openxmlformats.org/drawingml/2006/table">
            <a:tbl>
              <a:tblPr firstRow="1" firstCol="1" bandRow="1">
                <a:tableStyleId>{5C22544A-7EE6-4342-B048-85BDC9FD1C3A}</a:tableStyleId>
              </a:tblPr>
              <a:tblGrid>
                <a:gridCol w="4401009">
                  <a:extLst>
                    <a:ext uri="{9D8B030D-6E8A-4147-A177-3AD203B41FA5}">
                      <a16:colId xmlns:a16="http://schemas.microsoft.com/office/drawing/2014/main" val="2382793951"/>
                    </a:ext>
                  </a:extLst>
                </a:gridCol>
                <a:gridCol w="435117">
                  <a:extLst>
                    <a:ext uri="{9D8B030D-6E8A-4147-A177-3AD203B41FA5}">
                      <a16:colId xmlns:a16="http://schemas.microsoft.com/office/drawing/2014/main" val="3367205627"/>
                    </a:ext>
                  </a:extLst>
                </a:gridCol>
                <a:gridCol w="488787">
                  <a:extLst>
                    <a:ext uri="{9D8B030D-6E8A-4147-A177-3AD203B41FA5}">
                      <a16:colId xmlns:a16="http://schemas.microsoft.com/office/drawing/2014/main" val="1935510847"/>
                    </a:ext>
                  </a:extLst>
                </a:gridCol>
                <a:gridCol w="678552">
                  <a:extLst>
                    <a:ext uri="{9D8B030D-6E8A-4147-A177-3AD203B41FA5}">
                      <a16:colId xmlns:a16="http://schemas.microsoft.com/office/drawing/2014/main" val="433953018"/>
                    </a:ext>
                  </a:extLst>
                </a:gridCol>
                <a:gridCol w="437033">
                  <a:extLst>
                    <a:ext uri="{9D8B030D-6E8A-4147-A177-3AD203B41FA5}">
                      <a16:colId xmlns:a16="http://schemas.microsoft.com/office/drawing/2014/main" val="1679024160"/>
                    </a:ext>
                  </a:extLst>
                </a:gridCol>
                <a:gridCol w="488787">
                  <a:extLst>
                    <a:ext uri="{9D8B030D-6E8A-4147-A177-3AD203B41FA5}">
                      <a16:colId xmlns:a16="http://schemas.microsoft.com/office/drawing/2014/main" val="1632425024"/>
                    </a:ext>
                  </a:extLst>
                </a:gridCol>
                <a:gridCol w="478246">
                  <a:extLst>
                    <a:ext uri="{9D8B030D-6E8A-4147-A177-3AD203B41FA5}">
                      <a16:colId xmlns:a16="http://schemas.microsoft.com/office/drawing/2014/main" val="1837588041"/>
                    </a:ext>
                  </a:extLst>
                </a:gridCol>
                <a:gridCol w="473454">
                  <a:extLst>
                    <a:ext uri="{9D8B030D-6E8A-4147-A177-3AD203B41FA5}">
                      <a16:colId xmlns:a16="http://schemas.microsoft.com/office/drawing/2014/main" val="170351388"/>
                    </a:ext>
                  </a:extLst>
                </a:gridCol>
                <a:gridCol w="435117">
                  <a:extLst>
                    <a:ext uri="{9D8B030D-6E8A-4147-A177-3AD203B41FA5}">
                      <a16:colId xmlns:a16="http://schemas.microsoft.com/office/drawing/2014/main" val="3220430354"/>
                    </a:ext>
                  </a:extLst>
                </a:gridCol>
                <a:gridCol w="418825">
                  <a:extLst>
                    <a:ext uri="{9D8B030D-6E8A-4147-A177-3AD203B41FA5}">
                      <a16:colId xmlns:a16="http://schemas.microsoft.com/office/drawing/2014/main" val="1568058555"/>
                    </a:ext>
                  </a:extLst>
                </a:gridCol>
              </a:tblGrid>
              <a:tr h="548640">
                <a:tc>
                  <a:txBody>
                    <a:bodyPr/>
                    <a:lstStyle/>
                    <a:p>
                      <a:pPr>
                        <a:spcAft>
                          <a:spcPts val="400"/>
                        </a:spcAft>
                      </a:pPr>
                      <a:r>
                        <a:rPr lang="en-GB" sz="1500">
                          <a:effectLst/>
                        </a:rPr>
                        <a:t>AES features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NL</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RO</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BAV</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S-H</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UK</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HU</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DK</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ES</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800">
                          <a:effectLst/>
                        </a:rPr>
                        <a:t>EE</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106453616"/>
                  </a:ext>
                </a:extLst>
              </a:tr>
              <a:tr h="228600">
                <a:tc>
                  <a:txBody>
                    <a:bodyPr/>
                    <a:lstStyle/>
                    <a:p>
                      <a:pPr>
                        <a:spcAft>
                          <a:spcPts val="400"/>
                        </a:spcAft>
                      </a:pPr>
                      <a:r>
                        <a:rPr lang="en-GB" sz="1500">
                          <a:effectLst/>
                        </a:rPr>
                        <a:t>Individual vs. collective schemes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4064122287"/>
                  </a:ext>
                </a:extLst>
              </a:tr>
              <a:tr h="228600">
                <a:tc>
                  <a:txBody>
                    <a:bodyPr/>
                    <a:lstStyle/>
                    <a:p>
                      <a:pPr>
                        <a:spcAft>
                          <a:spcPts val="400"/>
                        </a:spcAft>
                      </a:pPr>
                      <a:r>
                        <a:rPr lang="en-GB" sz="1500">
                          <a:effectLst/>
                        </a:rPr>
                        <a:t>Result- vs. action-based/ hybrids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204380525"/>
                  </a:ext>
                </a:extLst>
              </a:tr>
              <a:tr h="457200">
                <a:tc>
                  <a:txBody>
                    <a:bodyPr/>
                    <a:lstStyle/>
                    <a:p>
                      <a:pPr>
                        <a:spcAft>
                          <a:spcPts val="400"/>
                        </a:spcAft>
                      </a:pPr>
                      <a:r>
                        <a:rPr lang="en-GB" sz="1500">
                          <a:effectLst/>
                        </a:rPr>
                        <a:t>Investment in environmentally friendly technologies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483811112"/>
                  </a:ext>
                </a:extLst>
              </a:tr>
              <a:tr h="315476">
                <a:tc>
                  <a:txBody>
                    <a:bodyPr/>
                    <a:lstStyle/>
                    <a:p>
                      <a:pPr>
                        <a:spcAft>
                          <a:spcPts val="400"/>
                        </a:spcAft>
                      </a:pPr>
                      <a:r>
                        <a:rPr lang="en-GB" sz="1500">
                          <a:effectLst/>
                        </a:rPr>
                        <a:t>Performance of ES/biodiversity markets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902399590"/>
                  </a:ext>
                </a:extLst>
              </a:tr>
              <a:tr h="228600">
                <a:tc>
                  <a:txBody>
                    <a:bodyPr/>
                    <a:lstStyle/>
                    <a:p>
                      <a:pPr>
                        <a:spcAft>
                          <a:spcPts val="400"/>
                        </a:spcAft>
                      </a:pPr>
                      <a:r>
                        <a:rPr lang="en-GB" sz="1500">
                          <a:effectLst/>
                        </a:rPr>
                        <a:t>Farmer preferences and adoption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3690414018"/>
                  </a:ext>
                </a:extLst>
              </a:tr>
              <a:tr h="228600">
                <a:tc>
                  <a:txBody>
                    <a:bodyPr/>
                    <a:lstStyle/>
                    <a:p>
                      <a:pPr>
                        <a:spcAft>
                          <a:spcPts val="400"/>
                        </a:spcAft>
                      </a:pPr>
                      <a:r>
                        <a:rPr lang="en-GB" sz="1500">
                          <a:effectLst/>
                        </a:rPr>
                        <a:t>Institutional set-ups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549155903"/>
                  </a:ext>
                </a:extLst>
              </a:tr>
              <a:tr h="228600">
                <a:tc>
                  <a:txBody>
                    <a:bodyPr/>
                    <a:lstStyle/>
                    <a:p>
                      <a:pPr>
                        <a:spcAft>
                          <a:spcPts val="400"/>
                        </a:spcAft>
                      </a:pPr>
                      <a:r>
                        <a:rPr lang="en-GB" sz="1500">
                          <a:effectLst/>
                        </a:rPr>
                        <a:t>Role of intermediaries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4262494354"/>
                  </a:ext>
                </a:extLst>
              </a:tr>
              <a:tr h="228600">
                <a:tc>
                  <a:txBody>
                    <a:bodyPr/>
                    <a:lstStyle/>
                    <a:p>
                      <a:pPr>
                        <a:spcAft>
                          <a:spcPts val="400"/>
                        </a:spcAft>
                      </a:pPr>
                      <a:r>
                        <a:rPr lang="en-GB" sz="1500">
                          <a:effectLst/>
                        </a:rPr>
                        <a:t>Transaction costs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57191227"/>
                  </a:ext>
                </a:extLst>
              </a:tr>
              <a:tr h="315476">
                <a:tc>
                  <a:txBody>
                    <a:bodyPr/>
                    <a:lstStyle/>
                    <a:p>
                      <a:pPr>
                        <a:spcAft>
                          <a:spcPts val="400"/>
                        </a:spcAft>
                      </a:pPr>
                      <a:r>
                        <a:rPr lang="en-GB" sz="1500">
                          <a:effectLst/>
                        </a:rPr>
                        <a:t>Dependence on ecological/landscape conditions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3425764457"/>
                  </a:ext>
                </a:extLst>
              </a:tr>
              <a:tr h="228600">
                <a:tc>
                  <a:txBody>
                    <a:bodyPr/>
                    <a:lstStyle/>
                    <a:p>
                      <a:pPr>
                        <a:spcAft>
                          <a:spcPts val="400"/>
                        </a:spcAft>
                      </a:pPr>
                      <a:r>
                        <a:rPr lang="en-GB" sz="1500">
                          <a:effectLst/>
                        </a:rPr>
                        <a:t>Environmental efficiency</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337477152"/>
                  </a:ext>
                </a:extLst>
              </a:tr>
              <a:tr h="228600">
                <a:tc>
                  <a:txBody>
                    <a:bodyPr/>
                    <a:lstStyle/>
                    <a:p>
                      <a:pPr>
                        <a:spcAft>
                          <a:spcPts val="400"/>
                        </a:spcAft>
                      </a:pPr>
                      <a:r>
                        <a:rPr lang="en-GB" sz="1500">
                          <a:effectLst/>
                        </a:rPr>
                        <a:t>Cost effectiveness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4129220078"/>
                  </a:ext>
                </a:extLst>
              </a:tr>
              <a:tr h="315476">
                <a:tc>
                  <a:txBody>
                    <a:bodyPr/>
                    <a:lstStyle/>
                    <a:p>
                      <a:pPr>
                        <a:spcAft>
                          <a:spcPts val="400"/>
                        </a:spcAft>
                      </a:pPr>
                      <a:r>
                        <a:rPr lang="en-GB" sz="1500">
                          <a:effectLst/>
                        </a:rPr>
                        <a:t>ES &amp; biodiversity metrics in programme design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387141139"/>
                  </a:ext>
                </a:extLst>
              </a:tr>
              <a:tr h="457200">
                <a:tc>
                  <a:txBody>
                    <a:bodyPr/>
                    <a:lstStyle/>
                    <a:p>
                      <a:pPr>
                        <a:spcAft>
                          <a:spcPts val="400"/>
                        </a:spcAft>
                      </a:pPr>
                      <a:r>
                        <a:rPr lang="en-GB" sz="1500">
                          <a:effectLst/>
                        </a:rPr>
                        <a:t>Spill-over effects on other ES/biodiversity targets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X</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1400">
                          <a:effectLst/>
                        </a:rPr>
                        <a:t> </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380950975"/>
                  </a:ext>
                </a:extLst>
              </a:tr>
            </a:tbl>
          </a:graphicData>
        </a:graphic>
      </p:graphicFrame>
    </p:spTree>
    <p:extLst>
      <p:ext uri="{BB962C8B-B14F-4D97-AF65-F5344CB8AC3E}">
        <p14:creationId xmlns:p14="http://schemas.microsoft.com/office/powerpoint/2010/main" val="399508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12">
            <a:extLst>
              <a:ext uri="{FF2B5EF4-FFF2-40B4-BE49-F238E27FC236}">
                <a16:creationId xmlns:a16="http://schemas.microsoft.com/office/drawing/2014/main" id="{E2C72D60-30C1-4FE9-425C-1238B1355D0A}"/>
              </a:ext>
            </a:extLst>
          </p:cNvPr>
          <p:cNvSpPr/>
          <p:nvPr/>
        </p:nvSpPr>
        <p:spPr>
          <a:xfrm>
            <a:off x="6852085" y="1774701"/>
            <a:ext cx="1377512" cy="41403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35" name="Rectangle 11">
            <a:extLst>
              <a:ext uri="{FF2B5EF4-FFF2-40B4-BE49-F238E27FC236}">
                <a16:creationId xmlns:a16="http://schemas.microsoft.com/office/drawing/2014/main" id="{7A663477-842D-AC7D-40D9-2F0AF74CAB4D}"/>
              </a:ext>
            </a:extLst>
          </p:cNvPr>
          <p:cNvSpPr/>
          <p:nvPr/>
        </p:nvSpPr>
        <p:spPr>
          <a:xfrm>
            <a:off x="3479174" y="1774700"/>
            <a:ext cx="1420175" cy="3718081"/>
          </a:xfrm>
          <a:prstGeom prst="rect">
            <a:avLst/>
          </a:prstGeom>
          <a:solidFill>
            <a:srgbClr val="B1A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12" name="Rectangle 11">
            <a:extLst>
              <a:ext uri="{FF2B5EF4-FFF2-40B4-BE49-F238E27FC236}">
                <a16:creationId xmlns:a16="http://schemas.microsoft.com/office/drawing/2014/main" id="{9A6559ED-208F-4181-9A59-E0468BCFB576}"/>
              </a:ext>
            </a:extLst>
          </p:cNvPr>
          <p:cNvSpPr/>
          <p:nvPr/>
        </p:nvSpPr>
        <p:spPr>
          <a:xfrm>
            <a:off x="1796458" y="1774700"/>
            <a:ext cx="1420175" cy="371808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6" name="Freeform: Shape 5">
            <a:extLst>
              <a:ext uri="{FF2B5EF4-FFF2-40B4-BE49-F238E27FC236}">
                <a16:creationId xmlns:a16="http://schemas.microsoft.com/office/drawing/2014/main" id="{64E4E886-8A55-44A4-AD65-75A91C1E9013}"/>
              </a:ext>
            </a:extLst>
          </p:cNvPr>
          <p:cNvSpPr/>
          <p:nvPr/>
        </p:nvSpPr>
        <p:spPr>
          <a:xfrm>
            <a:off x="90820" y="1371851"/>
            <a:ext cx="1703425" cy="343413"/>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748064"/>
              <a:gd name="connsiteY0" fmla="*/ 0 h 747378"/>
              <a:gd name="connsiteX1" fmla="*/ 1494757 w 1748064"/>
              <a:gd name="connsiteY1" fmla="*/ 0 h 747378"/>
              <a:gd name="connsiteX2" fmla="*/ 1748064 w 1748064"/>
              <a:gd name="connsiteY2" fmla="*/ 373689 h 747378"/>
              <a:gd name="connsiteX3" fmla="*/ 1494757 w 1748064"/>
              <a:gd name="connsiteY3" fmla="*/ 747378 h 747378"/>
              <a:gd name="connsiteX4" fmla="*/ 0 w 1748064"/>
              <a:gd name="connsiteY4" fmla="*/ 747378 h 747378"/>
              <a:gd name="connsiteX5" fmla="*/ 373689 w 1748064"/>
              <a:gd name="connsiteY5" fmla="*/ 373689 h 747378"/>
              <a:gd name="connsiteX6" fmla="*/ 0 w 1748064"/>
              <a:gd name="connsiteY6" fmla="*/ 0 h 7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8064" h="747378">
                <a:moveTo>
                  <a:pt x="0" y="0"/>
                </a:moveTo>
                <a:lnTo>
                  <a:pt x="1494757" y="0"/>
                </a:lnTo>
                <a:lnTo>
                  <a:pt x="1748064" y="373689"/>
                </a:lnTo>
                <a:lnTo>
                  <a:pt x="1494757" y="747378"/>
                </a:lnTo>
                <a:lnTo>
                  <a:pt x="0" y="747378"/>
                </a:lnTo>
                <a:lnTo>
                  <a:pt x="373689" y="373689"/>
                </a:lnTo>
                <a:lnTo>
                  <a:pt x="0" y="0"/>
                </a:lnTo>
                <a:close/>
              </a:path>
            </a:pathLst>
          </a:custGeom>
          <a:solidFill>
            <a:schemeClr val="accent6">
              <a:lumMod val="60000"/>
              <a:lumOff val="40000"/>
            </a:schemeClr>
          </a:solidFill>
          <a:ln>
            <a:solidFill>
              <a:schemeClr val="accent6">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INPUTS</a:t>
            </a:r>
            <a:endParaRPr lang="en-US" sz="1013" b="1">
              <a:solidFill>
                <a:srgbClr val="000000"/>
              </a:solidFill>
              <a:latin typeface="Calibri"/>
              <a:sym typeface="Arial"/>
            </a:endParaRPr>
          </a:p>
        </p:txBody>
      </p:sp>
      <p:sp>
        <p:nvSpPr>
          <p:cNvPr id="7" name="Freeform: Shape 6">
            <a:extLst>
              <a:ext uri="{FF2B5EF4-FFF2-40B4-BE49-F238E27FC236}">
                <a16:creationId xmlns:a16="http://schemas.microsoft.com/office/drawing/2014/main" id="{98937A9F-1E3A-4FD7-8648-21CF4F611474}"/>
              </a:ext>
            </a:extLst>
          </p:cNvPr>
          <p:cNvSpPr/>
          <p:nvPr/>
        </p:nvSpPr>
        <p:spPr>
          <a:xfrm>
            <a:off x="1778030" y="1359478"/>
            <a:ext cx="1649616"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chemeClr val="accent5">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TREATMENTS</a:t>
            </a:r>
            <a:endParaRPr lang="en-US" sz="956" b="1">
              <a:solidFill>
                <a:srgbClr val="000000"/>
              </a:solidFill>
              <a:latin typeface="Calibri"/>
              <a:sym typeface="Arial"/>
            </a:endParaRPr>
          </a:p>
        </p:txBody>
      </p:sp>
      <p:sp>
        <p:nvSpPr>
          <p:cNvPr id="11" name="Rectangle 10">
            <a:extLst>
              <a:ext uri="{FF2B5EF4-FFF2-40B4-BE49-F238E27FC236}">
                <a16:creationId xmlns:a16="http://schemas.microsoft.com/office/drawing/2014/main" id="{434226A5-FA45-42E2-B4EF-C305F25B1C24}"/>
              </a:ext>
            </a:extLst>
          </p:cNvPr>
          <p:cNvSpPr/>
          <p:nvPr/>
        </p:nvSpPr>
        <p:spPr>
          <a:xfrm>
            <a:off x="93570" y="1774699"/>
            <a:ext cx="1461249" cy="4140326"/>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13" name="Rectangle 12">
            <a:extLst>
              <a:ext uri="{FF2B5EF4-FFF2-40B4-BE49-F238E27FC236}">
                <a16:creationId xmlns:a16="http://schemas.microsoft.com/office/drawing/2014/main" id="{88A6AA0A-21C3-43D8-98CB-361D5466BE8A}"/>
              </a:ext>
            </a:extLst>
          </p:cNvPr>
          <p:cNvSpPr/>
          <p:nvPr/>
        </p:nvSpPr>
        <p:spPr>
          <a:xfrm>
            <a:off x="5178404" y="1781843"/>
            <a:ext cx="1398610" cy="4057839"/>
          </a:xfrm>
          <a:prstGeom prst="rect">
            <a:avLst/>
          </a:prstGeom>
          <a:solidFill>
            <a:srgbClr val="D4B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srgbClr val="000000"/>
              </a:solidFill>
              <a:latin typeface="Calibri"/>
              <a:sym typeface="Arial"/>
            </a:endParaRPr>
          </a:p>
        </p:txBody>
      </p:sp>
      <p:sp>
        <p:nvSpPr>
          <p:cNvPr id="16" name="Rectangle: Rounded Corners 15">
            <a:extLst>
              <a:ext uri="{FF2B5EF4-FFF2-40B4-BE49-F238E27FC236}">
                <a16:creationId xmlns:a16="http://schemas.microsoft.com/office/drawing/2014/main" id="{DE716FD4-035B-458D-A65F-B5102FA9EA8B}"/>
              </a:ext>
            </a:extLst>
          </p:cNvPr>
          <p:cNvSpPr/>
          <p:nvPr/>
        </p:nvSpPr>
        <p:spPr>
          <a:xfrm>
            <a:off x="168836" y="1851367"/>
            <a:ext cx="1316171" cy="371794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b" anchorCtr="1"/>
          <a:lstStyle/>
          <a:p>
            <a:pPr defTabSz="514350">
              <a:lnSpc>
                <a:spcPts val="1350"/>
              </a:lnSpc>
            </a:pPr>
            <a:r>
              <a:rPr lang="en-US" sz="900">
                <a:solidFill>
                  <a:schemeClr val="tx1"/>
                </a:solidFill>
                <a:latin typeface="Calibri"/>
                <a:sym typeface="Arial"/>
              </a:rPr>
              <a:t>Legal-admin framework</a:t>
            </a:r>
          </a:p>
          <a:p>
            <a:pPr marL="63104" indent="-63104"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Grassroot initiatives enabled trust building (</a:t>
            </a:r>
            <a:r>
              <a:rPr lang="en-US" sz="900" i="1">
                <a:solidFill>
                  <a:schemeClr val="accent1">
                    <a:lumMod val="75000"/>
                  </a:schemeClr>
                </a:solidFill>
                <a:latin typeface="Calibri"/>
                <a:sym typeface="Arial"/>
              </a:rPr>
              <a:t>S-H, NL</a:t>
            </a:r>
            <a:r>
              <a:rPr lang="en-US" sz="900">
                <a:solidFill>
                  <a:schemeClr val="accent1">
                    <a:lumMod val="75000"/>
                  </a:schemeClr>
                </a:solidFill>
                <a:latin typeface="Calibri"/>
                <a:sym typeface="Arial"/>
              </a:rPr>
              <a:t>)</a:t>
            </a:r>
          </a:p>
          <a:p>
            <a:pPr marL="63104" indent="-63104"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Flexibility in management prescriptions increases uptake (</a:t>
            </a:r>
            <a:r>
              <a:rPr lang="en-US" sz="900" i="1">
                <a:solidFill>
                  <a:schemeClr val="accent1">
                    <a:lumMod val="75000"/>
                  </a:schemeClr>
                </a:solidFill>
                <a:latin typeface="Calibri"/>
                <a:sym typeface="Arial"/>
              </a:rPr>
              <a:t>BAV, RO, NL, S-H</a:t>
            </a:r>
            <a:r>
              <a:rPr lang="en-US" sz="900">
                <a:solidFill>
                  <a:schemeClr val="accent1">
                    <a:lumMod val="75000"/>
                  </a:schemeClr>
                </a:solidFill>
                <a:latin typeface="Calibri"/>
                <a:sym typeface="Arial"/>
              </a:rPr>
              <a:t>)</a:t>
            </a:r>
          </a:p>
          <a:p>
            <a:pPr marL="63104" indent="-63104"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Inclusiveness in design process influences uptake (</a:t>
            </a:r>
            <a:r>
              <a:rPr lang="en-US" sz="900" i="1">
                <a:solidFill>
                  <a:schemeClr val="accent1">
                    <a:lumMod val="75000"/>
                  </a:schemeClr>
                </a:solidFill>
                <a:latin typeface="Calibri"/>
                <a:sym typeface="Arial"/>
              </a:rPr>
              <a:t>NL, UK, ES</a:t>
            </a:r>
            <a:r>
              <a:rPr lang="en-US" sz="900">
                <a:solidFill>
                  <a:schemeClr val="accent1">
                    <a:lumMod val="75000"/>
                  </a:schemeClr>
                </a:solidFill>
                <a:latin typeface="Calibri"/>
                <a:sym typeface="Arial"/>
              </a:rPr>
              <a:t>)</a:t>
            </a:r>
          </a:p>
          <a:p>
            <a:pPr defTabSz="514350">
              <a:lnSpc>
                <a:spcPts val="1350"/>
              </a:lnSpc>
            </a:pPr>
            <a:r>
              <a:rPr lang="en-US" sz="900">
                <a:solidFill>
                  <a:schemeClr val="tx1"/>
                </a:solidFill>
                <a:latin typeface="Calibri"/>
                <a:sym typeface="Arial"/>
              </a:rPr>
              <a:t>AES intermediaries</a:t>
            </a:r>
          </a:p>
          <a:p>
            <a:pPr marL="63104" indent="-63104"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Provide training and info meetings to clarify contract requirements improve uptake (</a:t>
            </a:r>
            <a:r>
              <a:rPr lang="en-US" sz="900" i="1">
                <a:solidFill>
                  <a:schemeClr val="accent1">
                    <a:lumMod val="75000"/>
                  </a:schemeClr>
                </a:solidFill>
                <a:latin typeface="Calibri"/>
                <a:sym typeface="Arial"/>
              </a:rPr>
              <a:t>NL, RO, S-H, ES, UK</a:t>
            </a:r>
            <a:r>
              <a:rPr lang="en-US" sz="900">
                <a:solidFill>
                  <a:schemeClr val="accent1">
                    <a:lumMod val="75000"/>
                  </a:schemeClr>
                </a:solidFill>
                <a:latin typeface="Calibri"/>
                <a:sym typeface="Arial"/>
              </a:rPr>
              <a:t>)</a:t>
            </a:r>
          </a:p>
          <a:p>
            <a:pPr defTabSz="514350">
              <a:lnSpc>
                <a:spcPts val="1350"/>
              </a:lnSpc>
            </a:pPr>
            <a:r>
              <a:rPr lang="en-US" sz="900">
                <a:solidFill>
                  <a:schemeClr val="tx1"/>
                </a:solidFill>
                <a:latin typeface="Calibri"/>
                <a:sym typeface="Arial"/>
              </a:rPr>
              <a:t>Financing sources</a:t>
            </a:r>
          </a:p>
        </p:txBody>
      </p:sp>
      <p:sp>
        <p:nvSpPr>
          <p:cNvPr id="25" name="Rectangle: Rounded Corners 24">
            <a:extLst>
              <a:ext uri="{FF2B5EF4-FFF2-40B4-BE49-F238E27FC236}">
                <a16:creationId xmlns:a16="http://schemas.microsoft.com/office/drawing/2014/main" id="{E999E113-8DF7-4E0A-B71C-A0FE50ECB123}"/>
              </a:ext>
            </a:extLst>
          </p:cNvPr>
          <p:cNvSpPr/>
          <p:nvPr/>
        </p:nvSpPr>
        <p:spPr>
          <a:xfrm>
            <a:off x="1878710" y="1851066"/>
            <a:ext cx="1269000" cy="31908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b" anchorCtr="1"/>
          <a:lstStyle/>
          <a:p>
            <a:pPr indent="-53579" defTabSz="514350">
              <a:lnSpc>
                <a:spcPts val="1350"/>
              </a:lnSpc>
              <a:spcBef>
                <a:spcPts val="225"/>
              </a:spcBef>
              <a:buFont typeface="Arial" panose="020B0604020202020204" pitchFamily="34" charset="0"/>
              <a:buChar char="•"/>
            </a:pPr>
            <a:r>
              <a:rPr lang="en-US" sz="900">
                <a:solidFill>
                  <a:schemeClr val="accent1">
                    <a:lumMod val="75000"/>
                  </a:schemeClr>
                </a:solidFill>
                <a:latin typeface="Calibri"/>
                <a:sym typeface="Arial"/>
              </a:rPr>
              <a:t>RBS preferred when outcome is achievable. Risk of adverse self-selection (</a:t>
            </a:r>
            <a:r>
              <a:rPr lang="en-US" sz="900" i="1">
                <a:solidFill>
                  <a:schemeClr val="accent1">
                    <a:lumMod val="75000"/>
                  </a:schemeClr>
                </a:solidFill>
                <a:latin typeface="Calibri"/>
                <a:sym typeface="Arial"/>
              </a:rPr>
              <a:t>BAV</a:t>
            </a:r>
            <a:r>
              <a:rPr lang="en-US" sz="900">
                <a:solidFill>
                  <a:schemeClr val="accent1">
                    <a:lumMod val="75000"/>
                  </a:schemeClr>
                </a:solidFill>
                <a:latin typeface="Calibri"/>
                <a:sym typeface="Arial"/>
              </a:rPr>
              <a:t>)</a:t>
            </a:r>
          </a:p>
          <a:p>
            <a:pPr indent="-53579" defTabSz="514350">
              <a:lnSpc>
                <a:spcPts val="1350"/>
              </a:lnSpc>
              <a:spcBef>
                <a:spcPts val="225"/>
              </a:spcBef>
              <a:buFont typeface="Arial" panose="020B0604020202020204" pitchFamily="34" charset="0"/>
              <a:buChar char="•"/>
            </a:pPr>
            <a:r>
              <a:rPr lang="en-US" sz="900">
                <a:solidFill>
                  <a:schemeClr val="accent1">
                    <a:lumMod val="75000"/>
                  </a:schemeClr>
                </a:solidFill>
                <a:latin typeface="Calibri"/>
                <a:cs typeface="Calibri"/>
                <a:sym typeface="Arial"/>
              </a:rPr>
              <a:t>Hybrid RBS-ABS may increase uptake (</a:t>
            </a:r>
            <a:r>
              <a:rPr lang="en-US" sz="900" i="1">
                <a:solidFill>
                  <a:schemeClr val="accent1">
                    <a:lumMod val="75000"/>
                  </a:schemeClr>
                </a:solidFill>
                <a:latin typeface="Calibri"/>
                <a:cs typeface="Calibri"/>
                <a:sym typeface="Arial"/>
              </a:rPr>
              <a:t>BAV, NL, S-H</a:t>
            </a:r>
            <a:r>
              <a:rPr lang="en-US" sz="900">
                <a:solidFill>
                  <a:schemeClr val="accent1">
                    <a:lumMod val="75000"/>
                  </a:schemeClr>
                </a:solidFill>
                <a:latin typeface="Calibri"/>
                <a:cs typeface="Calibri"/>
                <a:sym typeface="Arial"/>
              </a:rPr>
              <a:t>)</a:t>
            </a:r>
          </a:p>
          <a:p>
            <a:pPr indent="-53579" defTabSz="514350">
              <a:lnSpc>
                <a:spcPts val="1350"/>
              </a:lnSpc>
              <a:spcBef>
                <a:spcPts val="225"/>
              </a:spcBef>
              <a:buFont typeface="Arial" panose="020B0604020202020204" pitchFamily="34" charset="0"/>
              <a:buChar char="•"/>
            </a:pPr>
            <a:r>
              <a:rPr lang="en-US" sz="900">
                <a:solidFill>
                  <a:schemeClr val="accent1">
                    <a:lumMod val="75000"/>
                  </a:schemeClr>
                </a:solidFill>
                <a:latin typeface="Calibri"/>
                <a:cs typeface="Calibri"/>
                <a:sym typeface="Arial"/>
              </a:rPr>
              <a:t>Bonuses can increase participation of reluctant farmers &amp; reduce overall costs (</a:t>
            </a:r>
            <a:r>
              <a:rPr lang="en-US" sz="900" i="1">
                <a:solidFill>
                  <a:schemeClr val="accent1">
                    <a:lumMod val="75000"/>
                  </a:schemeClr>
                </a:solidFill>
                <a:latin typeface="Calibri"/>
                <a:cs typeface="Calibri"/>
                <a:sym typeface="Arial"/>
              </a:rPr>
              <a:t>NL, DK</a:t>
            </a:r>
            <a:r>
              <a:rPr lang="en-US" sz="900">
                <a:solidFill>
                  <a:schemeClr val="accent1">
                    <a:lumMod val="75000"/>
                  </a:schemeClr>
                </a:solidFill>
                <a:latin typeface="Calibri"/>
                <a:cs typeface="Calibri"/>
                <a:sym typeface="Arial"/>
              </a:rPr>
              <a:t>)</a:t>
            </a:r>
          </a:p>
          <a:p>
            <a:pPr indent="-53579" defTabSz="514350">
              <a:lnSpc>
                <a:spcPts val="1350"/>
              </a:lnSpc>
              <a:spcBef>
                <a:spcPts val="225"/>
              </a:spcBef>
              <a:buFont typeface="Arial" panose="020B0604020202020204" pitchFamily="34" charset="0"/>
              <a:buChar char="•"/>
            </a:pPr>
            <a:r>
              <a:rPr lang="en-US" sz="900">
                <a:solidFill>
                  <a:schemeClr val="accent1">
                    <a:lumMod val="75000"/>
                  </a:schemeClr>
                </a:solidFill>
                <a:latin typeface="Calibri"/>
                <a:cs typeface="Calibri"/>
                <a:sym typeface="Arial"/>
              </a:rPr>
              <a:t>Collective AES with peer reward &amp; exclusion threats showed good performance (</a:t>
            </a:r>
            <a:r>
              <a:rPr lang="en-US" sz="900" i="1">
                <a:solidFill>
                  <a:schemeClr val="accent1">
                    <a:lumMod val="75000"/>
                  </a:schemeClr>
                </a:solidFill>
                <a:latin typeface="Calibri"/>
                <a:cs typeface="Calibri"/>
                <a:sym typeface="Arial"/>
              </a:rPr>
              <a:t>DK</a:t>
            </a:r>
            <a:r>
              <a:rPr lang="en-US" sz="900">
                <a:solidFill>
                  <a:schemeClr val="accent1">
                    <a:lumMod val="75000"/>
                  </a:schemeClr>
                </a:solidFill>
                <a:latin typeface="Calibri"/>
                <a:cs typeface="Calibri"/>
                <a:sym typeface="Arial"/>
              </a:rPr>
              <a:t>)</a:t>
            </a:r>
            <a:endParaRPr lang="en-US" sz="900">
              <a:solidFill>
                <a:schemeClr val="accent1">
                  <a:lumMod val="75000"/>
                </a:schemeClr>
              </a:solidFill>
              <a:latin typeface="Calibri"/>
              <a:cs typeface="Calibri"/>
            </a:endParaRPr>
          </a:p>
        </p:txBody>
      </p:sp>
      <p:sp>
        <p:nvSpPr>
          <p:cNvPr id="27" name="Rectangle: Rounded Corners 26">
            <a:extLst>
              <a:ext uri="{FF2B5EF4-FFF2-40B4-BE49-F238E27FC236}">
                <a16:creationId xmlns:a16="http://schemas.microsoft.com/office/drawing/2014/main" id="{64F8A0A0-4098-42A2-88F8-5D823202E66B}"/>
              </a:ext>
            </a:extLst>
          </p:cNvPr>
          <p:cNvSpPr/>
          <p:nvPr/>
        </p:nvSpPr>
        <p:spPr>
          <a:xfrm>
            <a:off x="1889731" y="5124129"/>
            <a:ext cx="1255670" cy="26474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a:r>
              <a:rPr lang="en-US" sz="900">
                <a:solidFill>
                  <a:schemeClr val="tx1"/>
                </a:solidFill>
                <a:latin typeface="Calibri"/>
                <a:sym typeface="Arial"/>
              </a:rPr>
              <a:t> </a:t>
            </a:r>
          </a:p>
        </p:txBody>
      </p:sp>
      <p:sp>
        <p:nvSpPr>
          <p:cNvPr id="30" name="Rectangle: Rounded Corners 29">
            <a:extLst>
              <a:ext uri="{FF2B5EF4-FFF2-40B4-BE49-F238E27FC236}">
                <a16:creationId xmlns:a16="http://schemas.microsoft.com/office/drawing/2014/main" id="{A5AAF715-01FE-45D8-8E60-20B462980019}"/>
              </a:ext>
            </a:extLst>
          </p:cNvPr>
          <p:cNvSpPr/>
          <p:nvPr/>
        </p:nvSpPr>
        <p:spPr>
          <a:xfrm>
            <a:off x="3558761" y="3515507"/>
            <a:ext cx="1269000" cy="1391868"/>
          </a:xfrm>
          <a:prstGeom prst="roundRect">
            <a:avLst/>
          </a:prstGeom>
          <a:solidFill>
            <a:srgbClr val="DFD2F6"/>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defTabSz="514350">
              <a:lnSpc>
                <a:spcPts val="1350"/>
              </a:lnSpc>
            </a:pPr>
            <a:r>
              <a:rPr lang="en-US" sz="900">
                <a:solidFill>
                  <a:schemeClr val="tx1"/>
                </a:solidFill>
                <a:latin typeface="Calibri"/>
                <a:sym typeface="Arial"/>
              </a:rPr>
              <a:t>Farmers understand/ accept treatment(s)</a:t>
            </a:r>
          </a:p>
          <a:p>
            <a:pPr marL="62100" indent="-62100"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Collective schemes may contribute to distribute risk &amp; increase engagement (</a:t>
            </a:r>
            <a:r>
              <a:rPr lang="en-US" sz="900" i="1">
                <a:solidFill>
                  <a:schemeClr val="accent1">
                    <a:lumMod val="75000"/>
                  </a:schemeClr>
                </a:solidFill>
                <a:latin typeface="Calibri"/>
                <a:sym typeface="Arial"/>
              </a:rPr>
              <a:t>NL</a:t>
            </a:r>
            <a:r>
              <a:rPr lang="en-US" sz="900">
                <a:solidFill>
                  <a:schemeClr val="accent1">
                    <a:lumMod val="75000"/>
                  </a:schemeClr>
                </a:solidFill>
                <a:latin typeface="Calibri"/>
                <a:sym typeface="Arial"/>
              </a:rPr>
              <a:t>)</a:t>
            </a:r>
          </a:p>
        </p:txBody>
      </p:sp>
      <p:sp>
        <p:nvSpPr>
          <p:cNvPr id="31" name="Rectangle: Rounded Corners 30">
            <a:extLst>
              <a:ext uri="{FF2B5EF4-FFF2-40B4-BE49-F238E27FC236}">
                <a16:creationId xmlns:a16="http://schemas.microsoft.com/office/drawing/2014/main" id="{A3139208-1A46-491F-BF92-0B63ACC6009C}"/>
              </a:ext>
            </a:extLst>
          </p:cNvPr>
          <p:cNvSpPr/>
          <p:nvPr/>
        </p:nvSpPr>
        <p:spPr>
          <a:xfrm>
            <a:off x="3558761" y="1844329"/>
            <a:ext cx="1269000" cy="1584671"/>
          </a:xfrm>
          <a:prstGeom prst="roundRect">
            <a:avLst/>
          </a:prstGeom>
          <a:solidFill>
            <a:srgbClr val="DFD2F6"/>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defTabSz="514350">
              <a:lnSpc>
                <a:spcPts val="1350"/>
              </a:lnSpc>
            </a:pPr>
            <a:r>
              <a:rPr lang="en-US" sz="900">
                <a:solidFill>
                  <a:schemeClr val="tx1"/>
                </a:solidFill>
                <a:latin typeface="Calibri"/>
                <a:sym typeface="Arial"/>
              </a:rPr>
              <a:t>Farmers participate at adequate scale</a:t>
            </a:r>
          </a:p>
          <a:p>
            <a:pPr marL="62100" indent="-62100"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Ex-ante additionality may produce adverse selection/no-engagement of most intensive farmers (</a:t>
            </a:r>
            <a:r>
              <a:rPr lang="en-US" sz="900" i="1">
                <a:solidFill>
                  <a:schemeClr val="accent1">
                    <a:lumMod val="75000"/>
                  </a:schemeClr>
                </a:solidFill>
                <a:latin typeface="Calibri"/>
                <a:sym typeface="Arial"/>
              </a:rPr>
              <a:t>BAV, RO, UK</a:t>
            </a:r>
            <a:r>
              <a:rPr lang="en-US" sz="900">
                <a:solidFill>
                  <a:schemeClr val="accent1">
                    <a:lumMod val="75000"/>
                  </a:schemeClr>
                </a:solidFill>
                <a:latin typeface="Calibri"/>
                <a:sym typeface="Arial"/>
              </a:rPr>
              <a:t>)</a:t>
            </a:r>
          </a:p>
        </p:txBody>
      </p:sp>
      <p:sp>
        <p:nvSpPr>
          <p:cNvPr id="40" name="Rectangle: Rounded Corners 39">
            <a:extLst>
              <a:ext uri="{FF2B5EF4-FFF2-40B4-BE49-F238E27FC236}">
                <a16:creationId xmlns:a16="http://schemas.microsoft.com/office/drawing/2014/main" id="{B00B157A-EB93-46A8-9ACB-39880D23D704}"/>
              </a:ext>
            </a:extLst>
          </p:cNvPr>
          <p:cNvSpPr/>
          <p:nvPr/>
        </p:nvSpPr>
        <p:spPr>
          <a:xfrm>
            <a:off x="6923280" y="4371016"/>
            <a:ext cx="1269000" cy="15034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defTabSz="514350">
              <a:lnSpc>
                <a:spcPts val="1350"/>
              </a:lnSpc>
            </a:pPr>
            <a:r>
              <a:rPr lang="en-US" sz="900">
                <a:solidFill>
                  <a:srgbClr val="000000"/>
                </a:solidFill>
                <a:latin typeface="Calibri"/>
                <a:sym typeface="Arial"/>
              </a:rPr>
              <a:t>Supported farmer opportunity costs and rural development vis-à-vis baseline</a:t>
            </a:r>
          </a:p>
          <a:p>
            <a:pPr marL="62100" indent="-62100" defTabSz="514350">
              <a:lnSpc>
                <a:spcPts val="1350"/>
              </a:lnSpc>
              <a:spcBef>
                <a:spcPts val="450"/>
              </a:spcBef>
              <a:buFont typeface="Arial" panose="020B0604020202020204" pitchFamily="34" charset="0"/>
              <a:buChar char="•"/>
            </a:pPr>
            <a:r>
              <a:rPr lang="en-US" sz="900">
                <a:solidFill>
                  <a:schemeClr val="accent1">
                    <a:lumMod val="75000"/>
                  </a:schemeClr>
                </a:solidFill>
                <a:latin typeface="Calibri"/>
                <a:sym typeface="Arial"/>
              </a:rPr>
              <a:t>Marginal role played by AES in farm economy in intensive systems (</a:t>
            </a:r>
            <a:r>
              <a:rPr lang="en-US" sz="900" i="1">
                <a:solidFill>
                  <a:schemeClr val="accent1">
                    <a:lumMod val="75000"/>
                  </a:schemeClr>
                </a:solidFill>
                <a:latin typeface="Calibri"/>
                <a:sym typeface="Arial"/>
              </a:rPr>
              <a:t>BAV</a:t>
            </a:r>
            <a:r>
              <a:rPr lang="en-US" sz="900">
                <a:solidFill>
                  <a:schemeClr val="accent1">
                    <a:lumMod val="75000"/>
                  </a:schemeClr>
                </a:solidFill>
                <a:latin typeface="Calibri"/>
                <a:sym typeface="Arial"/>
              </a:rPr>
              <a:t>)</a:t>
            </a:r>
          </a:p>
        </p:txBody>
      </p:sp>
      <p:sp>
        <p:nvSpPr>
          <p:cNvPr id="43" name="Rectangle: Rounded Corners 42">
            <a:extLst>
              <a:ext uri="{FF2B5EF4-FFF2-40B4-BE49-F238E27FC236}">
                <a16:creationId xmlns:a16="http://schemas.microsoft.com/office/drawing/2014/main" id="{BD0C23F4-8516-4D52-A493-BE326B0C41BD}"/>
              </a:ext>
            </a:extLst>
          </p:cNvPr>
          <p:cNvSpPr/>
          <p:nvPr/>
        </p:nvSpPr>
        <p:spPr>
          <a:xfrm>
            <a:off x="6909699" y="1829371"/>
            <a:ext cx="1269000" cy="249082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defTabSz="514350">
              <a:lnSpc>
                <a:spcPts val="1350"/>
              </a:lnSpc>
            </a:pPr>
            <a:r>
              <a:rPr lang="en-US" sz="900">
                <a:solidFill>
                  <a:srgbClr val="000000"/>
                </a:solidFill>
                <a:latin typeface="Calibri"/>
                <a:sym typeface="Arial"/>
              </a:rPr>
              <a:t>ES benefits enhanced vis-à-vis baseline (targets reached)</a:t>
            </a:r>
          </a:p>
          <a:p>
            <a:pPr marL="62100" indent="-62100" defTabSz="514350">
              <a:lnSpc>
                <a:spcPts val="1350"/>
              </a:lnSpc>
              <a:spcBef>
                <a:spcPts val="450"/>
              </a:spcBef>
              <a:buFont typeface="Arial" panose="020B0604020202020204" pitchFamily="34" charset="0"/>
              <a:buChar char="•"/>
            </a:pPr>
            <a:r>
              <a:rPr lang="en-US" sz="900">
                <a:solidFill>
                  <a:schemeClr val="accent1">
                    <a:lumMod val="75000"/>
                  </a:schemeClr>
                </a:solidFill>
                <a:latin typeface="Calibri"/>
                <a:sym typeface="Arial"/>
              </a:rPr>
              <a:t>Ecological efficiency for honeybees requires a low-diversity forage mix (</a:t>
            </a:r>
            <a:r>
              <a:rPr lang="en-US" sz="900" i="1">
                <a:solidFill>
                  <a:schemeClr val="accent1">
                    <a:lumMod val="75000"/>
                  </a:schemeClr>
                </a:solidFill>
                <a:latin typeface="Calibri"/>
                <a:sym typeface="Arial"/>
              </a:rPr>
              <a:t>EE</a:t>
            </a:r>
            <a:r>
              <a:rPr lang="en-US" sz="900">
                <a:solidFill>
                  <a:schemeClr val="accent1">
                    <a:lumMod val="75000"/>
                  </a:schemeClr>
                </a:solidFill>
                <a:latin typeface="Calibri"/>
                <a:sym typeface="Arial"/>
              </a:rPr>
              <a:t>)</a:t>
            </a:r>
          </a:p>
          <a:p>
            <a:pPr marL="62100" indent="-62100"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Low eco-efficiency in dairy farms: difficult to achieve balance btw. competitiveness and public good provision (</a:t>
            </a:r>
            <a:r>
              <a:rPr lang="en-US" sz="900" i="1">
                <a:solidFill>
                  <a:schemeClr val="accent1">
                    <a:lumMod val="75000"/>
                  </a:schemeClr>
                </a:solidFill>
                <a:latin typeface="Calibri"/>
                <a:sym typeface="Arial"/>
              </a:rPr>
              <a:t>BAV</a:t>
            </a:r>
            <a:r>
              <a:rPr lang="en-US" sz="900">
                <a:solidFill>
                  <a:schemeClr val="accent1">
                    <a:lumMod val="75000"/>
                  </a:schemeClr>
                </a:solidFill>
                <a:latin typeface="Calibri"/>
                <a:sym typeface="Arial"/>
              </a:rPr>
              <a:t>)</a:t>
            </a:r>
          </a:p>
        </p:txBody>
      </p:sp>
      <p:sp>
        <p:nvSpPr>
          <p:cNvPr id="51" name="Rectangle: Rounded Corners 50">
            <a:extLst>
              <a:ext uri="{FF2B5EF4-FFF2-40B4-BE49-F238E27FC236}">
                <a16:creationId xmlns:a16="http://schemas.microsoft.com/office/drawing/2014/main" id="{9963F1EC-FEFB-4693-916E-93C9AAC170BC}"/>
              </a:ext>
            </a:extLst>
          </p:cNvPr>
          <p:cNvSpPr/>
          <p:nvPr/>
        </p:nvSpPr>
        <p:spPr>
          <a:xfrm>
            <a:off x="5253749" y="1827079"/>
            <a:ext cx="1269000" cy="2138624"/>
          </a:xfrm>
          <a:prstGeom prst="roundRect">
            <a:avLst/>
          </a:prstGeom>
          <a:solidFill>
            <a:srgbClr val="EDE0CF"/>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34290" rIns="27000" bIns="34290" rtlCol="0" anchor="ctr"/>
          <a:lstStyle/>
          <a:p>
            <a:pPr defTabSz="514350">
              <a:lnSpc>
                <a:spcPts val="1350"/>
              </a:lnSpc>
            </a:pPr>
            <a:r>
              <a:rPr lang="en-US" sz="900">
                <a:solidFill>
                  <a:schemeClr val="tx1"/>
                </a:solidFill>
                <a:latin typeface="Calibri"/>
                <a:sym typeface="Arial"/>
              </a:rPr>
              <a:t>AES recipients adopt desirable agricultural practices/ actions</a:t>
            </a:r>
          </a:p>
          <a:p>
            <a:pPr marL="62100" indent="-62100" defTabSz="514350">
              <a:lnSpc>
                <a:spcPts val="1350"/>
              </a:lnSpc>
              <a:spcBef>
                <a:spcPts val="450"/>
              </a:spcBef>
              <a:buFont typeface="Arial" panose="020B0604020202020204" pitchFamily="34" charset="0"/>
              <a:buChar char="•"/>
            </a:pPr>
            <a:r>
              <a:rPr lang="en-US" sz="900">
                <a:solidFill>
                  <a:schemeClr val="accent1">
                    <a:lumMod val="75000"/>
                  </a:schemeClr>
                </a:solidFill>
                <a:latin typeface="Calibri"/>
                <a:sym typeface="Arial"/>
              </a:rPr>
              <a:t>Internal coordination mechanisms in collective incentives can improve performance (</a:t>
            </a:r>
            <a:r>
              <a:rPr lang="en-US" sz="900" i="1">
                <a:solidFill>
                  <a:schemeClr val="accent1">
                    <a:lumMod val="75000"/>
                  </a:schemeClr>
                </a:solidFill>
                <a:latin typeface="Calibri"/>
                <a:sym typeface="Arial"/>
              </a:rPr>
              <a:t>NL</a:t>
            </a:r>
            <a:r>
              <a:rPr lang="en-US" sz="900">
                <a:solidFill>
                  <a:schemeClr val="accent1">
                    <a:lumMod val="75000"/>
                  </a:schemeClr>
                </a:solidFill>
                <a:latin typeface="Calibri"/>
                <a:sym typeface="Arial"/>
              </a:rPr>
              <a:t>)</a:t>
            </a:r>
          </a:p>
          <a:p>
            <a:pPr marL="62100" indent="-62100" defTabSz="514350">
              <a:lnSpc>
                <a:spcPts val="1350"/>
              </a:lnSpc>
              <a:buFont typeface="Arial" panose="020B0604020202020204" pitchFamily="34" charset="0"/>
              <a:buChar char="•"/>
            </a:pPr>
            <a:r>
              <a:rPr lang="en-US" sz="900">
                <a:solidFill>
                  <a:schemeClr val="accent1">
                    <a:lumMod val="75000"/>
                  </a:schemeClr>
                </a:solidFill>
                <a:latin typeface="Calibri"/>
                <a:sym typeface="Arial"/>
              </a:rPr>
              <a:t>Trust building can increase confidence and uptake in RBS (</a:t>
            </a:r>
            <a:r>
              <a:rPr lang="en-US" sz="900" i="1">
                <a:solidFill>
                  <a:schemeClr val="accent1">
                    <a:lumMod val="75000"/>
                  </a:schemeClr>
                </a:solidFill>
                <a:latin typeface="Calibri"/>
                <a:sym typeface="Arial"/>
              </a:rPr>
              <a:t>BAV, RO</a:t>
            </a:r>
            <a:r>
              <a:rPr lang="en-US" sz="900">
                <a:solidFill>
                  <a:schemeClr val="accent1">
                    <a:lumMod val="75000"/>
                  </a:schemeClr>
                </a:solidFill>
                <a:latin typeface="Calibri"/>
                <a:sym typeface="Arial"/>
              </a:rPr>
              <a:t>)</a:t>
            </a:r>
          </a:p>
        </p:txBody>
      </p:sp>
      <p:sp>
        <p:nvSpPr>
          <p:cNvPr id="52" name="Rectangle: Rounded Corners 51">
            <a:extLst>
              <a:ext uri="{FF2B5EF4-FFF2-40B4-BE49-F238E27FC236}">
                <a16:creationId xmlns:a16="http://schemas.microsoft.com/office/drawing/2014/main" id="{A6899AEF-F4F8-45EA-83F2-185A972377E4}"/>
              </a:ext>
            </a:extLst>
          </p:cNvPr>
          <p:cNvSpPr/>
          <p:nvPr/>
        </p:nvSpPr>
        <p:spPr>
          <a:xfrm>
            <a:off x="5235453" y="4010937"/>
            <a:ext cx="1269000" cy="1428804"/>
          </a:xfrm>
          <a:prstGeom prst="roundRect">
            <a:avLst/>
          </a:prstGeom>
          <a:solidFill>
            <a:srgbClr val="EDE0CF"/>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34290" rIns="27000" bIns="34290" rtlCol="0" anchor="ctr"/>
          <a:lstStyle/>
          <a:p>
            <a:pPr defTabSz="514350">
              <a:lnSpc>
                <a:spcPts val="1350"/>
              </a:lnSpc>
            </a:pPr>
            <a:r>
              <a:rPr lang="en-GB" sz="900">
                <a:solidFill>
                  <a:schemeClr val="tx1"/>
                </a:solidFill>
                <a:latin typeface="Calibri" panose="020F0502020204030204" pitchFamily="34" charset="0"/>
                <a:ea typeface="Calibri" panose="020F0502020204030204" pitchFamily="34" charset="0"/>
                <a:cs typeface="Arial" panose="020B0604020202020204" pitchFamily="34" charset="0"/>
              </a:rPr>
              <a:t>Changes range from land cover and use to production inputs and practices</a:t>
            </a:r>
          </a:p>
          <a:p>
            <a:pPr marL="62100" indent="-62100" defTabSz="514350">
              <a:lnSpc>
                <a:spcPts val="1350"/>
              </a:lnSpc>
              <a:spcBef>
                <a:spcPts val="450"/>
              </a:spcBef>
              <a:buFont typeface="Arial" panose="020B0604020202020204" pitchFamily="34" charset="0"/>
              <a:buChar char="•"/>
            </a:pPr>
            <a:r>
              <a:rPr lang="en-GB" sz="900">
                <a:solidFill>
                  <a:schemeClr val="accent1">
                    <a:lumMod val="75000"/>
                  </a:schemeClr>
                </a:solidFill>
                <a:latin typeface="Calibri" panose="020F0502020204030204" pitchFamily="34" charset="0"/>
                <a:ea typeface="Calibri" panose="020F0502020204030204" pitchFamily="34" charset="0"/>
                <a:cs typeface="Arial" panose="020B0604020202020204" pitchFamily="34" charset="0"/>
                <a:sym typeface="Arial"/>
              </a:rPr>
              <a:t>Spatial targeting is key but should be tailored to the ES at stake (</a:t>
            </a:r>
            <a:r>
              <a:rPr lang="en-GB" sz="900" i="1">
                <a:solidFill>
                  <a:schemeClr val="accent1">
                    <a:lumMod val="75000"/>
                  </a:schemeClr>
                </a:solidFill>
                <a:latin typeface="Calibri" panose="020F0502020204030204" pitchFamily="34" charset="0"/>
                <a:ea typeface="Calibri" panose="020F0502020204030204" pitchFamily="34" charset="0"/>
                <a:cs typeface="Arial" panose="020B0604020202020204" pitchFamily="34" charset="0"/>
                <a:sym typeface="Arial"/>
              </a:rPr>
              <a:t>RO, DK, EE</a:t>
            </a:r>
            <a:r>
              <a:rPr lang="en-GB" sz="900">
                <a:solidFill>
                  <a:schemeClr val="accent1">
                    <a:lumMod val="75000"/>
                  </a:schemeClr>
                </a:solidFill>
                <a:latin typeface="Calibri" panose="020F0502020204030204" pitchFamily="34" charset="0"/>
                <a:ea typeface="Calibri" panose="020F0502020204030204" pitchFamily="34" charset="0"/>
                <a:cs typeface="Arial" panose="020B0604020202020204" pitchFamily="34" charset="0"/>
                <a:sym typeface="Arial"/>
              </a:rPr>
              <a:t>)</a:t>
            </a:r>
            <a:endParaRPr lang="en-US" sz="900">
              <a:solidFill>
                <a:schemeClr val="accent1">
                  <a:lumMod val="75000"/>
                </a:schemeClr>
              </a:solidFill>
              <a:latin typeface="Calibri"/>
              <a:sym typeface="Arial"/>
            </a:endParaRPr>
          </a:p>
        </p:txBody>
      </p:sp>
      <p:sp>
        <p:nvSpPr>
          <p:cNvPr id="2" name="TextBox 1">
            <a:extLst>
              <a:ext uri="{FF2B5EF4-FFF2-40B4-BE49-F238E27FC236}">
                <a16:creationId xmlns:a16="http://schemas.microsoft.com/office/drawing/2014/main" id="{3DACDCE4-B2F1-42BD-A214-B5E9310E73DE}"/>
              </a:ext>
            </a:extLst>
          </p:cNvPr>
          <p:cNvSpPr txBox="1"/>
          <p:nvPr/>
        </p:nvSpPr>
        <p:spPr>
          <a:xfrm>
            <a:off x="314607" y="1827079"/>
            <a:ext cx="1088760" cy="230832"/>
          </a:xfrm>
          <a:prstGeom prst="rect">
            <a:avLst/>
          </a:prstGeom>
          <a:noFill/>
        </p:spPr>
        <p:txBody>
          <a:bodyPr wrap="none" rtlCol="0">
            <a:spAutoFit/>
          </a:bodyPr>
          <a:lstStyle/>
          <a:p>
            <a:pPr defTabSz="514350"/>
            <a:r>
              <a:rPr lang="en-US" sz="900" b="1">
                <a:solidFill>
                  <a:srgbClr val="000000"/>
                </a:solidFill>
                <a:latin typeface="Calibri"/>
                <a:cs typeface="Arial"/>
                <a:sym typeface="Arial"/>
              </a:rPr>
              <a:t>Institutional needs</a:t>
            </a:r>
          </a:p>
        </p:txBody>
      </p:sp>
      <p:sp>
        <p:nvSpPr>
          <p:cNvPr id="48" name="Rectangle: Rounded Corners 47">
            <a:extLst>
              <a:ext uri="{FF2B5EF4-FFF2-40B4-BE49-F238E27FC236}">
                <a16:creationId xmlns:a16="http://schemas.microsoft.com/office/drawing/2014/main" id="{18F6966F-F6A5-435F-83FC-C5EE84ED8BC2}"/>
              </a:ext>
            </a:extLst>
          </p:cNvPr>
          <p:cNvSpPr/>
          <p:nvPr/>
        </p:nvSpPr>
        <p:spPr>
          <a:xfrm>
            <a:off x="168836" y="5628750"/>
            <a:ext cx="1316171" cy="229213"/>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4290" rIns="68580" bIns="34290" rtlCol="0" anchor="b" anchorCtr="1"/>
          <a:lstStyle/>
          <a:p>
            <a:pPr defTabSz="514350">
              <a:lnSpc>
                <a:spcPct val="130000"/>
              </a:lnSpc>
              <a:spcBef>
                <a:spcPts val="225"/>
              </a:spcBef>
            </a:pPr>
            <a:endParaRPr lang="en-US" sz="900">
              <a:solidFill>
                <a:schemeClr val="tx1"/>
              </a:solidFill>
              <a:latin typeface="Calibri"/>
              <a:sym typeface="Arial"/>
            </a:endParaRPr>
          </a:p>
        </p:txBody>
      </p:sp>
      <p:sp>
        <p:nvSpPr>
          <p:cNvPr id="53" name="Rectangle: Rounded Corners 52">
            <a:extLst>
              <a:ext uri="{FF2B5EF4-FFF2-40B4-BE49-F238E27FC236}">
                <a16:creationId xmlns:a16="http://schemas.microsoft.com/office/drawing/2014/main" id="{DE3A97EB-B344-4CA2-8440-E58E5237D26D}"/>
              </a:ext>
            </a:extLst>
          </p:cNvPr>
          <p:cNvSpPr/>
          <p:nvPr/>
        </p:nvSpPr>
        <p:spPr>
          <a:xfrm>
            <a:off x="5251758" y="5466901"/>
            <a:ext cx="1269000" cy="345047"/>
          </a:xfrm>
          <a:prstGeom prst="roundRect">
            <a:avLst/>
          </a:prstGeom>
          <a:solidFill>
            <a:srgbClr val="EDE0C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a:lnSpc>
                <a:spcPts val="1350"/>
              </a:lnSpc>
            </a:pPr>
            <a:r>
              <a:rPr lang="en-US" sz="900">
                <a:solidFill>
                  <a:schemeClr val="tx1"/>
                </a:solidFill>
                <a:latin typeface="Calibri"/>
                <a:sym typeface="Arial"/>
              </a:rPr>
              <a:t>Farm incomes well- supported</a:t>
            </a:r>
          </a:p>
        </p:txBody>
      </p:sp>
      <p:sp>
        <p:nvSpPr>
          <p:cNvPr id="5" name="Rectangle: Rounded Corners 29">
            <a:extLst>
              <a:ext uri="{FF2B5EF4-FFF2-40B4-BE49-F238E27FC236}">
                <a16:creationId xmlns:a16="http://schemas.microsoft.com/office/drawing/2014/main" id="{15C12926-75A3-D0DD-5935-8CCAD9D83629}"/>
              </a:ext>
            </a:extLst>
          </p:cNvPr>
          <p:cNvSpPr/>
          <p:nvPr/>
        </p:nvSpPr>
        <p:spPr>
          <a:xfrm>
            <a:off x="3558761" y="5005238"/>
            <a:ext cx="1269000" cy="231028"/>
          </a:xfrm>
          <a:prstGeom prst="roundRect">
            <a:avLst/>
          </a:prstGeom>
          <a:solidFill>
            <a:srgbClr val="DFD2F6"/>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defTabSz="514350">
              <a:lnSpc>
                <a:spcPts val="1350"/>
              </a:lnSpc>
            </a:pPr>
            <a:r>
              <a:rPr lang="en-US" sz="900">
                <a:solidFill>
                  <a:schemeClr val="tx1"/>
                </a:solidFill>
                <a:latin typeface="Calibri"/>
                <a:sym typeface="Arial"/>
              </a:rPr>
              <a:t>Farmers change attitudes</a:t>
            </a:r>
          </a:p>
        </p:txBody>
      </p:sp>
      <p:sp>
        <p:nvSpPr>
          <p:cNvPr id="19" name="Triángulo rectángulo 18">
            <a:extLst>
              <a:ext uri="{FF2B5EF4-FFF2-40B4-BE49-F238E27FC236}">
                <a16:creationId xmlns:a16="http://schemas.microsoft.com/office/drawing/2014/main" id="{156F5877-58C8-4379-EE98-FF582DDEBA2E}"/>
              </a:ext>
            </a:extLst>
          </p:cNvPr>
          <p:cNvSpPr/>
          <p:nvPr/>
        </p:nvSpPr>
        <p:spPr>
          <a:xfrm rot="13361308">
            <a:off x="1420717" y="3187723"/>
            <a:ext cx="297537" cy="312185"/>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46" name="TextBox 45">
            <a:extLst>
              <a:ext uri="{FF2B5EF4-FFF2-40B4-BE49-F238E27FC236}">
                <a16:creationId xmlns:a16="http://schemas.microsoft.com/office/drawing/2014/main" id="{799DBD72-CCA7-41B2-993B-FB6397743D74}"/>
              </a:ext>
            </a:extLst>
          </p:cNvPr>
          <p:cNvSpPr txBox="1"/>
          <p:nvPr/>
        </p:nvSpPr>
        <p:spPr>
          <a:xfrm>
            <a:off x="218019" y="5631933"/>
            <a:ext cx="1265090" cy="230832"/>
          </a:xfrm>
          <a:prstGeom prst="rect">
            <a:avLst/>
          </a:prstGeom>
          <a:noFill/>
        </p:spPr>
        <p:txBody>
          <a:bodyPr wrap="none" rtlCol="0">
            <a:spAutoFit/>
          </a:bodyPr>
          <a:lstStyle/>
          <a:p>
            <a:pPr defTabSz="514350"/>
            <a:r>
              <a:rPr lang="en-US" sz="900" b="1">
                <a:solidFill>
                  <a:srgbClr val="000000"/>
                </a:solidFill>
                <a:latin typeface="Calibri"/>
                <a:cs typeface="Arial"/>
                <a:sym typeface="Arial"/>
              </a:rPr>
              <a:t>Contextual knowledge</a:t>
            </a:r>
          </a:p>
        </p:txBody>
      </p:sp>
      <p:sp>
        <p:nvSpPr>
          <p:cNvPr id="24" name="TextBox 1">
            <a:extLst>
              <a:ext uri="{FF2B5EF4-FFF2-40B4-BE49-F238E27FC236}">
                <a16:creationId xmlns:a16="http://schemas.microsoft.com/office/drawing/2014/main" id="{94FE8D2E-2687-FDEF-BDCF-F982FD7BA95A}"/>
              </a:ext>
            </a:extLst>
          </p:cNvPr>
          <p:cNvSpPr txBox="1"/>
          <p:nvPr/>
        </p:nvSpPr>
        <p:spPr>
          <a:xfrm>
            <a:off x="1937702" y="1848668"/>
            <a:ext cx="1162118" cy="369332"/>
          </a:xfrm>
          <a:prstGeom prst="rect">
            <a:avLst/>
          </a:prstGeom>
          <a:noFill/>
        </p:spPr>
        <p:txBody>
          <a:bodyPr wrap="square" rtlCol="0">
            <a:spAutoFit/>
          </a:bodyPr>
          <a:lstStyle/>
          <a:p>
            <a:pPr algn="ctr" defTabSz="514350"/>
            <a:r>
              <a:rPr lang="en-US" sz="900" b="1">
                <a:solidFill>
                  <a:srgbClr val="000000"/>
                </a:solidFill>
                <a:latin typeface="Calibri"/>
                <a:cs typeface="Arial"/>
                <a:sym typeface="Arial"/>
              </a:rPr>
              <a:t>Conditional incentive design</a:t>
            </a:r>
          </a:p>
        </p:txBody>
      </p:sp>
      <p:sp>
        <p:nvSpPr>
          <p:cNvPr id="26" name="TextBox 1">
            <a:extLst>
              <a:ext uri="{FF2B5EF4-FFF2-40B4-BE49-F238E27FC236}">
                <a16:creationId xmlns:a16="http://schemas.microsoft.com/office/drawing/2014/main" id="{2C74DDA3-0106-CEAA-4A5E-E23A339A32BB}"/>
              </a:ext>
            </a:extLst>
          </p:cNvPr>
          <p:cNvSpPr txBox="1"/>
          <p:nvPr/>
        </p:nvSpPr>
        <p:spPr>
          <a:xfrm>
            <a:off x="2106358" y="5163506"/>
            <a:ext cx="853119" cy="230832"/>
          </a:xfrm>
          <a:prstGeom prst="rect">
            <a:avLst/>
          </a:prstGeom>
          <a:noFill/>
        </p:spPr>
        <p:txBody>
          <a:bodyPr wrap="none" rtlCol="0">
            <a:spAutoFit/>
          </a:bodyPr>
          <a:lstStyle/>
          <a:p>
            <a:pPr defTabSz="514350"/>
            <a:r>
              <a:rPr lang="en-US" sz="900" b="1">
                <a:solidFill>
                  <a:srgbClr val="000000"/>
                </a:solidFill>
                <a:latin typeface="Calibri"/>
                <a:cs typeface="Arial"/>
                <a:sym typeface="Arial"/>
              </a:rPr>
              <a:t>Complements</a:t>
            </a:r>
          </a:p>
        </p:txBody>
      </p:sp>
      <p:sp>
        <p:nvSpPr>
          <p:cNvPr id="33" name="Triángulo rectángulo 32">
            <a:extLst>
              <a:ext uri="{FF2B5EF4-FFF2-40B4-BE49-F238E27FC236}">
                <a16:creationId xmlns:a16="http://schemas.microsoft.com/office/drawing/2014/main" id="{C77C0837-FB55-C1DA-F4F2-1312C85496B6}"/>
              </a:ext>
            </a:extLst>
          </p:cNvPr>
          <p:cNvSpPr/>
          <p:nvPr/>
        </p:nvSpPr>
        <p:spPr>
          <a:xfrm rot="13361308">
            <a:off x="3093213" y="3196404"/>
            <a:ext cx="297537" cy="312185"/>
          </a:xfrm>
          <a:prstGeom prst="r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34" name="Freeform: Shape 6">
            <a:extLst>
              <a:ext uri="{FF2B5EF4-FFF2-40B4-BE49-F238E27FC236}">
                <a16:creationId xmlns:a16="http://schemas.microsoft.com/office/drawing/2014/main" id="{0024494A-ABE0-38AF-8A9D-541CA3E2F89A}"/>
              </a:ext>
            </a:extLst>
          </p:cNvPr>
          <p:cNvSpPr/>
          <p:nvPr/>
        </p:nvSpPr>
        <p:spPr>
          <a:xfrm>
            <a:off x="3462698" y="1365219"/>
            <a:ext cx="1649616"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rgbClr val="B1A0C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OUTPUTS</a:t>
            </a:r>
            <a:endParaRPr lang="en-US" sz="956" b="1">
              <a:solidFill>
                <a:srgbClr val="000000"/>
              </a:solidFill>
              <a:latin typeface="Calibri"/>
              <a:sym typeface="Arial"/>
            </a:endParaRPr>
          </a:p>
        </p:txBody>
      </p:sp>
      <p:sp>
        <p:nvSpPr>
          <p:cNvPr id="55" name="Triángulo rectángulo 54">
            <a:extLst>
              <a:ext uri="{FF2B5EF4-FFF2-40B4-BE49-F238E27FC236}">
                <a16:creationId xmlns:a16="http://schemas.microsoft.com/office/drawing/2014/main" id="{EF03E074-88E8-E612-6D77-4A66DA29B2C5}"/>
              </a:ext>
            </a:extLst>
          </p:cNvPr>
          <p:cNvSpPr/>
          <p:nvPr/>
        </p:nvSpPr>
        <p:spPr>
          <a:xfrm rot="13361308">
            <a:off x="4772039" y="3214000"/>
            <a:ext cx="297537" cy="312185"/>
          </a:xfrm>
          <a:prstGeom prst="rtTriangl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6" name="Freeform: Shape 6">
            <a:extLst>
              <a:ext uri="{FF2B5EF4-FFF2-40B4-BE49-F238E27FC236}">
                <a16:creationId xmlns:a16="http://schemas.microsoft.com/office/drawing/2014/main" id="{05D5674C-0F62-B95C-CD92-6904A6DAF76A}"/>
              </a:ext>
            </a:extLst>
          </p:cNvPr>
          <p:cNvSpPr/>
          <p:nvPr/>
        </p:nvSpPr>
        <p:spPr>
          <a:xfrm>
            <a:off x="5158922" y="1365219"/>
            <a:ext cx="1593915"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rgbClr val="D4B58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OUTCOMES</a:t>
            </a:r>
            <a:endParaRPr lang="en-US" sz="956" b="1">
              <a:solidFill>
                <a:srgbClr val="000000"/>
              </a:solidFill>
              <a:latin typeface="Calibri"/>
              <a:sym typeface="Arial"/>
            </a:endParaRPr>
          </a:p>
        </p:txBody>
      </p:sp>
      <p:sp>
        <p:nvSpPr>
          <p:cNvPr id="57" name="Freeform: Shape 6">
            <a:extLst>
              <a:ext uri="{FF2B5EF4-FFF2-40B4-BE49-F238E27FC236}">
                <a16:creationId xmlns:a16="http://schemas.microsoft.com/office/drawing/2014/main" id="{66DF77EB-6823-F976-BCD9-3BC2B2DBF24B}"/>
              </a:ext>
            </a:extLst>
          </p:cNvPr>
          <p:cNvSpPr/>
          <p:nvPr/>
        </p:nvSpPr>
        <p:spPr>
          <a:xfrm>
            <a:off x="6842141" y="1371852"/>
            <a:ext cx="1593915" cy="367859"/>
          </a:xfrm>
          <a:custGeom>
            <a:avLst/>
            <a:gdLst>
              <a:gd name="connsiteX0" fmla="*/ 0 w 1868446"/>
              <a:gd name="connsiteY0" fmla="*/ 0 h 747378"/>
              <a:gd name="connsiteX1" fmla="*/ 1494757 w 1868446"/>
              <a:gd name="connsiteY1" fmla="*/ 0 h 747378"/>
              <a:gd name="connsiteX2" fmla="*/ 1868446 w 1868446"/>
              <a:gd name="connsiteY2" fmla="*/ 373689 h 747378"/>
              <a:gd name="connsiteX3" fmla="*/ 1494757 w 1868446"/>
              <a:gd name="connsiteY3" fmla="*/ 747378 h 747378"/>
              <a:gd name="connsiteX4" fmla="*/ 0 w 1868446"/>
              <a:gd name="connsiteY4" fmla="*/ 747378 h 747378"/>
              <a:gd name="connsiteX5" fmla="*/ 373689 w 1868446"/>
              <a:gd name="connsiteY5" fmla="*/ 373689 h 747378"/>
              <a:gd name="connsiteX6" fmla="*/ 0 w 1868446"/>
              <a:gd name="connsiteY6" fmla="*/ 0 h 747378"/>
              <a:gd name="connsiteX0" fmla="*/ 0 w 1868446"/>
              <a:gd name="connsiteY0" fmla="*/ 14801 h 762179"/>
              <a:gd name="connsiteX1" fmla="*/ 1625924 w 1868446"/>
              <a:gd name="connsiteY1" fmla="*/ 0 h 762179"/>
              <a:gd name="connsiteX2" fmla="*/ 1868446 w 1868446"/>
              <a:gd name="connsiteY2" fmla="*/ 388490 h 762179"/>
              <a:gd name="connsiteX3" fmla="*/ 1494757 w 1868446"/>
              <a:gd name="connsiteY3" fmla="*/ 762179 h 762179"/>
              <a:gd name="connsiteX4" fmla="*/ 0 w 1868446"/>
              <a:gd name="connsiteY4" fmla="*/ 762179 h 762179"/>
              <a:gd name="connsiteX5" fmla="*/ 373689 w 1868446"/>
              <a:gd name="connsiteY5" fmla="*/ 388490 h 762179"/>
              <a:gd name="connsiteX6" fmla="*/ 0 w 1868446"/>
              <a:gd name="connsiteY6" fmla="*/ 14801 h 762179"/>
              <a:gd name="connsiteX0" fmla="*/ 0 w 1868446"/>
              <a:gd name="connsiteY0" fmla="*/ 14801 h 762179"/>
              <a:gd name="connsiteX1" fmla="*/ 1625924 w 1868446"/>
              <a:gd name="connsiteY1" fmla="*/ 0 h 762179"/>
              <a:gd name="connsiteX2" fmla="*/ 1868446 w 1868446"/>
              <a:gd name="connsiteY2" fmla="*/ 388490 h 762179"/>
              <a:gd name="connsiteX3" fmla="*/ 1650518 w 1868446"/>
              <a:gd name="connsiteY3" fmla="*/ 747378 h 762179"/>
              <a:gd name="connsiteX4" fmla="*/ 0 w 1868446"/>
              <a:gd name="connsiteY4" fmla="*/ 762179 h 762179"/>
              <a:gd name="connsiteX5" fmla="*/ 373689 w 1868446"/>
              <a:gd name="connsiteY5" fmla="*/ 388490 h 762179"/>
              <a:gd name="connsiteX6" fmla="*/ 0 w 1868446"/>
              <a:gd name="connsiteY6" fmla="*/ 14801 h 762179"/>
              <a:gd name="connsiteX0" fmla="*/ 0 w 1893040"/>
              <a:gd name="connsiteY0" fmla="*/ 14801 h 762179"/>
              <a:gd name="connsiteX1" fmla="*/ 1625924 w 1893040"/>
              <a:gd name="connsiteY1" fmla="*/ 0 h 762179"/>
              <a:gd name="connsiteX2" fmla="*/ 1893040 w 1893040"/>
              <a:gd name="connsiteY2" fmla="*/ 388490 h 762179"/>
              <a:gd name="connsiteX3" fmla="*/ 1650518 w 1893040"/>
              <a:gd name="connsiteY3" fmla="*/ 747378 h 762179"/>
              <a:gd name="connsiteX4" fmla="*/ 0 w 1893040"/>
              <a:gd name="connsiteY4" fmla="*/ 762179 h 762179"/>
              <a:gd name="connsiteX5" fmla="*/ 373689 w 1893040"/>
              <a:gd name="connsiteY5" fmla="*/ 388490 h 762179"/>
              <a:gd name="connsiteX6" fmla="*/ 0 w 1893040"/>
              <a:gd name="connsiteY6" fmla="*/ 14801 h 7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040" h="762179">
                <a:moveTo>
                  <a:pt x="0" y="14801"/>
                </a:moveTo>
                <a:lnTo>
                  <a:pt x="1625924" y="0"/>
                </a:lnTo>
                <a:lnTo>
                  <a:pt x="1893040" y="388490"/>
                </a:lnTo>
                <a:lnTo>
                  <a:pt x="1650518" y="747378"/>
                </a:lnTo>
                <a:lnTo>
                  <a:pt x="0" y="762179"/>
                </a:lnTo>
                <a:lnTo>
                  <a:pt x="373689" y="388490"/>
                </a:lnTo>
                <a:lnTo>
                  <a:pt x="0" y="14801"/>
                </a:ln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56" tIns="12752" rIns="222952" bIns="12752" numCol="1" spcCol="1270" anchor="ctr" anchorCtr="0">
            <a:noAutofit/>
          </a:bodyPr>
          <a:lstStyle/>
          <a:p>
            <a:pPr algn="ctr" defTabSz="425054">
              <a:lnSpc>
                <a:spcPct val="90000"/>
              </a:lnSpc>
              <a:spcBef>
                <a:spcPct val="0"/>
              </a:spcBef>
              <a:spcAft>
                <a:spcPct val="35000"/>
              </a:spcAft>
            </a:pPr>
            <a:r>
              <a:rPr lang="en-US" sz="1125" b="1">
                <a:solidFill>
                  <a:srgbClr val="000000"/>
                </a:solidFill>
                <a:latin typeface="Calibri"/>
                <a:sym typeface="Arial"/>
              </a:rPr>
              <a:t>IMPACTS</a:t>
            </a:r>
            <a:endParaRPr lang="en-US" sz="956" b="1">
              <a:solidFill>
                <a:srgbClr val="000000"/>
              </a:solidFill>
              <a:latin typeface="Calibri"/>
              <a:sym typeface="Arial"/>
            </a:endParaRPr>
          </a:p>
        </p:txBody>
      </p:sp>
      <p:sp>
        <p:nvSpPr>
          <p:cNvPr id="63" name="Triángulo rectángulo 62">
            <a:extLst>
              <a:ext uri="{FF2B5EF4-FFF2-40B4-BE49-F238E27FC236}">
                <a16:creationId xmlns:a16="http://schemas.microsoft.com/office/drawing/2014/main" id="{A0BCAA9B-ACCD-AB5D-5209-561692AD4471}"/>
              </a:ext>
            </a:extLst>
          </p:cNvPr>
          <p:cNvSpPr/>
          <p:nvPr/>
        </p:nvSpPr>
        <p:spPr>
          <a:xfrm rot="13361308">
            <a:off x="6458606" y="3194065"/>
            <a:ext cx="297537" cy="312185"/>
          </a:xfrm>
          <a:prstGeom prst="rtTriangle">
            <a:avLst/>
          </a:prstGeom>
          <a:solidFill>
            <a:srgbClr val="AA7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9" name="Titolo 8">
            <a:extLst>
              <a:ext uri="{FF2B5EF4-FFF2-40B4-BE49-F238E27FC236}">
                <a16:creationId xmlns:a16="http://schemas.microsoft.com/office/drawing/2014/main" id="{FD329FF6-8D67-041C-717B-1DEB8D148A5E}"/>
              </a:ext>
            </a:extLst>
          </p:cNvPr>
          <p:cNvSpPr>
            <a:spLocks noGrp="1"/>
          </p:cNvSpPr>
          <p:nvPr>
            <p:ph type="title"/>
          </p:nvPr>
        </p:nvSpPr>
        <p:spPr>
          <a:xfrm>
            <a:off x="314607" y="419088"/>
            <a:ext cx="8282403" cy="940390"/>
          </a:xfrm>
        </p:spPr>
        <p:txBody>
          <a:bodyPr/>
          <a:lstStyle/>
          <a:p>
            <a:r>
              <a:rPr lang="it-IT" b="1"/>
              <a:t>Case </a:t>
            </a:r>
            <a:r>
              <a:rPr lang="it-IT" b="1" err="1"/>
              <a:t>lessons</a:t>
            </a:r>
            <a:r>
              <a:rPr lang="it-IT" b="1"/>
              <a:t> vis-A-vis </a:t>
            </a:r>
            <a:r>
              <a:rPr lang="it-IT" b="1" err="1"/>
              <a:t>our</a:t>
            </a:r>
            <a:r>
              <a:rPr lang="it-IT" b="1"/>
              <a:t> theory </a:t>
            </a:r>
            <a:br>
              <a:rPr lang="it-IT" b="1"/>
            </a:br>
            <a:r>
              <a:rPr lang="it-IT" b="1"/>
              <a:t>of </a:t>
            </a:r>
            <a:r>
              <a:rPr lang="it-IT" b="1" err="1"/>
              <a:t>change</a:t>
            </a:r>
            <a:endParaRPr lang="it-IT" b="1"/>
          </a:p>
        </p:txBody>
      </p:sp>
    </p:spTree>
    <p:extLst>
      <p:ext uri="{BB962C8B-B14F-4D97-AF65-F5344CB8AC3E}">
        <p14:creationId xmlns:p14="http://schemas.microsoft.com/office/powerpoint/2010/main" val="429172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F62A-74D6-9F11-007D-D07A48EF4F43}"/>
              </a:ext>
            </a:extLst>
          </p:cNvPr>
          <p:cNvSpPr>
            <a:spLocks noGrp="1"/>
          </p:cNvSpPr>
          <p:nvPr>
            <p:ph type="title"/>
          </p:nvPr>
        </p:nvSpPr>
        <p:spPr>
          <a:xfrm>
            <a:off x="628650" y="1029895"/>
            <a:ext cx="7886700" cy="994172"/>
          </a:xfrm>
        </p:spPr>
        <p:txBody>
          <a:bodyPr/>
          <a:lstStyle/>
          <a:p>
            <a:pPr algn="ctr"/>
            <a:r>
              <a:rPr lang="en-FI" sz="3000" b="1"/>
              <a:t>Scheme design and participation</a:t>
            </a:r>
            <a:endParaRPr lang="en-GB" sz="3000" b="1"/>
          </a:p>
        </p:txBody>
      </p:sp>
      <p:sp>
        <p:nvSpPr>
          <p:cNvPr id="3" name="Content Placeholder 2">
            <a:extLst>
              <a:ext uri="{FF2B5EF4-FFF2-40B4-BE49-F238E27FC236}">
                <a16:creationId xmlns:a16="http://schemas.microsoft.com/office/drawing/2014/main" id="{91F20D9B-B416-8535-4500-05B416921A21}"/>
              </a:ext>
            </a:extLst>
          </p:cNvPr>
          <p:cNvSpPr>
            <a:spLocks noGrp="1"/>
          </p:cNvSpPr>
          <p:nvPr>
            <p:ph idx="1"/>
          </p:nvPr>
        </p:nvSpPr>
        <p:spPr>
          <a:xfrm>
            <a:off x="575816" y="2171289"/>
            <a:ext cx="7886700" cy="3573271"/>
          </a:xfrm>
        </p:spPr>
        <p:txBody>
          <a:bodyPr>
            <a:normAutofit fontScale="77500" lnSpcReduction="20000"/>
          </a:bodyPr>
          <a:lstStyle/>
          <a:p>
            <a:r>
              <a:rPr lang="en-US" sz="2700">
                <a:latin typeface="Calibri" panose="020F0502020204030204" pitchFamily="34" charset="0"/>
                <a:ea typeface="Calibri" panose="020F0502020204030204" pitchFamily="34" charset="0"/>
                <a:cs typeface="Arial" panose="020B0604020202020204" pitchFamily="34" charset="0"/>
              </a:rPr>
              <a:t> </a:t>
            </a:r>
            <a:r>
              <a:rPr lang="en-FI" sz="2700">
                <a:latin typeface="Calibri" panose="020F0502020204030204" pitchFamily="34" charset="0"/>
                <a:ea typeface="Calibri" panose="020F0502020204030204" pitchFamily="34" charset="0"/>
                <a:cs typeface="Arial" panose="020B0604020202020204" pitchFamily="34" charset="0"/>
              </a:rPr>
              <a:t>Farmer</a:t>
            </a:r>
            <a:r>
              <a:rPr lang="en-US" sz="2700">
                <a:latin typeface="Calibri" panose="020F0502020204030204" pitchFamily="34" charset="0"/>
                <a:ea typeface="Calibri" panose="020F0502020204030204" pitchFamily="34" charset="0"/>
                <a:cs typeface="Arial" panose="020B0604020202020204" pitchFamily="34" charset="0"/>
              </a:rPr>
              <a:t> </a:t>
            </a:r>
            <a:r>
              <a:rPr lang="en-FI" sz="2700">
                <a:latin typeface="Calibri" panose="020F0502020204030204" pitchFamily="34" charset="0"/>
                <a:ea typeface="Calibri" panose="020F0502020204030204" pitchFamily="34" charset="0"/>
                <a:cs typeface="Arial" panose="020B0604020202020204" pitchFamily="34" charset="0"/>
              </a:rPr>
              <a:t>uptake </a:t>
            </a:r>
            <a:r>
              <a:rPr lang="en-US" sz="2700">
                <a:latin typeface="Calibri" panose="020F0502020204030204" pitchFamily="34" charset="0"/>
                <a:ea typeface="Calibri" panose="020F0502020204030204" pitchFamily="34" charset="0"/>
                <a:cs typeface="Arial" panose="020B0604020202020204" pitchFamily="34" charset="0"/>
              </a:rPr>
              <a:t>depends on</a:t>
            </a:r>
            <a:r>
              <a:rPr lang="en-FI" sz="2700">
                <a:latin typeface="Calibri" panose="020F0502020204030204" pitchFamily="34" charset="0"/>
                <a:ea typeface="Calibri" panose="020F0502020204030204" pitchFamily="34" charset="0"/>
                <a:cs typeface="Arial" panose="020B0604020202020204" pitchFamily="34" charset="0"/>
              </a:rPr>
              <a:t> </a:t>
            </a:r>
            <a:r>
              <a:rPr lang="en-US" sz="2700">
                <a:latin typeface="Calibri" panose="020F0502020204030204" pitchFamily="34" charset="0"/>
                <a:ea typeface="Calibri" panose="020F0502020204030204" pitchFamily="34" charset="0"/>
                <a:cs typeface="Arial" panose="020B0604020202020204" pitchFamily="34" charset="0"/>
              </a:rPr>
              <a:t>flexible contracts &amp; </a:t>
            </a:r>
            <a:r>
              <a:rPr lang="en-FI" sz="2700">
                <a:latin typeface="Calibri" panose="020F0502020204030204" pitchFamily="34" charset="0"/>
                <a:ea typeface="Calibri" panose="020F0502020204030204" pitchFamily="34" charset="0"/>
                <a:cs typeface="Arial" panose="020B0604020202020204" pitchFamily="34" charset="0"/>
              </a:rPr>
              <a:t>alignment of AES requirements with</a:t>
            </a:r>
            <a:r>
              <a:rPr lang="en-GB" sz="2700">
                <a:latin typeface="Calibri" panose="020F0502020204030204" pitchFamily="34" charset="0"/>
                <a:ea typeface="Calibri" panose="020F0502020204030204" pitchFamily="34" charset="0"/>
                <a:cs typeface="Arial" panose="020B0604020202020204" pitchFamily="34" charset="0"/>
              </a:rPr>
              <a:t> farming practices…</a:t>
            </a:r>
            <a:endParaRPr lang="en-FI" sz="2700">
              <a:latin typeface="Calibri" panose="020F0502020204030204" pitchFamily="34" charset="0"/>
              <a:ea typeface="Calibri" panose="020F0502020204030204" pitchFamily="34" charset="0"/>
              <a:cs typeface="Arial" panose="020B0604020202020204" pitchFamily="34" charset="0"/>
            </a:endParaRPr>
          </a:p>
          <a:p>
            <a:r>
              <a:rPr lang="en-US" sz="2700">
                <a:latin typeface="Calibri" panose="020F0502020204030204" pitchFamily="34" charset="0"/>
                <a:cs typeface="Arial" panose="020B0604020202020204" pitchFamily="34" charset="0"/>
              </a:rPr>
              <a:t> …but excessive alignment reinforces</a:t>
            </a:r>
            <a:r>
              <a:rPr lang="en-FI" sz="2700">
                <a:latin typeface="Calibri" panose="020F0502020204030204" pitchFamily="34" charset="0"/>
                <a:cs typeface="Arial" panose="020B0604020202020204" pitchFamily="34" charset="0"/>
              </a:rPr>
              <a:t> </a:t>
            </a:r>
            <a:r>
              <a:rPr lang="en-US" sz="2700">
                <a:latin typeface="Calibri" panose="020F0502020204030204" pitchFamily="34" charset="0"/>
                <a:cs typeface="Arial" panose="020B0604020202020204" pitchFamily="34" charset="0"/>
              </a:rPr>
              <a:t>adverse self-selection biases, leading to low AES additionality</a:t>
            </a:r>
            <a:endParaRPr lang="en-FI" sz="2700">
              <a:latin typeface="Calibri" panose="020F0502020204030204" pitchFamily="34" charset="0"/>
              <a:cs typeface="Arial" panose="020B0604020202020204" pitchFamily="34" charset="0"/>
            </a:endParaRPr>
          </a:p>
          <a:p>
            <a:r>
              <a:rPr lang="en-US" sz="2700"/>
              <a:t> </a:t>
            </a:r>
            <a:r>
              <a:rPr lang="en-FI" sz="2700"/>
              <a:t>I</a:t>
            </a:r>
            <a:r>
              <a:rPr lang="en-US" sz="2700" err="1"/>
              <a:t>ntensive</a:t>
            </a:r>
            <a:r>
              <a:rPr lang="en-US" sz="2700"/>
              <a:t> farmers </a:t>
            </a:r>
            <a:r>
              <a:rPr lang="en-FI" sz="2700"/>
              <a:t>have higher opportunity costs: less </a:t>
            </a:r>
            <a:r>
              <a:rPr lang="en-US" sz="2700"/>
              <a:t>likely to take up AES regardless of design</a:t>
            </a:r>
          </a:p>
          <a:p>
            <a:r>
              <a:rPr lang="en-US" sz="2700"/>
              <a:t> </a:t>
            </a:r>
            <a:r>
              <a:rPr lang="en-US" sz="2700" b="1"/>
              <a:t>Add-on features</a:t>
            </a:r>
            <a:r>
              <a:rPr lang="en-US" sz="2700"/>
              <a:t> might persuade more farmers to enroll</a:t>
            </a:r>
            <a:r>
              <a:rPr lang="en-FI" sz="2700"/>
              <a:t>: </a:t>
            </a:r>
          </a:p>
          <a:p>
            <a:pPr marL="0" indent="0">
              <a:buNone/>
            </a:pPr>
            <a:r>
              <a:rPr lang="en-FI" sz="2700"/>
              <a:t>- </a:t>
            </a:r>
            <a:r>
              <a:rPr lang="en-US" sz="2700"/>
              <a:t>additional ‘carrots’ (e.g., bonus payments), </a:t>
            </a:r>
            <a:endParaRPr lang="en-FI" sz="2700"/>
          </a:p>
          <a:p>
            <a:pPr marL="0" indent="0">
              <a:buNone/>
            </a:pPr>
            <a:r>
              <a:rPr lang="en-FI" sz="2700"/>
              <a:t>- </a:t>
            </a:r>
            <a:r>
              <a:rPr lang="en-US" sz="2700"/>
              <a:t>potential ‘sticks’ (e.g., exclusion or regulatory threats) </a:t>
            </a:r>
            <a:endParaRPr lang="en-FI" sz="2700"/>
          </a:p>
          <a:p>
            <a:pPr marL="0" indent="0">
              <a:buNone/>
            </a:pPr>
            <a:r>
              <a:rPr lang="en-FI" sz="2700"/>
              <a:t>- </a:t>
            </a:r>
            <a:r>
              <a:rPr lang="en-US" sz="2700"/>
              <a:t>peer pressures (e.g., in collective schemes). </a:t>
            </a:r>
            <a:endParaRPr lang="en-GB" sz="2700"/>
          </a:p>
        </p:txBody>
      </p:sp>
      <p:pic>
        <p:nvPicPr>
          <p:cNvPr id="1026" name="Picture 2" descr="Participate Icon Images – Browse 6,848 Stock Photos, Vectors, and Video |  Adobe Stock">
            <a:extLst>
              <a:ext uri="{FF2B5EF4-FFF2-40B4-BE49-F238E27FC236}">
                <a16:creationId xmlns:a16="http://schemas.microsoft.com/office/drawing/2014/main" id="{8ABD1074-755B-109B-BD1F-7671901CF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300"/>
          <a:stretch/>
        </p:blipFill>
        <p:spPr bwMode="auto">
          <a:xfrm>
            <a:off x="7872519" y="1029895"/>
            <a:ext cx="1179995" cy="99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6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F62A-74D6-9F11-007D-D07A48EF4F43}"/>
              </a:ext>
            </a:extLst>
          </p:cNvPr>
          <p:cNvSpPr>
            <a:spLocks noGrp="1"/>
          </p:cNvSpPr>
          <p:nvPr>
            <p:ph type="title"/>
          </p:nvPr>
        </p:nvSpPr>
        <p:spPr>
          <a:xfrm>
            <a:off x="704536" y="618684"/>
            <a:ext cx="7886700" cy="994172"/>
          </a:xfrm>
        </p:spPr>
        <p:txBody>
          <a:bodyPr/>
          <a:lstStyle/>
          <a:p>
            <a:pPr algn="ctr"/>
            <a:r>
              <a:rPr lang="en-US" sz="3000" b="1"/>
              <a:t>Action- vs. result-based contracts</a:t>
            </a:r>
            <a:endParaRPr lang="en-GB" sz="3000" b="1"/>
          </a:p>
        </p:txBody>
      </p:sp>
      <p:sp>
        <p:nvSpPr>
          <p:cNvPr id="3" name="Content Placeholder 2">
            <a:extLst>
              <a:ext uri="{FF2B5EF4-FFF2-40B4-BE49-F238E27FC236}">
                <a16:creationId xmlns:a16="http://schemas.microsoft.com/office/drawing/2014/main" id="{91F20D9B-B416-8535-4500-05B416921A21}"/>
              </a:ext>
            </a:extLst>
          </p:cNvPr>
          <p:cNvSpPr>
            <a:spLocks noGrp="1"/>
          </p:cNvSpPr>
          <p:nvPr>
            <p:ph idx="1"/>
          </p:nvPr>
        </p:nvSpPr>
        <p:spPr>
          <a:xfrm>
            <a:off x="704536" y="1724604"/>
            <a:ext cx="7886700" cy="3837952"/>
          </a:xfrm>
        </p:spPr>
        <p:txBody>
          <a:bodyPr>
            <a:noAutofit/>
          </a:bodyPr>
          <a:lstStyle/>
          <a:p>
            <a:pPr algn="just">
              <a:spcAft>
                <a:spcPts val="300"/>
              </a:spcAft>
            </a:pPr>
            <a:r>
              <a:rPr lang="en-US" sz="2400" b="1">
                <a:latin typeface="Calibri" panose="020F0502020204030204" pitchFamily="34" charset="0"/>
                <a:cs typeface="Arial" panose="020B0604020202020204" pitchFamily="34" charset="0"/>
              </a:rPr>
              <a:t>Paying for a</a:t>
            </a:r>
            <a:r>
              <a:rPr lang="en-GB" sz="2400" b="1" err="1">
                <a:latin typeface="Calibri" panose="020F0502020204030204" pitchFamily="34" charset="0"/>
                <a:cs typeface="Arial" panose="020B0604020202020204" pitchFamily="34" charset="0"/>
              </a:rPr>
              <a:t>ctions</a:t>
            </a:r>
            <a:endParaRPr lang="en-FI" sz="2400" b="1">
              <a:latin typeface="Calibri" panose="020F0502020204030204" pitchFamily="34" charset="0"/>
              <a:cs typeface="Arial" panose="020B0604020202020204" pitchFamily="34" charset="0"/>
            </a:endParaRPr>
          </a:p>
          <a:p>
            <a:pPr lvl="1" algn="just">
              <a:spcAft>
                <a:spcPts val="300"/>
              </a:spcAft>
            </a:pPr>
            <a:r>
              <a:rPr lang="en-FI" sz="2400">
                <a:latin typeface="Calibri" panose="020F0502020204030204" pitchFamily="34" charset="0"/>
                <a:cs typeface="Arial" panose="020B0604020202020204" pitchFamily="34" charset="0"/>
              </a:rPr>
              <a:t>Preferred by farmers for the secure payment</a:t>
            </a:r>
            <a:endParaRPr lang="en-GB" sz="2400">
              <a:latin typeface="Calibri" panose="020F0502020204030204" pitchFamily="34" charset="0"/>
              <a:cs typeface="Arial" panose="020B0604020202020204" pitchFamily="34" charset="0"/>
            </a:endParaRPr>
          </a:p>
          <a:p>
            <a:pPr lvl="1" algn="just">
              <a:spcAft>
                <a:spcPts val="300"/>
              </a:spcAft>
            </a:pPr>
            <a:r>
              <a:rPr lang="en-FI" sz="2400">
                <a:latin typeface="Calibri" panose="020F0502020204030204" pitchFamily="34" charset="0"/>
                <a:cs typeface="Arial" panose="020B0604020202020204" pitchFamily="34" charset="0"/>
              </a:rPr>
              <a:t>Convenient </a:t>
            </a:r>
            <a:r>
              <a:rPr lang="en-US" sz="2400">
                <a:latin typeface="Calibri" panose="020F0502020204030204" pitchFamily="34" charset="0"/>
                <a:cs typeface="Arial" panose="020B0604020202020204" pitchFamily="34" charset="0"/>
              </a:rPr>
              <a:t>in</a:t>
            </a:r>
            <a:r>
              <a:rPr lang="en-FI" sz="2400">
                <a:latin typeface="Calibri" panose="020F0502020204030204" pitchFamily="34" charset="0"/>
                <a:cs typeface="Arial" panose="020B0604020202020204" pitchFamily="34" charset="0"/>
              </a:rPr>
              <a:t> water</a:t>
            </a:r>
            <a:r>
              <a:rPr lang="en-US" sz="2400">
                <a:latin typeface="Calibri" panose="020F0502020204030204" pitchFamily="34" charset="0"/>
                <a:cs typeface="Arial" panose="020B0604020202020204" pitchFamily="34" charset="0"/>
              </a:rPr>
              <a:t>shed</a:t>
            </a:r>
            <a:r>
              <a:rPr lang="en-FI" sz="2400">
                <a:latin typeface="Calibri" panose="020F0502020204030204" pitchFamily="34" charset="0"/>
                <a:cs typeface="Arial" panose="020B0604020202020204" pitchFamily="34" charset="0"/>
              </a:rPr>
              <a:t> </a:t>
            </a:r>
            <a:r>
              <a:rPr lang="en-US" sz="2400">
                <a:latin typeface="Calibri" panose="020F0502020204030204" pitchFamily="34" charset="0"/>
                <a:cs typeface="Arial" panose="020B0604020202020204" pitchFamily="34" charset="0"/>
              </a:rPr>
              <a:t>AES</a:t>
            </a:r>
            <a:r>
              <a:rPr lang="en-FI" sz="2400">
                <a:latin typeface="Calibri" panose="020F0502020204030204" pitchFamily="34" charset="0"/>
                <a:cs typeface="Arial" panose="020B0604020202020204" pitchFamily="34" charset="0"/>
              </a:rPr>
              <a:t> (</a:t>
            </a:r>
            <a:r>
              <a:rPr lang="en-US" sz="2400">
                <a:latin typeface="Calibri" panose="020F0502020204030204" pitchFamily="34" charset="0"/>
                <a:cs typeface="Arial" panose="020B0604020202020204" pitchFamily="34" charset="0"/>
              </a:rPr>
              <a:t>ES </a:t>
            </a:r>
            <a:r>
              <a:rPr lang="en-FI" sz="2400">
                <a:latin typeface="Calibri" panose="020F0502020204030204" pitchFamily="34" charset="0"/>
                <a:cs typeface="Arial" panose="020B0604020202020204" pitchFamily="34" charset="0"/>
              </a:rPr>
              <a:t>uncertain</a:t>
            </a:r>
            <a:r>
              <a:rPr lang="en-US" sz="2400">
                <a:latin typeface="Calibri" panose="020F0502020204030204" pitchFamily="34" charset="0"/>
                <a:cs typeface="Arial" panose="020B0604020202020204" pitchFamily="34" charset="0"/>
              </a:rPr>
              <a:t>ty &amp; costly to </a:t>
            </a:r>
            <a:r>
              <a:rPr lang="en-FI" sz="2400">
                <a:latin typeface="Calibri" panose="020F0502020204030204" pitchFamily="34" charset="0"/>
                <a:cs typeface="Arial" panose="020B0604020202020204" pitchFamily="34" charset="0"/>
              </a:rPr>
              <a:t>measure)</a:t>
            </a:r>
          </a:p>
          <a:p>
            <a:pPr algn="just">
              <a:spcAft>
                <a:spcPts val="300"/>
              </a:spcAft>
            </a:pPr>
            <a:r>
              <a:rPr lang="en-US" sz="2400" b="1">
                <a:latin typeface="Calibri" panose="020F0502020204030204" pitchFamily="34" charset="0"/>
                <a:cs typeface="Arial" panose="020B0604020202020204" pitchFamily="34" charset="0"/>
              </a:rPr>
              <a:t>Paying for r</a:t>
            </a:r>
            <a:r>
              <a:rPr lang="en-GB" sz="2400" b="1" err="1">
                <a:latin typeface="Calibri" panose="020F0502020204030204" pitchFamily="34" charset="0"/>
                <a:cs typeface="Arial" panose="020B0604020202020204" pitchFamily="34" charset="0"/>
              </a:rPr>
              <a:t>esults</a:t>
            </a:r>
            <a:endParaRPr lang="en-FI" sz="2400" b="1">
              <a:latin typeface="Calibri" panose="020F0502020204030204" pitchFamily="34" charset="0"/>
              <a:cs typeface="Arial" panose="020B0604020202020204" pitchFamily="34" charset="0"/>
            </a:endParaRPr>
          </a:p>
          <a:p>
            <a:pPr lvl="1" algn="just">
              <a:spcAft>
                <a:spcPts val="300"/>
              </a:spcAft>
            </a:pPr>
            <a:r>
              <a:rPr lang="en-FI" sz="2400">
                <a:latin typeface="Calibri" panose="020F0502020204030204" pitchFamily="34" charset="0"/>
                <a:cs typeface="Arial" panose="020B0604020202020204" pitchFamily="34" charset="0"/>
              </a:rPr>
              <a:t>Preferred by environmentally inclined &amp; extensive farmers</a:t>
            </a:r>
          </a:p>
          <a:p>
            <a:pPr lvl="1" algn="just">
              <a:spcAft>
                <a:spcPts val="300"/>
              </a:spcAft>
            </a:pPr>
            <a:r>
              <a:rPr lang="en-US" sz="2400">
                <a:latin typeface="Calibri" panose="020F0502020204030204" pitchFamily="34" charset="0"/>
                <a:cs typeface="Arial" panose="020B0604020202020204" pitchFamily="34" charset="0"/>
              </a:rPr>
              <a:t>Sometimes </a:t>
            </a:r>
            <a:r>
              <a:rPr lang="en-FI" sz="2400">
                <a:latin typeface="Calibri" panose="020F0502020204030204" pitchFamily="34" charset="0"/>
                <a:cs typeface="Arial" panose="020B0604020202020204" pitchFamily="34" charset="0"/>
              </a:rPr>
              <a:t>implement</a:t>
            </a:r>
            <a:r>
              <a:rPr lang="en-US" sz="2400">
                <a:latin typeface="Calibri" panose="020F0502020204030204" pitchFamily="34" charset="0"/>
                <a:cs typeface="Arial" panose="020B0604020202020204" pitchFamily="34" charset="0"/>
              </a:rPr>
              <a:t>able</a:t>
            </a:r>
            <a:r>
              <a:rPr lang="en-FI" sz="2400">
                <a:latin typeface="Calibri" panose="020F0502020204030204" pitchFamily="34" charset="0"/>
                <a:cs typeface="Arial" panose="020B0604020202020204" pitchFamily="34" charset="0"/>
              </a:rPr>
              <a:t> in b</a:t>
            </a:r>
            <a:r>
              <a:rPr lang="en-GB" sz="2400" err="1">
                <a:latin typeface="Calibri" panose="020F0502020204030204" pitchFamily="34" charset="0"/>
                <a:cs typeface="Arial" panose="020B0604020202020204" pitchFamily="34" charset="0"/>
              </a:rPr>
              <a:t>iodiversity</a:t>
            </a:r>
            <a:r>
              <a:rPr lang="en-GB" sz="2400">
                <a:latin typeface="Calibri" panose="020F0502020204030204" pitchFamily="34" charset="0"/>
                <a:cs typeface="Arial" panose="020B0604020202020204" pitchFamily="34" charset="0"/>
              </a:rPr>
              <a:t> AES</a:t>
            </a:r>
            <a:endParaRPr lang="en-FI" sz="2400">
              <a:latin typeface="Calibri" panose="020F0502020204030204" pitchFamily="34" charset="0"/>
              <a:cs typeface="Arial" panose="020B0604020202020204" pitchFamily="34" charset="0"/>
            </a:endParaRPr>
          </a:p>
          <a:p>
            <a:pPr algn="just">
              <a:spcAft>
                <a:spcPts val="300"/>
              </a:spcAft>
            </a:pPr>
            <a:r>
              <a:rPr lang="en-US" sz="2400" b="1">
                <a:latin typeface="Calibri" panose="020F0502020204030204" pitchFamily="34" charset="0"/>
                <a:cs typeface="Arial" panose="020B0604020202020204" pitchFamily="34" charset="0"/>
              </a:rPr>
              <a:t>Hybrid AES </a:t>
            </a:r>
            <a:r>
              <a:rPr lang="en-US" sz="2400">
                <a:latin typeface="Calibri" panose="020F0502020204030204" pitchFamily="34" charset="0"/>
                <a:cs typeface="Arial" panose="020B0604020202020204" pitchFamily="34" charset="0"/>
              </a:rPr>
              <a:t>(mixing payments for actions and results) are quite promising</a:t>
            </a:r>
            <a:endParaRPr lang="en-FI" sz="2400">
              <a:latin typeface="Calibri" panose="020F0502020204030204" pitchFamily="34" charset="0"/>
              <a:cs typeface="Arial" panose="020B0604020202020204" pitchFamily="34" charset="0"/>
            </a:endParaRPr>
          </a:p>
        </p:txBody>
      </p:sp>
      <p:pic>
        <p:nvPicPr>
          <p:cNvPr id="2050" name="Picture 2" descr="Icona Ingranaggio, Icone Ingranaggi, Clipart, Impostato PNG e Vector per il  download gratuito">
            <a:extLst>
              <a:ext uri="{FF2B5EF4-FFF2-40B4-BE49-F238E27FC236}">
                <a16:creationId xmlns:a16="http://schemas.microsoft.com/office/drawing/2014/main" id="{2AD8AA1C-2315-3837-7975-9101D62B0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90" y="730432"/>
            <a:ext cx="1028135" cy="1028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iro com arco - ícones de setas grátis">
            <a:extLst>
              <a:ext uri="{FF2B5EF4-FFF2-40B4-BE49-F238E27FC236}">
                <a16:creationId xmlns:a16="http://schemas.microsoft.com/office/drawing/2014/main" id="{F314FA54-E05C-06D5-B76B-21834BD7F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33" y="961994"/>
            <a:ext cx="856434" cy="85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85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F62A-74D6-9F11-007D-D07A48EF4F43}"/>
              </a:ext>
            </a:extLst>
          </p:cNvPr>
          <p:cNvSpPr>
            <a:spLocks noGrp="1"/>
          </p:cNvSpPr>
          <p:nvPr>
            <p:ph type="title"/>
          </p:nvPr>
        </p:nvSpPr>
        <p:spPr/>
        <p:txBody>
          <a:bodyPr/>
          <a:lstStyle/>
          <a:p>
            <a:pPr algn="ctr"/>
            <a:r>
              <a:rPr lang="en-US" sz="3000" b="1"/>
              <a:t>Other AES design feature</a:t>
            </a:r>
            <a:r>
              <a:rPr lang="en-FI" sz="3000" b="1"/>
              <a:t>s</a:t>
            </a:r>
            <a:endParaRPr lang="en-GB" sz="3000" b="1"/>
          </a:p>
        </p:txBody>
      </p:sp>
      <p:sp>
        <p:nvSpPr>
          <p:cNvPr id="3" name="Content Placeholder 2">
            <a:extLst>
              <a:ext uri="{FF2B5EF4-FFF2-40B4-BE49-F238E27FC236}">
                <a16:creationId xmlns:a16="http://schemas.microsoft.com/office/drawing/2014/main" id="{91F20D9B-B416-8535-4500-05B416921A21}"/>
              </a:ext>
            </a:extLst>
          </p:cNvPr>
          <p:cNvSpPr>
            <a:spLocks noGrp="1"/>
          </p:cNvSpPr>
          <p:nvPr>
            <p:ph idx="1"/>
          </p:nvPr>
        </p:nvSpPr>
        <p:spPr>
          <a:xfrm>
            <a:off x="318978" y="1979152"/>
            <a:ext cx="8646289" cy="4213410"/>
          </a:xfrm>
        </p:spPr>
        <p:txBody>
          <a:bodyPr>
            <a:noAutofit/>
          </a:bodyPr>
          <a:lstStyle/>
          <a:p>
            <a:pPr algn="just">
              <a:spcAft>
                <a:spcPts val="300"/>
              </a:spcAft>
            </a:pPr>
            <a:r>
              <a:rPr lang="en-GB" sz="2100" b="1">
                <a:latin typeface="Calibri" panose="020F0502020204030204" pitchFamily="34" charset="0"/>
                <a:ea typeface="Calibri" panose="020F0502020204030204" pitchFamily="34" charset="0"/>
                <a:cs typeface="Arial" panose="020B0604020202020204" pitchFamily="34" charset="0"/>
              </a:rPr>
              <a:t>Differentiating AES payments</a:t>
            </a:r>
            <a:r>
              <a:rPr lang="en-FI" sz="2100" b="1">
                <a:latin typeface="Calibri" panose="020F0502020204030204" pitchFamily="34" charset="0"/>
                <a:ea typeface="Calibri" panose="020F0502020204030204" pitchFamily="34" charset="0"/>
                <a:cs typeface="Arial" panose="020B0604020202020204" pitchFamily="34" charset="0"/>
              </a:rPr>
              <a:t>:</a:t>
            </a:r>
            <a:r>
              <a:rPr lang="en-GB" sz="2100">
                <a:latin typeface="Calibri" panose="020F0502020204030204" pitchFamily="34" charset="0"/>
                <a:ea typeface="Calibri" panose="020F0502020204030204" pitchFamily="34" charset="0"/>
                <a:cs typeface="Arial" panose="020B0604020202020204" pitchFamily="34" charset="0"/>
              </a:rPr>
              <a:t> higher incentives for conserving</a:t>
            </a:r>
            <a:r>
              <a:rPr lang="en-FI" sz="2100">
                <a:latin typeface="Calibri" panose="020F0502020204030204" pitchFamily="34" charset="0"/>
                <a:ea typeface="Calibri" panose="020F0502020204030204" pitchFamily="34" charset="0"/>
                <a:cs typeface="Arial" panose="020B0604020202020204" pitchFamily="34" charset="0"/>
              </a:rPr>
              <a:t> </a:t>
            </a:r>
            <a:r>
              <a:rPr lang="en-GB" sz="2100">
                <a:latin typeface="Calibri" panose="020F0502020204030204" pitchFamily="34" charset="0"/>
                <a:ea typeface="Calibri" panose="020F0502020204030204" pitchFamily="34" charset="0"/>
                <a:cs typeface="Arial" panose="020B0604020202020204" pitchFamily="34" charset="0"/>
              </a:rPr>
              <a:t>most valuable and/or most threatened sites in a landscape</a:t>
            </a:r>
            <a:r>
              <a:rPr lang="en-FI" sz="2100">
                <a:latin typeface="Calibri" panose="020F0502020204030204" pitchFamily="34" charset="0"/>
                <a:ea typeface="Calibri" panose="020F0502020204030204" pitchFamily="34" charset="0"/>
                <a:cs typeface="Arial" panose="020B0604020202020204" pitchFamily="34" charset="0"/>
              </a:rPr>
              <a:t>, </a:t>
            </a:r>
            <a:r>
              <a:rPr lang="en-GB" sz="2100">
                <a:latin typeface="Calibri" panose="020F0502020204030204" pitchFamily="34" charset="0"/>
                <a:ea typeface="Calibri" panose="020F0502020204030204" pitchFamily="34" charset="0"/>
                <a:cs typeface="Arial" panose="020B0604020202020204" pitchFamily="34" charset="0"/>
              </a:rPr>
              <a:t>rewarding pre-compliant farmers while also betting towards additionality </a:t>
            </a:r>
            <a:endParaRPr lang="en-FI" sz="2100">
              <a:latin typeface="Calibri" panose="020F0502020204030204" pitchFamily="34" charset="0"/>
              <a:ea typeface="Calibri" panose="020F0502020204030204" pitchFamily="34" charset="0"/>
              <a:cs typeface="Arial" panose="020B0604020202020204" pitchFamily="34" charset="0"/>
            </a:endParaRPr>
          </a:p>
          <a:p>
            <a:pPr algn="just">
              <a:spcAft>
                <a:spcPts val="300"/>
              </a:spcAft>
            </a:pPr>
            <a:r>
              <a:rPr lang="en-FI" sz="2100" b="1">
                <a:latin typeface="Calibri" panose="020F0502020204030204" pitchFamily="34" charset="0"/>
                <a:ea typeface="Calibri" panose="020F0502020204030204" pitchFamily="34" charset="0"/>
                <a:cs typeface="Arial" panose="020B0604020202020204" pitchFamily="34" charset="0"/>
              </a:rPr>
              <a:t>S</a:t>
            </a:r>
            <a:r>
              <a:rPr lang="en-GB" sz="2100" b="1" err="1">
                <a:latin typeface="Calibri" panose="020F0502020204030204" pitchFamily="34" charset="0"/>
                <a:ea typeface="Calibri" panose="020F0502020204030204" pitchFamily="34" charset="0"/>
                <a:cs typeface="Arial" panose="020B0604020202020204" pitchFamily="34" charset="0"/>
              </a:rPr>
              <a:t>patial</a:t>
            </a:r>
            <a:r>
              <a:rPr lang="en-GB" sz="2100" b="1">
                <a:latin typeface="Calibri" panose="020F0502020204030204" pitchFamily="34" charset="0"/>
                <a:ea typeface="Calibri" panose="020F0502020204030204" pitchFamily="34" charset="0"/>
                <a:cs typeface="Arial" panose="020B0604020202020204" pitchFamily="34" charset="0"/>
              </a:rPr>
              <a:t> targeting</a:t>
            </a:r>
            <a:r>
              <a:rPr lang="en-FI" sz="2100" b="1">
                <a:latin typeface="Calibri" panose="020F0502020204030204" pitchFamily="34" charset="0"/>
                <a:ea typeface="Calibri" panose="020F0502020204030204" pitchFamily="34" charset="0"/>
                <a:cs typeface="Arial" panose="020B0604020202020204" pitchFamily="34" charset="0"/>
              </a:rPr>
              <a:t>: </a:t>
            </a:r>
            <a:r>
              <a:rPr lang="en-GB" sz="2100">
                <a:latin typeface="Calibri" panose="020F0502020204030204" pitchFamily="34" charset="0"/>
                <a:ea typeface="Calibri" panose="020F0502020204030204" pitchFamily="34" charset="0"/>
                <a:cs typeface="Arial" panose="020B0604020202020204" pitchFamily="34" charset="0"/>
              </a:rPr>
              <a:t>essential for improving environmental quality also in intensive farming systems </a:t>
            </a:r>
            <a:r>
              <a:rPr lang="en-FI" sz="2100">
                <a:latin typeface="Calibri" panose="020F0502020204030204" pitchFamily="34" charset="0"/>
                <a:cs typeface="Arial" panose="020B0604020202020204" pitchFamily="34" charset="0"/>
                <a:sym typeface="Wingdings" panose="05000000000000000000" pitchFamily="2" charset="2"/>
              </a:rPr>
              <a:t></a:t>
            </a:r>
            <a:r>
              <a:rPr lang="en-US" sz="2100">
                <a:latin typeface="Calibri" panose="020F0502020204030204" pitchFamily="34" charset="0"/>
                <a:cs typeface="Arial" panose="020B0604020202020204" pitchFamily="34" charset="0"/>
                <a:sym typeface="Wingdings" panose="05000000000000000000" pitchFamily="2" charset="2"/>
              </a:rPr>
              <a:t> </a:t>
            </a:r>
            <a:r>
              <a:rPr lang="en-GB" sz="2100">
                <a:latin typeface="Calibri" panose="020F0502020204030204" pitchFamily="34" charset="0"/>
                <a:cs typeface="Arial" panose="020B0604020202020204" pitchFamily="34" charset="0"/>
              </a:rPr>
              <a:t>Locally adapted </a:t>
            </a:r>
            <a:r>
              <a:rPr lang="en-FI" sz="2100">
                <a:latin typeface="Calibri" panose="020F0502020204030204" pitchFamily="34" charset="0"/>
                <a:cs typeface="Arial" panose="020B0604020202020204" pitchFamily="34" charset="0"/>
              </a:rPr>
              <a:t>through regional AES</a:t>
            </a:r>
          </a:p>
          <a:p>
            <a:pPr algn="just">
              <a:spcAft>
                <a:spcPts val="300"/>
              </a:spcAft>
            </a:pPr>
            <a:r>
              <a:rPr lang="en-US" sz="2100" b="1">
                <a:latin typeface="Calibri" panose="020F0502020204030204" pitchFamily="34" charset="0"/>
                <a:cs typeface="Arial" panose="020B0604020202020204" pitchFamily="34" charset="0"/>
              </a:rPr>
              <a:t>Combining multiple outcomes </a:t>
            </a:r>
            <a:r>
              <a:rPr lang="en-US" sz="2100">
                <a:latin typeface="Calibri" panose="020F0502020204030204" pitchFamily="34" charset="0"/>
                <a:cs typeface="Arial" panose="020B0604020202020204" pitchFamily="34" charset="0"/>
              </a:rPr>
              <a:t>could </a:t>
            </a:r>
            <a:r>
              <a:rPr lang="en-US" sz="2100" err="1">
                <a:latin typeface="Calibri" panose="020F0502020204030204" pitchFamily="34" charset="0"/>
                <a:cs typeface="Arial" panose="020B0604020202020204" pitchFamily="34" charset="0"/>
              </a:rPr>
              <a:t>maximise</a:t>
            </a:r>
            <a:r>
              <a:rPr lang="en-US" sz="2100">
                <a:latin typeface="Calibri" panose="020F0502020204030204" pitchFamily="34" charset="0"/>
                <a:cs typeface="Arial" panose="020B0604020202020204" pitchFamily="34" charset="0"/>
              </a:rPr>
              <a:t> the environmental gains, but is complex:</a:t>
            </a:r>
            <a:r>
              <a:rPr lang="en-FI" sz="2100">
                <a:latin typeface="Calibri" panose="020F0502020204030204" pitchFamily="34" charset="0"/>
                <a:cs typeface="Arial" panose="020B0604020202020204" pitchFamily="34" charset="0"/>
              </a:rPr>
              <a:t> </a:t>
            </a:r>
            <a:r>
              <a:rPr lang="en-US" sz="2100">
                <a:latin typeface="Calibri" panose="020F0502020204030204" pitchFamily="34" charset="0"/>
                <a:cs typeface="Arial" panose="020B0604020202020204" pitchFamily="34" charset="0"/>
              </a:rPr>
              <a:t>more intricate management prescriptions, increased coordination</a:t>
            </a:r>
            <a:r>
              <a:rPr lang="en-FI" sz="2100">
                <a:latin typeface="Calibri" panose="020F0502020204030204" pitchFamily="34" charset="0"/>
                <a:cs typeface="Arial" panose="020B0604020202020204" pitchFamily="34" charset="0"/>
              </a:rPr>
              <a:t> and commitment by farmers </a:t>
            </a:r>
            <a:r>
              <a:rPr lang="en-FI" sz="2100">
                <a:latin typeface="Calibri" panose="020F0502020204030204" pitchFamily="34" charset="0"/>
                <a:cs typeface="Arial" panose="020B0604020202020204" pitchFamily="34" charset="0"/>
                <a:sym typeface="Wingdings" panose="05000000000000000000" pitchFamily="2" charset="2"/>
              </a:rPr>
              <a:t></a:t>
            </a:r>
            <a:r>
              <a:rPr lang="en-US" sz="2100">
                <a:latin typeface="Calibri" panose="020F0502020204030204" pitchFamily="34" charset="0"/>
                <a:cs typeface="Arial" panose="020B0604020202020204" pitchFamily="34" charset="0"/>
                <a:sym typeface="Wingdings" panose="05000000000000000000" pitchFamily="2" charset="2"/>
              </a:rPr>
              <a:t> </a:t>
            </a:r>
            <a:r>
              <a:rPr lang="en-FI" sz="2100">
                <a:latin typeface="Calibri" panose="020F0502020204030204" pitchFamily="34" charset="0"/>
                <a:cs typeface="Arial" panose="020B0604020202020204" pitchFamily="34" charset="0"/>
              </a:rPr>
              <a:t>more feasible in smaller schemes</a:t>
            </a:r>
            <a:endParaRPr lang="en-GB" sz="2100">
              <a:latin typeface="Calibri" panose="020F0502020204030204" pitchFamily="34" charset="0"/>
              <a:cs typeface="Arial" panose="020B0604020202020204" pitchFamily="34" charset="0"/>
            </a:endParaRPr>
          </a:p>
        </p:txBody>
      </p:sp>
      <p:pic>
        <p:nvPicPr>
          <p:cNvPr id="3074" name="Picture 2" descr="Environment Iconixar Lineal Color icon">
            <a:extLst>
              <a:ext uri="{FF2B5EF4-FFF2-40B4-BE49-F238E27FC236}">
                <a16:creationId xmlns:a16="http://schemas.microsoft.com/office/drawing/2014/main" id="{2EF48705-E694-8565-69B1-933122684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469" y="1131095"/>
            <a:ext cx="866553"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56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6BDF-093A-544D-97EE-52524E14463E}"/>
              </a:ext>
            </a:extLst>
          </p:cNvPr>
          <p:cNvSpPr>
            <a:spLocks noGrp="1"/>
          </p:cNvSpPr>
          <p:nvPr>
            <p:ph type="ctrTitle"/>
          </p:nvPr>
        </p:nvSpPr>
        <p:spPr/>
        <p:txBody>
          <a:bodyPr/>
          <a:lstStyle/>
          <a:p>
            <a:br>
              <a:rPr lang="en-US" sz="3600">
                <a:latin typeface="Arial Narrow" panose="020B0606020202030204" pitchFamily="34" charset="0"/>
              </a:rPr>
            </a:br>
            <a:endParaRPr lang="en-GB" sz="3600">
              <a:latin typeface="Arial Narrow" panose="020B0606020202030204" pitchFamily="34" charset="0"/>
            </a:endParaRPr>
          </a:p>
        </p:txBody>
      </p:sp>
      <p:sp>
        <p:nvSpPr>
          <p:cNvPr id="3" name="Sottotitolo 2">
            <a:extLst>
              <a:ext uri="{FF2B5EF4-FFF2-40B4-BE49-F238E27FC236}">
                <a16:creationId xmlns:a16="http://schemas.microsoft.com/office/drawing/2014/main" id="{B35BC663-D4EA-7147-8873-4BE6E3ECD8CC}"/>
              </a:ext>
            </a:extLst>
          </p:cNvPr>
          <p:cNvSpPr>
            <a:spLocks noGrp="1"/>
          </p:cNvSpPr>
          <p:nvPr>
            <p:ph type="subTitle" idx="1"/>
          </p:nvPr>
        </p:nvSpPr>
        <p:spPr>
          <a:xfrm>
            <a:off x="166386" y="2910131"/>
            <a:ext cx="8877782" cy="1169500"/>
          </a:xfrm>
        </p:spPr>
        <p:txBody>
          <a:bodyPr/>
          <a:lstStyle/>
          <a:p>
            <a:r>
              <a:rPr lang="en-US" b="1"/>
              <a:t>E</a:t>
            </a:r>
            <a:r>
              <a:rPr lang="en-US"/>
              <a:t>nvironmental Public Goods </a:t>
            </a:r>
            <a:r>
              <a:rPr lang="en-US" b="1"/>
              <a:t>F</a:t>
            </a:r>
            <a:r>
              <a:rPr lang="en-US"/>
              <a:t>rom </a:t>
            </a:r>
            <a:r>
              <a:rPr lang="en-US" b="1"/>
              <a:t>F</a:t>
            </a:r>
            <a:r>
              <a:rPr lang="en-US"/>
              <a:t>arming Through </a:t>
            </a:r>
            <a:r>
              <a:rPr lang="en-US" b="1"/>
              <a:t>E</a:t>
            </a:r>
            <a:r>
              <a:rPr lang="en-US"/>
              <a:t>ffective </a:t>
            </a:r>
            <a:r>
              <a:rPr lang="en-US" b="1"/>
              <a:t>C</a:t>
            </a:r>
            <a:r>
              <a:rPr lang="en-US"/>
              <a:t>ontract </a:t>
            </a:r>
            <a:r>
              <a:rPr lang="en-US" b="1"/>
              <a:t>T</a:t>
            </a:r>
            <a:r>
              <a:rPr lang="en-US"/>
              <a:t>argeting</a:t>
            </a:r>
            <a:endParaRPr lang="da-DK"/>
          </a:p>
        </p:txBody>
      </p:sp>
      <p:sp>
        <p:nvSpPr>
          <p:cNvPr id="6" name="Text Placeholder 5">
            <a:extLst>
              <a:ext uri="{FF2B5EF4-FFF2-40B4-BE49-F238E27FC236}">
                <a16:creationId xmlns:a16="http://schemas.microsoft.com/office/drawing/2014/main" id="{CEE950E3-4F83-43C7-A0CB-8D856D01B405}"/>
              </a:ext>
            </a:extLst>
          </p:cNvPr>
          <p:cNvSpPr>
            <a:spLocks noGrp="1"/>
          </p:cNvSpPr>
          <p:nvPr>
            <p:ph type="body" sz="quarter" idx="10"/>
          </p:nvPr>
        </p:nvSpPr>
        <p:spPr>
          <a:xfrm>
            <a:off x="199663" y="4259486"/>
            <a:ext cx="8877782" cy="555332"/>
          </a:xfrm>
        </p:spPr>
        <p:txBody>
          <a:bodyPr>
            <a:noAutofit/>
          </a:bodyPr>
          <a:lstStyle/>
          <a:p>
            <a:r>
              <a:rPr lang="en-US" sz="2400">
                <a:latin typeface="+mj-lt"/>
              </a:rPr>
              <a:t>Mette </a:t>
            </a:r>
            <a:r>
              <a:rPr lang="en-US" sz="2400" err="1">
                <a:latin typeface="+mj-lt"/>
              </a:rPr>
              <a:t>Termansen</a:t>
            </a:r>
            <a:r>
              <a:rPr lang="en-US" sz="2400">
                <a:latin typeface="+mj-lt"/>
              </a:rPr>
              <a:t>, UCPH</a:t>
            </a:r>
          </a:p>
        </p:txBody>
      </p:sp>
      <p:sp>
        <p:nvSpPr>
          <p:cNvPr id="5" name="Sottotitolo 2">
            <a:extLst>
              <a:ext uri="{FF2B5EF4-FFF2-40B4-BE49-F238E27FC236}">
                <a16:creationId xmlns:a16="http://schemas.microsoft.com/office/drawing/2014/main" id="{B35BC663-D4EA-7147-8873-4BE6E3ECD8CC}"/>
              </a:ext>
            </a:extLst>
          </p:cNvPr>
          <p:cNvSpPr txBox="1">
            <a:spLocks/>
          </p:cNvSpPr>
          <p:nvPr/>
        </p:nvSpPr>
        <p:spPr>
          <a:xfrm>
            <a:off x="133108" y="5532444"/>
            <a:ext cx="8877782" cy="712876"/>
          </a:xfrm>
          <a:prstGeom prst="rect">
            <a:avLst/>
          </a:prstGeom>
          <a:noFill/>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400" kern="1200">
                <a:solidFill>
                  <a:schemeClr val="bg2"/>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spcBef>
                <a:spcPts val="0"/>
              </a:spcBef>
            </a:pPr>
            <a:r>
              <a:rPr lang="de-DE" sz="1600">
                <a:latin typeface="Arial Narrow" panose="020B0606020202030204" pitchFamily="34" charset="0"/>
              </a:rPr>
              <a:t>EFFECT End Meeting</a:t>
            </a:r>
          </a:p>
          <a:p>
            <a:pPr>
              <a:spcBef>
                <a:spcPts val="0"/>
              </a:spcBef>
            </a:pPr>
            <a:r>
              <a:rPr lang="en-US" sz="1600">
                <a:latin typeface="Arial Narrow" panose="020B0606020202030204" pitchFamily="34" charset="0"/>
              </a:rPr>
              <a:t>October 4, 2023</a:t>
            </a:r>
          </a:p>
        </p:txBody>
      </p:sp>
    </p:spTree>
    <p:extLst>
      <p:ext uri="{BB962C8B-B14F-4D97-AF65-F5344CB8AC3E}">
        <p14:creationId xmlns:p14="http://schemas.microsoft.com/office/powerpoint/2010/main" val="1978720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F62A-74D6-9F11-007D-D07A48EF4F43}"/>
              </a:ext>
            </a:extLst>
          </p:cNvPr>
          <p:cNvSpPr>
            <a:spLocks noGrp="1"/>
          </p:cNvSpPr>
          <p:nvPr>
            <p:ph type="title"/>
          </p:nvPr>
        </p:nvSpPr>
        <p:spPr>
          <a:xfrm>
            <a:off x="628650" y="1052811"/>
            <a:ext cx="7886700" cy="994172"/>
          </a:xfrm>
        </p:spPr>
        <p:txBody>
          <a:bodyPr/>
          <a:lstStyle/>
          <a:p>
            <a:pPr algn="ctr"/>
            <a:r>
              <a:rPr lang="en-FI" sz="3000" b="1"/>
              <a:t>W</a:t>
            </a:r>
            <a:r>
              <a:rPr lang="en-US" sz="3000" b="1"/>
              <a:t>hen will AES deliver on their goals?</a:t>
            </a:r>
            <a:endParaRPr lang="en-GB" sz="3000" b="1"/>
          </a:p>
        </p:txBody>
      </p:sp>
      <p:graphicFrame>
        <p:nvGraphicFramePr>
          <p:cNvPr id="8" name="Content Placeholder 7">
            <a:extLst>
              <a:ext uri="{FF2B5EF4-FFF2-40B4-BE49-F238E27FC236}">
                <a16:creationId xmlns:a16="http://schemas.microsoft.com/office/drawing/2014/main" id="{CF56A987-DB0B-CC87-0CA1-D85DA1CDBDC5}"/>
              </a:ext>
            </a:extLst>
          </p:cNvPr>
          <p:cNvGraphicFramePr>
            <a:graphicFrameLocks noGrp="1"/>
          </p:cNvGraphicFramePr>
          <p:nvPr>
            <p:ph idx="1"/>
          </p:nvPr>
        </p:nvGraphicFramePr>
        <p:xfrm>
          <a:off x="427148" y="2269249"/>
          <a:ext cx="8401051" cy="3112593"/>
        </p:xfrm>
        <a:graphic>
          <a:graphicData uri="http://schemas.openxmlformats.org/drawingml/2006/table">
            <a:tbl>
              <a:tblPr firstRow="1" firstCol="1" bandRow="1">
                <a:tableStyleId>{5940675A-B579-460E-94D1-54222C63F5DA}</a:tableStyleId>
              </a:tblPr>
              <a:tblGrid>
                <a:gridCol w="1939622">
                  <a:extLst>
                    <a:ext uri="{9D8B030D-6E8A-4147-A177-3AD203B41FA5}">
                      <a16:colId xmlns:a16="http://schemas.microsoft.com/office/drawing/2014/main" val="2836925613"/>
                    </a:ext>
                  </a:extLst>
                </a:gridCol>
                <a:gridCol w="809167">
                  <a:extLst>
                    <a:ext uri="{9D8B030D-6E8A-4147-A177-3AD203B41FA5}">
                      <a16:colId xmlns:a16="http://schemas.microsoft.com/office/drawing/2014/main" val="405011058"/>
                    </a:ext>
                  </a:extLst>
                </a:gridCol>
                <a:gridCol w="2998676">
                  <a:extLst>
                    <a:ext uri="{9D8B030D-6E8A-4147-A177-3AD203B41FA5}">
                      <a16:colId xmlns:a16="http://schemas.microsoft.com/office/drawing/2014/main" val="2395734087"/>
                    </a:ext>
                  </a:extLst>
                </a:gridCol>
                <a:gridCol w="2653586">
                  <a:extLst>
                    <a:ext uri="{9D8B030D-6E8A-4147-A177-3AD203B41FA5}">
                      <a16:colId xmlns:a16="http://schemas.microsoft.com/office/drawing/2014/main" val="4194228442"/>
                    </a:ext>
                  </a:extLst>
                </a:gridCol>
              </a:tblGrid>
              <a:tr h="556153">
                <a:tc rowSpan="2" gridSpan="2">
                  <a:txBody>
                    <a:bodyPr/>
                    <a:lstStyle/>
                    <a:p>
                      <a:pPr>
                        <a:spcAft>
                          <a:spcPts val="400"/>
                        </a:spcAft>
                      </a:pPr>
                      <a:r>
                        <a:rPr lang="en-GB" sz="2100">
                          <a:effectLst/>
                        </a:rPr>
                        <a:t> </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rowSpan="2" hMerge="1">
                  <a:txBody>
                    <a:bodyPr/>
                    <a:lstStyle/>
                    <a:p>
                      <a:endParaRPr lang="en-GB"/>
                    </a:p>
                  </a:txBody>
                  <a:tcPr/>
                </a:tc>
                <a:tc gridSpan="2">
                  <a:txBody>
                    <a:bodyPr/>
                    <a:lstStyle/>
                    <a:p>
                      <a:pPr marL="342900" lvl="0" indent="-342900" algn="ctr">
                        <a:spcAft>
                          <a:spcPts val="400"/>
                        </a:spcAft>
                        <a:buFont typeface="+mj-lt"/>
                        <a:buAutoNum type="arabicPeriod"/>
                      </a:pPr>
                      <a:r>
                        <a:rPr lang="en-GB" sz="2100" i="1">
                          <a:effectLst/>
                        </a:rPr>
                        <a:t>Meet desired AES conditions without payment?</a:t>
                      </a:r>
                      <a:endParaRPr lang="en-GB" sz="2100" i="1">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hMerge="1">
                  <a:txBody>
                    <a:bodyPr/>
                    <a:lstStyle/>
                    <a:p>
                      <a:endParaRPr lang="en-GB"/>
                    </a:p>
                  </a:txBody>
                  <a:tcPr/>
                </a:tc>
                <a:extLst>
                  <a:ext uri="{0D108BD9-81ED-4DB2-BD59-A6C34878D82A}">
                    <a16:rowId xmlns:a16="http://schemas.microsoft.com/office/drawing/2014/main" val="727791009"/>
                  </a:ext>
                </a:extLst>
              </a:tr>
              <a:tr h="373415">
                <a:tc gridSpan="2" vMerge="1">
                  <a:txBody>
                    <a:bodyPr/>
                    <a:lstStyle/>
                    <a:p>
                      <a:endParaRPr lang="en-GB"/>
                    </a:p>
                  </a:txBody>
                  <a:tcPr/>
                </a:tc>
                <a:tc hMerge="1" vMerge="1">
                  <a:txBody>
                    <a:bodyPr/>
                    <a:lstStyle/>
                    <a:p>
                      <a:endParaRPr lang="en-GB"/>
                    </a:p>
                  </a:txBody>
                  <a:tcPr/>
                </a:tc>
                <a:tc>
                  <a:txBody>
                    <a:bodyPr/>
                    <a:lstStyle/>
                    <a:p>
                      <a:pPr algn="ctr">
                        <a:spcAft>
                          <a:spcPts val="400"/>
                        </a:spcAft>
                      </a:pPr>
                      <a:r>
                        <a:rPr lang="en-GB" sz="2100">
                          <a:effectLst/>
                        </a:rPr>
                        <a:t>No</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a:txBody>
                    <a:bodyPr/>
                    <a:lstStyle/>
                    <a:p>
                      <a:pPr algn="ctr">
                        <a:spcAft>
                          <a:spcPts val="400"/>
                        </a:spcAft>
                      </a:pPr>
                      <a:r>
                        <a:rPr lang="en-GB" sz="2100">
                          <a:effectLst/>
                        </a:rPr>
                        <a:t>Yes</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605400401"/>
                  </a:ext>
                </a:extLst>
              </a:tr>
              <a:tr h="1172105">
                <a:tc rowSpan="2">
                  <a:txBody>
                    <a:bodyPr/>
                    <a:lstStyle/>
                    <a:p>
                      <a:pPr marL="0" lvl="0" indent="0" algn="ctr">
                        <a:spcAft>
                          <a:spcPts val="400"/>
                        </a:spcAft>
                        <a:buFont typeface="+mj-lt"/>
                        <a:buNone/>
                      </a:pPr>
                      <a:r>
                        <a:rPr lang="en-FI" sz="2100" i="1">
                          <a:effectLst/>
                        </a:rPr>
                        <a:t>2. </a:t>
                      </a:r>
                      <a:r>
                        <a:rPr lang="en-GB" sz="2100" i="1">
                          <a:effectLst/>
                        </a:rPr>
                        <a:t>Apply for AES payment?</a:t>
                      </a:r>
                      <a:endParaRPr lang="en-GB" sz="2100" i="1">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2100">
                          <a:effectLst/>
                        </a:rPr>
                        <a:t>No</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2100" b="1">
                          <a:effectLst/>
                        </a:rPr>
                        <a:t>Too high opportunity costs</a:t>
                      </a:r>
                    </a:p>
                    <a:p>
                      <a:pPr algn="ctr">
                        <a:spcAft>
                          <a:spcPts val="400"/>
                        </a:spcAft>
                      </a:pPr>
                      <a:r>
                        <a:rPr lang="da-DK" sz="2100">
                          <a:effectLst/>
                        </a:rPr>
                        <a:t>BAV, NL, UK, ES, DK, HUN</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2100" b="1">
                          <a:effectLst/>
                        </a:rPr>
                        <a:t>Intrinsic motivation</a:t>
                      </a:r>
                    </a:p>
                    <a:p>
                      <a:pPr algn="ctr">
                        <a:spcAft>
                          <a:spcPts val="400"/>
                        </a:spcAft>
                      </a:pPr>
                      <a:r>
                        <a:rPr lang="en-GB" sz="2100">
                          <a:effectLst/>
                        </a:rPr>
                        <a:t>NL, RO</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4252139992"/>
                  </a:ext>
                </a:extLst>
              </a:tr>
              <a:tr h="998220">
                <a:tc vMerge="1">
                  <a:txBody>
                    <a:bodyPr/>
                    <a:lstStyle/>
                    <a:p>
                      <a:endParaRPr lang="en-GB"/>
                    </a:p>
                  </a:txBody>
                  <a:tcPr/>
                </a:tc>
                <a:tc>
                  <a:txBody>
                    <a:bodyPr/>
                    <a:lstStyle/>
                    <a:p>
                      <a:pPr algn="ctr">
                        <a:spcAft>
                          <a:spcPts val="400"/>
                        </a:spcAft>
                      </a:pPr>
                      <a:r>
                        <a:rPr lang="en-GB" sz="2100">
                          <a:effectLst/>
                        </a:rPr>
                        <a:t>Yes</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algn="ctr">
                        <a:spcAft>
                          <a:spcPts val="400"/>
                        </a:spcAft>
                      </a:pPr>
                      <a:r>
                        <a:rPr lang="en-GB" sz="2100" b="1">
                          <a:effectLst/>
                        </a:rPr>
                        <a:t>Additionality</a:t>
                      </a:r>
                    </a:p>
                    <a:p>
                      <a:pPr algn="ctr">
                        <a:spcAft>
                          <a:spcPts val="400"/>
                        </a:spcAft>
                      </a:pPr>
                      <a:r>
                        <a:rPr lang="en-GB" sz="2100">
                          <a:effectLst/>
                        </a:rPr>
                        <a:t>S-H, EE, NL, DK, UK</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solidFill>
                      <a:schemeClr val="accent6">
                        <a:lumMod val="40000"/>
                        <a:lumOff val="60000"/>
                      </a:schemeClr>
                    </a:solidFill>
                  </a:tcPr>
                </a:tc>
                <a:tc>
                  <a:txBody>
                    <a:bodyPr/>
                    <a:lstStyle/>
                    <a:p>
                      <a:pPr algn="ctr">
                        <a:spcAft>
                          <a:spcPts val="400"/>
                        </a:spcAft>
                      </a:pPr>
                      <a:r>
                        <a:rPr lang="en-GB" sz="2100" b="1">
                          <a:effectLst/>
                        </a:rPr>
                        <a:t>Adverse selection bias</a:t>
                      </a:r>
                    </a:p>
                    <a:p>
                      <a:pPr algn="ctr">
                        <a:spcAft>
                          <a:spcPts val="400"/>
                        </a:spcAft>
                      </a:pPr>
                      <a:r>
                        <a:rPr lang="en-GB" sz="2100">
                          <a:effectLst/>
                        </a:rPr>
                        <a:t>BAV, RO, UK, NL</a:t>
                      </a:r>
                      <a:endParaRPr lang="en-GB" sz="2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95912159"/>
                  </a:ext>
                </a:extLst>
              </a:tr>
            </a:tbl>
          </a:graphicData>
        </a:graphic>
      </p:graphicFrame>
      <p:pic>
        <p:nvPicPr>
          <p:cNvPr id="4098" name="Picture 2" descr="Optimising agricultural food production and biodiversity in European  landscapes">
            <a:extLst>
              <a:ext uri="{FF2B5EF4-FFF2-40B4-BE49-F238E27FC236}">
                <a16:creationId xmlns:a16="http://schemas.microsoft.com/office/drawing/2014/main" id="{12E1BCEB-DE10-9A33-B060-FFB575738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787" y="974528"/>
            <a:ext cx="905127" cy="1150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4DDCC1-51F9-AD40-5BA5-C34EE1F896BF}"/>
              </a:ext>
            </a:extLst>
          </p:cNvPr>
          <p:cNvSpPr txBox="1"/>
          <p:nvPr/>
        </p:nvSpPr>
        <p:spPr>
          <a:xfrm>
            <a:off x="3594538" y="5458941"/>
            <a:ext cx="5814556" cy="369332"/>
          </a:xfrm>
          <a:prstGeom prst="rect">
            <a:avLst/>
          </a:prstGeom>
          <a:noFill/>
        </p:spPr>
        <p:txBody>
          <a:bodyPr wrap="square" rtlCol="0">
            <a:spAutoFit/>
          </a:bodyPr>
          <a:lstStyle/>
          <a:p>
            <a:r>
              <a:rPr lang="en-ES"/>
              <a:t>Inspired from the PES literature: Persson &amp; Alpizar (2013)</a:t>
            </a:r>
          </a:p>
        </p:txBody>
      </p:sp>
    </p:spTree>
    <p:extLst>
      <p:ext uri="{BB962C8B-B14F-4D97-AF65-F5344CB8AC3E}">
        <p14:creationId xmlns:p14="http://schemas.microsoft.com/office/powerpoint/2010/main" val="229270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DC176CB-7F66-652A-BE06-9DC79FC100D8}"/>
              </a:ext>
            </a:extLst>
          </p:cNvPr>
          <p:cNvGraphicFramePr>
            <a:graphicFrameLocks noGrp="1"/>
          </p:cNvGraphicFramePr>
          <p:nvPr>
            <p:ph idx="1"/>
          </p:nvPr>
        </p:nvGraphicFramePr>
        <p:xfrm>
          <a:off x="0" y="857251"/>
          <a:ext cx="8972551" cy="5056680"/>
        </p:xfrm>
        <a:graphic>
          <a:graphicData uri="http://schemas.openxmlformats.org/drawingml/2006/table">
            <a:tbl>
              <a:tblPr firstRow="1" firstCol="1" bandRow="1">
                <a:tableStyleId>{5940675A-B579-460E-94D1-54222C63F5DA}</a:tableStyleId>
              </a:tblPr>
              <a:tblGrid>
                <a:gridCol w="1906184">
                  <a:extLst>
                    <a:ext uri="{9D8B030D-6E8A-4147-A177-3AD203B41FA5}">
                      <a16:colId xmlns:a16="http://schemas.microsoft.com/office/drawing/2014/main" val="4016704910"/>
                    </a:ext>
                  </a:extLst>
                </a:gridCol>
                <a:gridCol w="1500883">
                  <a:extLst>
                    <a:ext uri="{9D8B030D-6E8A-4147-A177-3AD203B41FA5}">
                      <a16:colId xmlns:a16="http://schemas.microsoft.com/office/drawing/2014/main" val="2149513226"/>
                    </a:ext>
                  </a:extLst>
                </a:gridCol>
                <a:gridCol w="1910999">
                  <a:extLst>
                    <a:ext uri="{9D8B030D-6E8A-4147-A177-3AD203B41FA5}">
                      <a16:colId xmlns:a16="http://schemas.microsoft.com/office/drawing/2014/main" val="2409855980"/>
                    </a:ext>
                  </a:extLst>
                </a:gridCol>
                <a:gridCol w="1468497">
                  <a:extLst>
                    <a:ext uri="{9D8B030D-6E8A-4147-A177-3AD203B41FA5}">
                      <a16:colId xmlns:a16="http://schemas.microsoft.com/office/drawing/2014/main" val="3390686925"/>
                    </a:ext>
                  </a:extLst>
                </a:gridCol>
                <a:gridCol w="2185988">
                  <a:extLst>
                    <a:ext uri="{9D8B030D-6E8A-4147-A177-3AD203B41FA5}">
                      <a16:colId xmlns:a16="http://schemas.microsoft.com/office/drawing/2014/main" val="3302330577"/>
                    </a:ext>
                  </a:extLst>
                </a:gridCol>
              </a:tblGrid>
              <a:tr h="616760">
                <a:tc>
                  <a:txBody>
                    <a:bodyPr/>
                    <a:lstStyle/>
                    <a:p>
                      <a:pPr algn="r">
                        <a:spcAft>
                          <a:spcPts val="400"/>
                        </a:spcAft>
                      </a:pPr>
                      <a:r>
                        <a:rPr lang="en-GB" sz="1800" b="1">
                          <a:solidFill>
                            <a:schemeClr val="tx1"/>
                          </a:solidFill>
                          <a:effectLst/>
                          <a:highlight>
                            <a:srgbClr val="C0C0C0"/>
                          </a:highlight>
                        </a:rPr>
                        <a:t>  Success measures</a:t>
                      </a:r>
                    </a:p>
                    <a:p>
                      <a:pPr>
                        <a:spcAft>
                          <a:spcPts val="400"/>
                        </a:spcAft>
                      </a:pPr>
                      <a:r>
                        <a:rPr lang="en-GB" sz="1800" b="1">
                          <a:solidFill>
                            <a:schemeClr val="bg1"/>
                          </a:solidFill>
                          <a:effectLst/>
                          <a:highlight>
                            <a:srgbClr val="000000"/>
                          </a:highlight>
                        </a:rPr>
                        <a:t>Contracts features</a:t>
                      </a:r>
                      <a:endParaRPr lang="en-GB" sz="1800" b="1">
                        <a:solidFill>
                          <a:schemeClr val="bg1"/>
                        </a:solidFill>
                        <a:effectLst/>
                        <a:highlight>
                          <a:srgbClr val="000000"/>
                        </a:highligh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b="1">
                          <a:solidFill>
                            <a:schemeClr val="tx1"/>
                          </a:solidFill>
                          <a:effectLst/>
                        </a:rPr>
                        <a:t>Farmer uptake</a:t>
                      </a:r>
                      <a:endParaRPr lang="en-GB"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solidFill>
                      <a:schemeClr val="accent3">
                        <a:lumMod val="60000"/>
                        <a:lumOff val="40000"/>
                      </a:schemeClr>
                    </a:solidFill>
                  </a:tcPr>
                </a:tc>
                <a:tc>
                  <a:txBody>
                    <a:bodyPr/>
                    <a:lstStyle/>
                    <a:p>
                      <a:pPr>
                        <a:spcAft>
                          <a:spcPts val="400"/>
                        </a:spcAft>
                      </a:pPr>
                      <a:r>
                        <a:rPr lang="en-GB" sz="1800" b="1">
                          <a:solidFill>
                            <a:schemeClr val="tx1"/>
                          </a:solidFill>
                          <a:effectLst/>
                        </a:rPr>
                        <a:t> Farmer welfare</a:t>
                      </a:r>
                      <a:endParaRPr lang="en-GB"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solidFill>
                      <a:schemeClr val="accent3">
                        <a:lumMod val="60000"/>
                        <a:lumOff val="40000"/>
                      </a:schemeClr>
                    </a:solidFill>
                  </a:tcPr>
                </a:tc>
                <a:tc>
                  <a:txBody>
                    <a:bodyPr/>
                    <a:lstStyle/>
                    <a:p>
                      <a:pPr>
                        <a:spcAft>
                          <a:spcPts val="400"/>
                        </a:spcAft>
                      </a:pPr>
                      <a:r>
                        <a:rPr lang="en-GB" sz="1800" b="1">
                          <a:solidFill>
                            <a:schemeClr val="tx1"/>
                          </a:solidFill>
                          <a:effectLst/>
                        </a:rPr>
                        <a:t>Environmental impact</a:t>
                      </a:r>
                      <a:endParaRPr lang="en-GB"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solidFill>
                      <a:schemeClr val="accent3">
                        <a:lumMod val="60000"/>
                        <a:lumOff val="40000"/>
                      </a:schemeClr>
                    </a:solidFill>
                  </a:tcPr>
                </a:tc>
                <a:tc>
                  <a:txBody>
                    <a:bodyPr/>
                    <a:lstStyle/>
                    <a:p>
                      <a:pPr>
                        <a:spcAft>
                          <a:spcPts val="400"/>
                        </a:spcAft>
                      </a:pPr>
                      <a:r>
                        <a:rPr lang="en-GB" sz="1800" b="1">
                          <a:solidFill>
                            <a:schemeClr val="tx1"/>
                          </a:solidFill>
                          <a:effectLst/>
                        </a:rPr>
                        <a:t>Cost-effectiveness</a:t>
                      </a:r>
                      <a:endParaRPr lang="en-GB"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solidFill>
                      <a:schemeClr val="accent3">
                        <a:lumMod val="60000"/>
                        <a:lumOff val="40000"/>
                      </a:schemeClr>
                    </a:solidFill>
                  </a:tcPr>
                </a:tc>
                <a:extLst>
                  <a:ext uri="{0D108BD9-81ED-4DB2-BD59-A6C34878D82A}">
                    <a16:rowId xmlns:a16="http://schemas.microsoft.com/office/drawing/2014/main" val="1225539404"/>
                  </a:ext>
                </a:extLst>
              </a:tr>
              <a:tr h="586740">
                <a:tc>
                  <a:txBody>
                    <a:bodyPr/>
                    <a:lstStyle/>
                    <a:p>
                      <a:pPr>
                        <a:spcAft>
                          <a:spcPts val="400"/>
                        </a:spcAft>
                      </a:pPr>
                      <a:r>
                        <a:rPr lang="en-GB" sz="1800" b="1">
                          <a:solidFill>
                            <a:schemeClr val="bg1"/>
                          </a:solidFill>
                          <a:effectLst/>
                        </a:rPr>
                        <a:t>Action-based</a:t>
                      </a:r>
                      <a:endParaRPr lang="en-GB" sz="18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lnB w="12700" cap="flat" cmpd="sng" algn="ctr">
                      <a:solidFill>
                        <a:schemeClr val="bg1"/>
                      </a:solidFill>
                      <a:prstDash val="solid"/>
                      <a:round/>
                      <a:headEnd type="none" w="med" len="med"/>
                      <a:tailEnd type="none" w="med" len="med"/>
                    </a:lnB>
                    <a:solidFill>
                      <a:schemeClr val="tx1"/>
                    </a:solidFill>
                  </a:tcPr>
                </a:tc>
                <a:tc>
                  <a:txBody>
                    <a:bodyPr/>
                    <a:lstStyle/>
                    <a:p>
                      <a:pPr>
                        <a:spcAft>
                          <a:spcPts val="400"/>
                        </a:spcAft>
                      </a:pPr>
                      <a:r>
                        <a:rPr lang="en-GB" sz="1800">
                          <a:solidFill>
                            <a:schemeClr val="accent6"/>
                          </a:solidFill>
                          <a:effectLst/>
                        </a:rPr>
                        <a:t>Secure payment</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Predictable income</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Indirect link to ES</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Less ES delivered</a:t>
                      </a:r>
                    </a:p>
                    <a:p>
                      <a:pPr>
                        <a:spcAft>
                          <a:spcPts val="400"/>
                        </a:spcAft>
                      </a:pPr>
                      <a:r>
                        <a:rPr lang="en-GB" sz="1800">
                          <a:solidFill>
                            <a:schemeClr val="accent6"/>
                          </a:solidFill>
                          <a:effectLst/>
                        </a:rPr>
                        <a:t>Low-cost monitoring </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extLst>
                  <a:ext uri="{0D108BD9-81ED-4DB2-BD59-A6C34878D82A}">
                    <a16:rowId xmlns:a16="http://schemas.microsoft.com/office/drawing/2014/main" val="2754484865"/>
                  </a:ext>
                </a:extLst>
              </a:tr>
              <a:tr h="822960">
                <a:tc>
                  <a:txBody>
                    <a:bodyPr/>
                    <a:lstStyle/>
                    <a:p>
                      <a:pPr>
                        <a:spcAft>
                          <a:spcPts val="400"/>
                        </a:spcAft>
                      </a:pPr>
                      <a:r>
                        <a:rPr lang="en-GB" sz="1800" b="1">
                          <a:solidFill>
                            <a:schemeClr val="bg1"/>
                          </a:solidFill>
                          <a:effectLst/>
                        </a:rPr>
                        <a:t>Result-based</a:t>
                      </a:r>
                      <a:endParaRPr lang="en-GB" sz="18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spcAft>
                          <a:spcPts val="400"/>
                        </a:spcAft>
                      </a:pPr>
                      <a:r>
                        <a:rPr lang="en-GB" sz="1800">
                          <a:solidFill>
                            <a:srgbClr val="FF0000"/>
                          </a:solidFill>
                          <a:effectLst/>
                        </a:rPr>
                        <a:t>Higher risk </a:t>
                      </a:r>
                      <a:r>
                        <a:rPr lang="en-GB" sz="1800">
                          <a:solidFill>
                            <a:schemeClr val="accent6"/>
                          </a:solidFill>
                          <a:effectLst/>
                        </a:rPr>
                        <a:t>More flexible management</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More effort &amp; risk </a:t>
                      </a:r>
                      <a:r>
                        <a:rPr lang="en-GB" sz="1800">
                          <a:solidFill>
                            <a:schemeClr val="accent6"/>
                          </a:solidFill>
                          <a:effectLst/>
                        </a:rPr>
                        <a:t>Local knowledge integrated</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Direct link to ES</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More ES delivered</a:t>
                      </a:r>
                    </a:p>
                    <a:p>
                      <a:pPr>
                        <a:spcAft>
                          <a:spcPts val="400"/>
                        </a:spcAft>
                      </a:pPr>
                      <a:r>
                        <a:rPr lang="en-GB" sz="1800">
                          <a:solidFill>
                            <a:srgbClr val="FF0000"/>
                          </a:solidFill>
                          <a:effectLst/>
                        </a:rPr>
                        <a:t>Expensive to monitor</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extLst>
                  <a:ext uri="{0D108BD9-81ED-4DB2-BD59-A6C34878D82A}">
                    <a16:rowId xmlns:a16="http://schemas.microsoft.com/office/drawing/2014/main" val="1955755610"/>
                  </a:ext>
                </a:extLst>
              </a:tr>
              <a:tr h="548640">
                <a:tc>
                  <a:txBody>
                    <a:bodyPr/>
                    <a:lstStyle/>
                    <a:p>
                      <a:pPr>
                        <a:spcAft>
                          <a:spcPts val="400"/>
                        </a:spcAft>
                      </a:pPr>
                      <a:r>
                        <a:rPr lang="en-GB" sz="1800" b="1">
                          <a:solidFill>
                            <a:schemeClr val="bg1"/>
                          </a:solidFill>
                          <a:effectLst/>
                        </a:rPr>
                        <a:t>Individual scheme</a:t>
                      </a:r>
                      <a:endParaRPr lang="en-GB" sz="18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spcAft>
                          <a:spcPts val="400"/>
                        </a:spcAft>
                      </a:pPr>
                      <a:r>
                        <a:rPr lang="en-GB" sz="1800">
                          <a:solidFill>
                            <a:schemeClr val="accent6"/>
                          </a:solidFill>
                          <a:effectLst/>
                        </a:rPr>
                        <a:t>More predictable</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More predictable rise</a:t>
                      </a:r>
                      <a:r>
                        <a:rPr lang="en-GB" sz="1800">
                          <a:effectLst/>
                        </a:rPr>
                        <a:t>, individualism</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Low ES contiguity</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effectLst/>
                        </a:rPr>
                        <a:t>More contracts, </a:t>
                      </a:r>
                      <a:r>
                        <a:rPr lang="en-GB" sz="1800">
                          <a:solidFill>
                            <a:srgbClr val="FF0000"/>
                          </a:solidFill>
                          <a:effectLst/>
                        </a:rPr>
                        <a:t>more transaction costs </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extLst>
                  <a:ext uri="{0D108BD9-81ED-4DB2-BD59-A6C34878D82A}">
                    <a16:rowId xmlns:a16="http://schemas.microsoft.com/office/drawing/2014/main" val="329678947"/>
                  </a:ext>
                </a:extLst>
              </a:tr>
              <a:tr h="822960">
                <a:tc>
                  <a:txBody>
                    <a:bodyPr/>
                    <a:lstStyle/>
                    <a:p>
                      <a:pPr>
                        <a:spcAft>
                          <a:spcPts val="400"/>
                        </a:spcAft>
                      </a:pPr>
                      <a:r>
                        <a:rPr lang="en-GB" sz="1800" b="1">
                          <a:solidFill>
                            <a:schemeClr val="bg1"/>
                          </a:solidFill>
                          <a:effectLst/>
                        </a:rPr>
                        <a:t>Collective scheme/ participation bonuses</a:t>
                      </a:r>
                      <a:endParaRPr lang="en-GB" sz="18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spcAft>
                          <a:spcPts val="400"/>
                        </a:spcAft>
                      </a:pPr>
                      <a:r>
                        <a:rPr lang="en-GB" sz="1800">
                          <a:solidFill>
                            <a:srgbClr val="FF0000"/>
                          </a:solidFill>
                          <a:effectLst/>
                        </a:rPr>
                        <a:t>Transaction costs added </a:t>
                      </a:r>
                      <a:r>
                        <a:rPr lang="en-GB" sz="1800">
                          <a:effectLst/>
                        </a:rPr>
                        <a:t>vs </a:t>
                      </a:r>
                      <a:r>
                        <a:rPr lang="en-GB" sz="1800">
                          <a:solidFill>
                            <a:schemeClr val="accent6"/>
                          </a:solidFill>
                          <a:effectLst/>
                        </a:rPr>
                        <a:t>bonus paid</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Joint coordination, bonus paid </a:t>
                      </a:r>
                      <a:r>
                        <a:rPr lang="en-GB" sz="1800">
                          <a:effectLst/>
                        </a:rPr>
                        <a:t>but </a:t>
                      </a:r>
                      <a:r>
                        <a:rPr lang="en-GB" sz="1800">
                          <a:solidFill>
                            <a:srgbClr val="FF0000"/>
                          </a:solidFill>
                          <a:effectLst/>
                        </a:rPr>
                        <a:t>free-riding risk</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High ES contiguity </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Fewer contract costs </a:t>
                      </a:r>
                      <a:r>
                        <a:rPr lang="en-GB" sz="1800">
                          <a:solidFill>
                            <a:srgbClr val="FF0000"/>
                          </a:solidFill>
                          <a:effectLst/>
                        </a:rPr>
                        <a:t>Bonus costs. Higher costs for collectives</a:t>
                      </a:r>
                      <a:r>
                        <a:rPr lang="en-GB" sz="1800">
                          <a:effectLst/>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extLst>
                  <a:ext uri="{0D108BD9-81ED-4DB2-BD59-A6C34878D82A}">
                    <a16:rowId xmlns:a16="http://schemas.microsoft.com/office/drawing/2014/main" val="3105035710"/>
                  </a:ext>
                </a:extLst>
              </a:tr>
              <a:tr h="822960">
                <a:tc>
                  <a:txBody>
                    <a:bodyPr/>
                    <a:lstStyle/>
                    <a:p>
                      <a:pPr>
                        <a:spcAft>
                          <a:spcPts val="400"/>
                        </a:spcAft>
                      </a:pPr>
                      <a:r>
                        <a:rPr lang="en-GB" sz="1800" b="1">
                          <a:solidFill>
                            <a:schemeClr val="bg1"/>
                          </a:solidFill>
                          <a:effectLst/>
                        </a:rPr>
                        <a:t>Spatial targeting of eligible farmers</a:t>
                      </a:r>
                      <a:endParaRPr lang="en-GB" sz="18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spcAft>
                          <a:spcPts val="400"/>
                        </a:spcAft>
                      </a:pPr>
                      <a:r>
                        <a:rPr lang="en-GB" sz="1800">
                          <a:solidFill>
                            <a:srgbClr val="FF0000"/>
                          </a:solidFill>
                          <a:effectLst/>
                        </a:rPr>
                        <a:t>Fewer farmers participate </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Some farmers not eligible – can be perceived as unfair</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Increased ES  </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More value for money </a:t>
                      </a:r>
                      <a:r>
                        <a:rPr lang="en-GB" sz="1800">
                          <a:solidFill>
                            <a:srgbClr val="FF0000"/>
                          </a:solidFill>
                          <a:effectLst/>
                        </a:rPr>
                        <a:t>Added targeting costs</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extLst>
                  <a:ext uri="{0D108BD9-81ED-4DB2-BD59-A6C34878D82A}">
                    <a16:rowId xmlns:a16="http://schemas.microsoft.com/office/drawing/2014/main" val="3713177569"/>
                  </a:ext>
                </a:extLst>
              </a:tr>
              <a:tr h="822960">
                <a:tc>
                  <a:txBody>
                    <a:bodyPr/>
                    <a:lstStyle/>
                    <a:p>
                      <a:pPr>
                        <a:spcAft>
                          <a:spcPts val="400"/>
                        </a:spcAft>
                      </a:pPr>
                      <a:r>
                        <a:rPr lang="en-GB" sz="1800" b="1">
                          <a:solidFill>
                            <a:schemeClr val="bg1"/>
                          </a:solidFill>
                          <a:effectLst/>
                        </a:rPr>
                        <a:t>Differentiated payment mechanisms</a:t>
                      </a:r>
                      <a:endParaRPr lang="en-GB" sz="18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lnT w="12700" cap="flat" cmpd="sng" algn="ctr">
                      <a:solidFill>
                        <a:schemeClr val="bg1"/>
                      </a:solidFill>
                      <a:prstDash val="solid"/>
                      <a:round/>
                      <a:headEnd type="none" w="med" len="med"/>
                      <a:tailEnd type="none" w="med" len="med"/>
                    </a:lnT>
                    <a:solidFill>
                      <a:schemeClr val="tx1"/>
                    </a:solidFill>
                  </a:tcPr>
                </a:tc>
                <a:tc>
                  <a:txBody>
                    <a:bodyPr/>
                    <a:lstStyle/>
                    <a:p>
                      <a:pPr>
                        <a:spcAft>
                          <a:spcPts val="400"/>
                        </a:spcAft>
                      </a:pPr>
                      <a:r>
                        <a:rPr lang="en-GB" sz="1800">
                          <a:solidFill>
                            <a:srgbClr val="FF0000"/>
                          </a:solidFill>
                          <a:effectLst/>
                        </a:rPr>
                        <a:t>Agency  co-determines uptake</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rgbClr val="FF0000"/>
                          </a:solidFill>
                          <a:effectLst/>
                        </a:rPr>
                        <a:t>Reduced rents </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Increased ES  </a:t>
                      </a:r>
                      <a:endParaRPr lang="en-GB" sz="18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tc>
                  <a:txBody>
                    <a:bodyPr/>
                    <a:lstStyle/>
                    <a:p>
                      <a:pPr>
                        <a:spcAft>
                          <a:spcPts val="400"/>
                        </a:spcAft>
                      </a:pPr>
                      <a:r>
                        <a:rPr lang="en-GB" sz="1800">
                          <a:solidFill>
                            <a:schemeClr val="accent6"/>
                          </a:solidFill>
                          <a:effectLst/>
                        </a:rPr>
                        <a:t>More value for money </a:t>
                      </a:r>
                      <a:r>
                        <a:rPr lang="en-GB" sz="1800">
                          <a:solidFill>
                            <a:srgbClr val="FF0000"/>
                          </a:solidFill>
                          <a:effectLst/>
                        </a:rPr>
                        <a:t>Added targeting costs</a:t>
                      </a:r>
                      <a:endParaRPr lang="en-GB" sz="18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9727" marR="39727" marT="0" marB="0"/>
                </a:tc>
                <a:extLst>
                  <a:ext uri="{0D108BD9-81ED-4DB2-BD59-A6C34878D82A}">
                    <a16:rowId xmlns:a16="http://schemas.microsoft.com/office/drawing/2014/main" val="3150132018"/>
                  </a:ext>
                </a:extLst>
              </a:tr>
            </a:tbl>
          </a:graphicData>
        </a:graphic>
      </p:graphicFrame>
    </p:spTree>
    <p:extLst>
      <p:ext uri="{BB962C8B-B14F-4D97-AF65-F5344CB8AC3E}">
        <p14:creationId xmlns:p14="http://schemas.microsoft.com/office/powerpoint/2010/main" val="1614760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A4B0-71DE-D453-757A-FC7F609786DF}"/>
              </a:ext>
            </a:extLst>
          </p:cNvPr>
          <p:cNvSpPr>
            <a:spLocks noGrp="1"/>
          </p:cNvSpPr>
          <p:nvPr>
            <p:ph type="title"/>
          </p:nvPr>
        </p:nvSpPr>
        <p:spPr/>
        <p:txBody>
          <a:bodyPr/>
          <a:lstStyle/>
          <a:p>
            <a:pPr algn="ctr"/>
            <a:r>
              <a:rPr lang="en-US" sz="2700" b="1"/>
              <a:t>How much (A)ES ‘bang for the buck’?</a:t>
            </a:r>
            <a:r>
              <a:rPr lang="en-FI" sz="2700" b="1"/>
              <a:t> </a:t>
            </a:r>
            <a:endParaRPr lang="en-GB"/>
          </a:p>
        </p:txBody>
      </p:sp>
      <p:sp>
        <p:nvSpPr>
          <p:cNvPr id="3" name="Content Placeholder 2">
            <a:extLst>
              <a:ext uri="{FF2B5EF4-FFF2-40B4-BE49-F238E27FC236}">
                <a16:creationId xmlns:a16="http://schemas.microsoft.com/office/drawing/2014/main" id="{2ADEB692-D416-49C7-D65E-36FDD1A1762C}"/>
              </a:ext>
            </a:extLst>
          </p:cNvPr>
          <p:cNvSpPr>
            <a:spLocks noGrp="1"/>
          </p:cNvSpPr>
          <p:nvPr>
            <p:ph idx="1"/>
          </p:nvPr>
        </p:nvSpPr>
        <p:spPr>
          <a:xfrm>
            <a:off x="314843" y="2143942"/>
            <a:ext cx="8646289" cy="4213410"/>
          </a:xfrm>
        </p:spPr>
        <p:txBody>
          <a:bodyPr>
            <a:normAutofit/>
          </a:bodyPr>
          <a:lstStyle/>
          <a:p>
            <a:r>
              <a:rPr lang="en-FI" sz="2100">
                <a:latin typeface="Calibri" panose="020F0502020204030204" pitchFamily="34" charset="0"/>
                <a:ea typeface="Calibri" panose="020F0502020204030204" pitchFamily="34" charset="0"/>
                <a:cs typeface="Arial" panose="020B0604020202020204" pitchFamily="34" charset="0"/>
              </a:rPr>
              <a:t>M</a:t>
            </a:r>
            <a:r>
              <a:rPr lang="en-GB" sz="2100" err="1">
                <a:latin typeface="Calibri" panose="020F0502020204030204" pitchFamily="34" charset="0"/>
                <a:ea typeface="Calibri" panose="020F0502020204030204" pitchFamily="34" charset="0"/>
                <a:cs typeface="Arial" panose="020B0604020202020204" pitchFamily="34" charset="0"/>
              </a:rPr>
              <a:t>ost</a:t>
            </a:r>
            <a:r>
              <a:rPr lang="en-GB" sz="2100">
                <a:latin typeface="Calibri" panose="020F0502020204030204" pitchFamily="34" charset="0"/>
                <a:ea typeface="Calibri" panose="020F0502020204030204" pitchFamily="34" charset="0"/>
                <a:cs typeface="Arial" panose="020B0604020202020204" pitchFamily="34" charset="0"/>
              </a:rPr>
              <a:t>  empirical case-study research in middle part of </a:t>
            </a:r>
            <a:r>
              <a:rPr lang="en-GB" sz="2100" err="1">
                <a:latin typeface="Calibri" panose="020F0502020204030204" pitchFamily="34" charset="0"/>
                <a:ea typeface="Calibri" panose="020F0502020204030204" pitchFamily="34" charset="0"/>
                <a:cs typeface="Arial" panose="020B0604020202020204" pitchFamily="34" charset="0"/>
              </a:rPr>
              <a:t>ToC</a:t>
            </a:r>
            <a:r>
              <a:rPr lang="en-GB" sz="2100">
                <a:latin typeface="Calibri" panose="020F0502020204030204" pitchFamily="34" charset="0"/>
                <a:ea typeface="Calibri" panose="020F0502020204030204" pitchFamily="34" charset="0"/>
                <a:cs typeface="Arial" panose="020B0604020202020204" pitchFamily="34" charset="0"/>
              </a:rPr>
              <a:t>, i.e. from treatments to outputs (e.g. farmer participation), and sometimes outcomes (e.g. land-use changes)</a:t>
            </a:r>
            <a:endParaRPr lang="en-FI" sz="2100">
              <a:latin typeface="Calibri" panose="020F0502020204030204" pitchFamily="34" charset="0"/>
              <a:ea typeface="Calibri" panose="020F0502020204030204" pitchFamily="34" charset="0"/>
              <a:cs typeface="Arial" panose="020B0604020202020204" pitchFamily="34" charset="0"/>
            </a:endParaRPr>
          </a:p>
          <a:p>
            <a:r>
              <a:rPr lang="en-US" sz="2100">
                <a:latin typeface="Calibri" panose="020F0502020204030204" pitchFamily="34" charset="0"/>
                <a:ea typeface="Calibri" panose="020F0502020204030204" pitchFamily="34" charset="0"/>
                <a:cs typeface="Arial" panose="020B0604020202020204" pitchFamily="34" charset="0"/>
              </a:rPr>
              <a:t>Very few ‘hard’ ex-post impact evaluations of environmental or socio-economic effects (those we have, with mixed record) </a:t>
            </a:r>
            <a:endParaRPr lang="en-FI" sz="2100">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2100">
                <a:latin typeface="Calibri" panose="020F0502020204030204" pitchFamily="34" charset="0"/>
                <a:ea typeface="Calibri" panose="020F0502020204030204" pitchFamily="34" charset="0"/>
                <a:cs typeface="Arial" panose="020B0604020202020204" pitchFamily="34" charset="0"/>
              </a:rPr>
              <a:t>-&gt; How much do ‘we’ (as society) really want to know about the environmental bottom line of AES? </a:t>
            </a:r>
            <a:endParaRPr lang="en-FI" sz="2100">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A black and white logo of a balance scale with a green plant and a euro sign&#10;&#10;Description automatically generated">
            <a:extLst>
              <a:ext uri="{FF2B5EF4-FFF2-40B4-BE49-F238E27FC236}">
                <a16:creationId xmlns:a16="http://schemas.microsoft.com/office/drawing/2014/main" id="{65FD59E5-31C1-4B51-4FD3-65AF167A07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43" t="22172" r="47192" b="11910"/>
          <a:stretch/>
        </p:blipFill>
        <p:spPr>
          <a:xfrm>
            <a:off x="7973764" y="955222"/>
            <a:ext cx="1083173" cy="1060680"/>
          </a:xfrm>
          <a:prstGeom prst="rect">
            <a:avLst/>
          </a:prstGeom>
        </p:spPr>
      </p:pic>
    </p:spTree>
    <p:extLst>
      <p:ext uri="{BB962C8B-B14F-4D97-AF65-F5344CB8AC3E}">
        <p14:creationId xmlns:p14="http://schemas.microsoft.com/office/powerpoint/2010/main" val="152028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79E5-0767-D522-19CB-7B3244B85C52}"/>
              </a:ext>
            </a:extLst>
          </p:cNvPr>
          <p:cNvSpPr>
            <a:spLocks noGrp="1"/>
          </p:cNvSpPr>
          <p:nvPr>
            <p:ph type="ctrTitle"/>
          </p:nvPr>
        </p:nvSpPr>
        <p:spPr/>
        <p:txBody>
          <a:bodyPr/>
          <a:lstStyle/>
          <a:p>
            <a:r>
              <a:rPr lang="en-GB"/>
              <a:t>Thank you!</a:t>
            </a:r>
          </a:p>
        </p:txBody>
      </p:sp>
      <p:pic>
        <p:nvPicPr>
          <p:cNvPr id="6" name="Picture 5" descr="Shape&#10;&#10;Description automatically generated with medium confidence">
            <a:extLst>
              <a:ext uri="{FF2B5EF4-FFF2-40B4-BE49-F238E27FC236}">
                <a16:creationId xmlns:a16="http://schemas.microsoft.com/office/drawing/2014/main" id="{AC6FE5DA-39F8-88FB-A9DC-7EFE2BD3EE17}"/>
              </a:ext>
            </a:extLst>
          </p:cNvPr>
          <p:cNvPicPr>
            <a:picLocks noChangeAspect="1"/>
          </p:cNvPicPr>
          <p:nvPr/>
        </p:nvPicPr>
        <p:blipFill>
          <a:blip r:embed="rId2"/>
          <a:stretch>
            <a:fillRect/>
          </a:stretch>
        </p:blipFill>
        <p:spPr>
          <a:xfrm>
            <a:off x="8221634" y="5626149"/>
            <a:ext cx="789256" cy="996770"/>
          </a:xfrm>
          <a:prstGeom prst="rect">
            <a:avLst/>
          </a:prstGeom>
        </p:spPr>
      </p:pic>
      <p:sp>
        <p:nvSpPr>
          <p:cNvPr id="3" name="TextBox 2">
            <a:extLst>
              <a:ext uri="{FF2B5EF4-FFF2-40B4-BE49-F238E27FC236}">
                <a16:creationId xmlns:a16="http://schemas.microsoft.com/office/drawing/2014/main" id="{F7BF35B5-E193-CC80-39F3-5B57DC5B6303}"/>
              </a:ext>
            </a:extLst>
          </p:cNvPr>
          <p:cNvSpPr txBox="1"/>
          <p:nvPr/>
        </p:nvSpPr>
        <p:spPr>
          <a:xfrm>
            <a:off x="3326730" y="4051865"/>
            <a:ext cx="2490537" cy="369332"/>
          </a:xfrm>
          <a:prstGeom prst="rect">
            <a:avLst/>
          </a:prstGeom>
          <a:noFill/>
        </p:spPr>
        <p:txBody>
          <a:bodyPr wrap="square" rtlCol="0">
            <a:spAutoFit/>
          </a:bodyPr>
          <a:lstStyle/>
          <a:p>
            <a:pPr algn="ctr"/>
            <a:r>
              <a:rPr lang="en-FI"/>
              <a:t>sven.wunder@efi.int</a:t>
            </a:r>
            <a:endParaRPr lang="en-GB"/>
          </a:p>
        </p:txBody>
      </p:sp>
    </p:spTree>
    <p:extLst>
      <p:ext uri="{BB962C8B-B14F-4D97-AF65-F5344CB8AC3E}">
        <p14:creationId xmlns:p14="http://schemas.microsoft.com/office/powerpoint/2010/main" val="2336387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50C45CC5-5A2F-CB43-81C4-E9B4D02C71A0}"/>
              </a:ext>
            </a:extLst>
          </p:cNvPr>
          <p:cNvSpPr>
            <a:spLocks noGrp="1"/>
          </p:cNvSpPr>
          <p:nvPr>
            <p:ph type="ctrTitle"/>
          </p:nvPr>
        </p:nvSpPr>
        <p:spPr/>
        <p:txBody>
          <a:bodyPr/>
          <a:lstStyle/>
          <a:p>
            <a:r>
              <a:rPr lang="en-US"/>
              <a:t>PRINCIPLES for designing effective eco-system service delivery measures</a:t>
            </a:r>
            <a:endParaRPr lang="en-GB"/>
          </a:p>
        </p:txBody>
      </p:sp>
      <p:sp>
        <p:nvSpPr>
          <p:cNvPr id="2" name="Subtitle 1"/>
          <p:cNvSpPr>
            <a:spLocks noGrp="1"/>
          </p:cNvSpPr>
          <p:nvPr>
            <p:ph type="subTitle" idx="1"/>
          </p:nvPr>
        </p:nvSpPr>
        <p:spPr/>
        <p:txBody>
          <a:bodyPr/>
          <a:lstStyle/>
          <a:p>
            <a:r>
              <a:rPr lang="en-US"/>
              <a:t>Giulia Bazzan (KU), Jeroen Candel (WUR), Carsten Daugbjerg (KU)</a:t>
            </a:r>
          </a:p>
        </p:txBody>
      </p:sp>
      <p:sp>
        <p:nvSpPr>
          <p:cNvPr id="3" name="Text Placeholder 2"/>
          <p:cNvSpPr>
            <a:spLocks noGrp="1"/>
          </p:cNvSpPr>
          <p:nvPr>
            <p:ph type="body" sz="quarter" idx="10"/>
          </p:nvPr>
        </p:nvSpPr>
        <p:spPr/>
        <p:txBody>
          <a:bodyPr/>
          <a:lstStyle/>
          <a:p>
            <a:r>
              <a:rPr lang="en-US"/>
              <a:t>WP 3 - Institutions</a:t>
            </a:r>
          </a:p>
        </p:txBody>
      </p:sp>
    </p:spTree>
    <p:extLst>
      <p:ext uri="{BB962C8B-B14F-4D97-AF65-F5344CB8AC3E}">
        <p14:creationId xmlns:p14="http://schemas.microsoft.com/office/powerpoint/2010/main" val="3731042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19292-9516-C941-925C-4EC379A02D9C}"/>
              </a:ext>
            </a:extLst>
          </p:cNvPr>
          <p:cNvSpPr>
            <a:spLocks noGrp="1"/>
          </p:cNvSpPr>
          <p:nvPr>
            <p:ph type="title"/>
          </p:nvPr>
        </p:nvSpPr>
        <p:spPr>
          <a:xfrm>
            <a:off x="248855" y="274320"/>
            <a:ext cx="8646289" cy="1188720"/>
          </a:xfrm>
        </p:spPr>
        <p:txBody>
          <a:bodyPr anchor="ctr">
            <a:normAutofit/>
          </a:bodyPr>
          <a:lstStyle/>
          <a:p>
            <a:r>
              <a:rPr lang="it-IT"/>
              <a:t>TYPES OF ECO-SYSTEM SERVICE DELIVERY MEASURES</a:t>
            </a:r>
          </a:p>
        </p:txBody>
      </p:sp>
      <p:sp>
        <p:nvSpPr>
          <p:cNvPr id="4" name="Segnaposto data 3">
            <a:extLst>
              <a:ext uri="{FF2B5EF4-FFF2-40B4-BE49-F238E27FC236}">
                <a16:creationId xmlns:a16="http://schemas.microsoft.com/office/drawing/2014/main" id="{3972B379-27A2-A641-8DDC-BDE7F395FC47}"/>
              </a:ext>
            </a:extLst>
          </p:cNvPr>
          <p:cNvSpPr>
            <a:spLocks noGrp="1"/>
          </p:cNvSpPr>
          <p:nvPr>
            <p:ph type="dt" sz="half" idx="2"/>
          </p:nvPr>
        </p:nvSpPr>
        <p:spPr>
          <a:xfrm>
            <a:off x="248855" y="6324544"/>
            <a:ext cx="2065310" cy="323968"/>
          </a:xfrm>
        </p:spPr>
        <p:txBody>
          <a:bodyPr anchor="ctr">
            <a:normAutofit/>
          </a:bodyPr>
          <a:lstStyle/>
          <a:p>
            <a:pPr algn="l">
              <a:spcAft>
                <a:spcPts val="600"/>
              </a:spcAft>
            </a:pPr>
            <a:fld id="{0B073F77-23D7-8D42-8A72-DCC1827EEC11}" type="datetime1">
              <a:rPr lang="it-IT" smtClean="0"/>
              <a:pPr algn="l">
                <a:spcAft>
                  <a:spcPts val="600"/>
                </a:spcAft>
              </a:pPr>
              <a:t>03/10/2023</a:t>
            </a:fld>
            <a:endParaRPr lang="it-IT"/>
          </a:p>
        </p:txBody>
      </p:sp>
      <p:sp>
        <p:nvSpPr>
          <p:cNvPr id="5" name="Segnaposto numero diapositiva 4">
            <a:extLst>
              <a:ext uri="{FF2B5EF4-FFF2-40B4-BE49-F238E27FC236}">
                <a16:creationId xmlns:a16="http://schemas.microsoft.com/office/drawing/2014/main" id="{A522286C-AC0D-7343-B80F-CB4AAD27C1F3}"/>
              </a:ext>
            </a:extLst>
          </p:cNvPr>
          <p:cNvSpPr>
            <a:spLocks noGrp="1"/>
          </p:cNvSpPr>
          <p:nvPr>
            <p:ph type="sldNum" sz="quarter" idx="4"/>
          </p:nvPr>
        </p:nvSpPr>
        <p:spPr>
          <a:xfrm>
            <a:off x="8529384" y="6303648"/>
            <a:ext cx="365760" cy="365760"/>
          </a:xfrm>
        </p:spPr>
        <p:txBody>
          <a:bodyPr anchor="ctr">
            <a:normAutofit/>
          </a:bodyPr>
          <a:lstStyle/>
          <a:p>
            <a:pPr>
              <a:lnSpc>
                <a:spcPct val="90000"/>
              </a:lnSpc>
              <a:spcAft>
                <a:spcPts val="600"/>
              </a:spcAft>
            </a:pPr>
            <a:fld id="{24A99081-5F7D-6B48-A940-E14DD127A422}" type="slidenum">
              <a:rPr lang="it-IT" smtClean="0"/>
              <a:pPr>
                <a:lnSpc>
                  <a:spcPct val="90000"/>
                </a:lnSpc>
                <a:spcAft>
                  <a:spcPts val="600"/>
                </a:spcAft>
              </a:pPr>
              <a:t>25</a:t>
            </a:fld>
            <a:endParaRPr lang="it-IT"/>
          </a:p>
        </p:txBody>
      </p:sp>
      <p:sp>
        <p:nvSpPr>
          <p:cNvPr id="3" name="Content Placeholder 2"/>
          <p:cNvSpPr>
            <a:spLocks noGrp="1"/>
          </p:cNvSpPr>
          <p:nvPr>
            <p:ph idx="1"/>
          </p:nvPr>
        </p:nvSpPr>
        <p:spPr/>
        <p:txBody>
          <a:bodyPr/>
          <a:lstStyle/>
          <a:p>
            <a:endParaRPr lang="en-US"/>
          </a:p>
          <a:p>
            <a:endParaRPr lang="en-US"/>
          </a:p>
        </p:txBody>
      </p:sp>
      <p:graphicFrame>
        <p:nvGraphicFramePr>
          <p:cNvPr id="6" name="Table 5"/>
          <p:cNvGraphicFramePr>
            <a:graphicFrameLocks noGrp="1"/>
          </p:cNvGraphicFramePr>
          <p:nvPr/>
        </p:nvGraphicFramePr>
        <p:xfrm>
          <a:off x="457200" y="2078725"/>
          <a:ext cx="8228937" cy="3368487"/>
        </p:xfrm>
        <a:graphic>
          <a:graphicData uri="http://schemas.openxmlformats.org/drawingml/2006/table">
            <a:tbl>
              <a:tblPr firstRow="1" bandRow="1">
                <a:tableStyleId>{21E4AEA4-8DFA-4A89-87EB-49C32662AFE0}</a:tableStyleId>
              </a:tblPr>
              <a:tblGrid>
                <a:gridCol w="2742979">
                  <a:extLst>
                    <a:ext uri="{9D8B030D-6E8A-4147-A177-3AD203B41FA5}">
                      <a16:colId xmlns:a16="http://schemas.microsoft.com/office/drawing/2014/main" val="3250113576"/>
                    </a:ext>
                  </a:extLst>
                </a:gridCol>
                <a:gridCol w="2742979">
                  <a:extLst>
                    <a:ext uri="{9D8B030D-6E8A-4147-A177-3AD203B41FA5}">
                      <a16:colId xmlns:a16="http://schemas.microsoft.com/office/drawing/2014/main" val="3996543488"/>
                    </a:ext>
                  </a:extLst>
                </a:gridCol>
                <a:gridCol w="2742979">
                  <a:extLst>
                    <a:ext uri="{9D8B030D-6E8A-4147-A177-3AD203B41FA5}">
                      <a16:colId xmlns:a16="http://schemas.microsoft.com/office/drawing/2014/main" val="2241998405"/>
                    </a:ext>
                  </a:extLst>
                </a:gridCol>
              </a:tblGrid>
              <a:tr h="756615">
                <a:tc>
                  <a:txBody>
                    <a:bodyPr/>
                    <a:lstStyle/>
                    <a:p>
                      <a:endParaRPr lang="en-US" sz="2000" b="0"/>
                    </a:p>
                  </a:txBody>
                  <a:tcPr/>
                </a:tc>
                <a:tc>
                  <a:txBody>
                    <a:bodyPr/>
                    <a:lstStyle/>
                    <a:p>
                      <a:r>
                        <a:rPr lang="en-US" sz="2000" b="0">
                          <a:solidFill>
                            <a:schemeClr val="tx1"/>
                          </a:solidFill>
                        </a:rPr>
                        <a:t>ACTION-BASED</a:t>
                      </a:r>
                    </a:p>
                  </a:txBody>
                  <a:tcPr/>
                </a:tc>
                <a:tc>
                  <a:txBody>
                    <a:bodyPr/>
                    <a:lstStyle/>
                    <a:p>
                      <a:r>
                        <a:rPr lang="en-US" sz="2000" b="0">
                          <a:solidFill>
                            <a:schemeClr val="tx1"/>
                          </a:solidFill>
                        </a:rPr>
                        <a:t>RESULTS-BASED</a:t>
                      </a:r>
                    </a:p>
                  </a:txBody>
                  <a:tcPr/>
                </a:tc>
                <a:extLst>
                  <a:ext uri="{0D108BD9-81ED-4DB2-BD59-A6C34878D82A}">
                    <a16:rowId xmlns:a16="http://schemas.microsoft.com/office/drawing/2014/main" val="426263366"/>
                  </a:ext>
                </a:extLst>
              </a:tr>
              <a:tr h="1305936">
                <a:tc>
                  <a:txBody>
                    <a:bodyPr/>
                    <a:lstStyle/>
                    <a:p>
                      <a:r>
                        <a:rPr lang="en-US" sz="2000" b="0"/>
                        <a:t>INDIVIDUAL</a:t>
                      </a:r>
                    </a:p>
                  </a:txBody>
                  <a:tcPr>
                    <a:solidFill>
                      <a:schemeClr val="accent2"/>
                    </a:solidFill>
                  </a:tcPr>
                </a:tc>
                <a:tc>
                  <a:txBody>
                    <a:bodyPr/>
                    <a:lstStyle/>
                    <a:p>
                      <a:r>
                        <a:rPr lang="en-US" sz="2000" b="0" baseline="0"/>
                        <a:t>Least successful type</a:t>
                      </a:r>
                    </a:p>
                  </a:txBody>
                  <a:tcPr/>
                </a:tc>
                <a:tc>
                  <a:txBody>
                    <a:bodyPr/>
                    <a:lstStyle/>
                    <a:p>
                      <a:r>
                        <a:rPr lang="en-US" sz="2000" b="0"/>
                        <a:t>Intermediate</a:t>
                      </a:r>
                    </a:p>
                  </a:txBody>
                  <a:tcPr/>
                </a:tc>
                <a:extLst>
                  <a:ext uri="{0D108BD9-81ED-4DB2-BD59-A6C34878D82A}">
                    <a16:rowId xmlns:a16="http://schemas.microsoft.com/office/drawing/2014/main" val="4231781524"/>
                  </a:ext>
                </a:extLst>
              </a:tr>
              <a:tr h="1305936">
                <a:tc>
                  <a:txBody>
                    <a:bodyPr/>
                    <a:lstStyle/>
                    <a:p>
                      <a:r>
                        <a:rPr lang="en-US" sz="2000" b="0"/>
                        <a:t>COLLECTIVE</a:t>
                      </a:r>
                    </a:p>
                  </a:txBody>
                  <a:tcPr>
                    <a:solidFill>
                      <a:schemeClr val="accent2"/>
                    </a:solidFill>
                  </a:tcPr>
                </a:tc>
                <a:tc>
                  <a:txBody>
                    <a:bodyPr/>
                    <a:lstStyle/>
                    <a:p>
                      <a:r>
                        <a:rPr lang="en-US" sz="2000" b="0"/>
                        <a:t>Intermediate</a:t>
                      </a:r>
                    </a:p>
                  </a:txBody>
                  <a:tcPr/>
                </a:tc>
                <a:tc>
                  <a:txBody>
                    <a:bodyPr/>
                    <a:lstStyle/>
                    <a:p>
                      <a:r>
                        <a:rPr lang="en-US" sz="2000" b="0"/>
                        <a:t>Most</a:t>
                      </a:r>
                      <a:r>
                        <a:rPr lang="en-US" sz="2000" b="0" baseline="0"/>
                        <a:t> s</a:t>
                      </a:r>
                      <a:r>
                        <a:rPr lang="en-US" sz="2000" b="0"/>
                        <a:t>uccessful type</a:t>
                      </a:r>
                    </a:p>
                  </a:txBody>
                  <a:tcPr/>
                </a:tc>
                <a:extLst>
                  <a:ext uri="{0D108BD9-81ED-4DB2-BD59-A6C34878D82A}">
                    <a16:rowId xmlns:a16="http://schemas.microsoft.com/office/drawing/2014/main" val="2219256746"/>
                  </a:ext>
                </a:extLst>
              </a:tr>
            </a:tbl>
          </a:graphicData>
        </a:graphic>
      </p:graphicFrame>
    </p:spTree>
    <p:extLst>
      <p:ext uri="{BB962C8B-B14F-4D97-AF65-F5344CB8AC3E}">
        <p14:creationId xmlns:p14="http://schemas.microsoft.com/office/powerpoint/2010/main" val="2469510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19292-9516-C941-925C-4EC379A02D9C}"/>
              </a:ext>
            </a:extLst>
          </p:cNvPr>
          <p:cNvSpPr>
            <a:spLocks noGrp="1"/>
          </p:cNvSpPr>
          <p:nvPr>
            <p:ph type="title"/>
          </p:nvPr>
        </p:nvSpPr>
        <p:spPr>
          <a:xfrm>
            <a:off x="248855" y="274320"/>
            <a:ext cx="8646289" cy="1188720"/>
          </a:xfrm>
        </p:spPr>
        <p:txBody>
          <a:bodyPr anchor="ctr">
            <a:normAutofit/>
          </a:bodyPr>
          <a:lstStyle/>
          <a:p>
            <a:r>
              <a:rPr lang="it-IT"/>
              <a:t>TYPES OF ECO-SYSTEM SERVICE DELIVERY MEASURES</a:t>
            </a:r>
          </a:p>
        </p:txBody>
      </p:sp>
      <p:sp>
        <p:nvSpPr>
          <p:cNvPr id="4" name="Segnaposto data 3">
            <a:extLst>
              <a:ext uri="{FF2B5EF4-FFF2-40B4-BE49-F238E27FC236}">
                <a16:creationId xmlns:a16="http://schemas.microsoft.com/office/drawing/2014/main" id="{3972B379-27A2-A641-8DDC-BDE7F395FC47}"/>
              </a:ext>
            </a:extLst>
          </p:cNvPr>
          <p:cNvSpPr>
            <a:spLocks noGrp="1"/>
          </p:cNvSpPr>
          <p:nvPr>
            <p:ph type="dt" sz="half" idx="2"/>
          </p:nvPr>
        </p:nvSpPr>
        <p:spPr>
          <a:xfrm>
            <a:off x="248855" y="6324544"/>
            <a:ext cx="2065310" cy="323968"/>
          </a:xfrm>
        </p:spPr>
        <p:txBody>
          <a:bodyPr anchor="ctr">
            <a:normAutofit/>
          </a:bodyPr>
          <a:lstStyle/>
          <a:p>
            <a:pPr algn="l">
              <a:spcAft>
                <a:spcPts val="600"/>
              </a:spcAft>
            </a:pPr>
            <a:fld id="{0B073F77-23D7-8D42-8A72-DCC1827EEC11}" type="datetime1">
              <a:rPr lang="it-IT" smtClean="0"/>
              <a:pPr algn="l">
                <a:spcAft>
                  <a:spcPts val="600"/>
                </a:spcAft>
              </a:pPr>
              <a:t>03/10/2023</a:t>
            </a:fld>
            <a:endParaRPr lang="it-IT"/>
          </a:p>
        </p:txBody>
      </p:sp>
      <p:sp>
        <p:nvSpPr>
          <p:cNvPr id="5" name="Segnaposto numero diapositiva 4">
            <a:extLst>
              <a:ext uri="{FF2B5EF4-FFF2-40B4-BE49-F238E27FC236}">
                <a16:creationId xmlns:a16="http://schemas.microsoft.com/office/drawing/2014/main" id="{A522286C-AC0D-7343-B80F-CB4AAD27C1F3}"/>
              </a:ext>
            </a:extLst>
          </p:cNvPr>
          <p:cNvSpPr>
            <a:spLocks noGrp="1"/>
          </p:cNvSpPr>
          <p:nvPr>
            <p:ph type="sldNum" sz="quarter" idx="4"/>
          </p:nvPr>
        </p:nvSpPr>
        <p:spPr>
          <a:xfrm>
            <a:off x="8529384" y="6303648"/>
            <a:ext cx="365760" cy="365760"/>
          </a:xfrm>
        </p:spPr>
        <p:txBody>
          <a:bodyPr anchor="ctr">
            <a:normAutofit/>
          </a:bodyPr>
          <a:lstStyle/>
          <a:p>
            <a:pPr>
              <a:lnSpc>
                <a:spcPct val="90000"/>
              </a:lnSpc>
              <a:spcAft>
                <a:spcPts val="600"/>
              </a:spcAft>
            </a:pPr>
            <a:fld id="{24A99081-5F7D-6B48-A940-E14DD127A422}" type="slidenum">
              <a:rPr lang="it-IT" smtClean="0"/>
              <a:pPr>
                <a:lnSpc>
                  <a:spcPct val="90000"/>
                </a:lnSpc>
                <a:spcAft>
                  <a:spcPts val="600"/>
                </a:spcAft>
              </a:pPr>
              <a:t>26</a:t>
            </a:fld>
            <a:endParaRPr lang="it-IT"/>
          </a:p>
        </p:txBody>
      </p:sp>
      <p:sp>
        <p:nvSpPr>
          <p:cNvPr id="3" name="Content Placeholder 2"/>
          <p:cNvSpPr>
            <a:spLocks noGrp="1"/>
          </p:cNvSpPr>
          <p:nvPr>
            <p:ph idx="1"/>
          </p:nvPr>
        </p:nvSpPr>
        <p:spPr/>
        <p:txBody>
          <a:bodyPr/>
          <a:lstStyle/>
          <a:p>
            <a:endParaRPr lang="en-US"/>
          </a:p>
          <a:p>
            <a:endParaRPr lang="en-US"/>
          </a:p>
        </p:txBody>
      </p:sp>
      <p:graphicFrame>
        <p:nvGraphicFramePr>
          <p:cNvPr id="6" name="Table 5"/>
          <p:cNvGraphicFramePr>
            <a:graphicFrameLocks noGrp="1"/>
          </p:cNvGraphicFramePr>
          <p:nvPr/>
        </p:nvGraphicFramePr>
        <p:xfrm>
          <a:off x="457200" y="2078725"/>
          <a:ext cx="8228937" cy="3677991"/>
        </p:xfrm>
        <a:graphic>
          <a:graphicData uri="http://schemas.openxmlformats.org/drawingml/2006/table">
            <a:tbl>
              <a:tblPr firstRow="1" bandRow="1">
                <a:tableStyleId>{21E4AEA4-8DFA-4A89-87EB-49C32662AFE0}</a:tableStyleId>
              </a:tblPr>
              <a:tblGrid>
                <a:gridCol w="2742979">
                  <a:extLst>
                    <a:ext uri="{9D8B030D-6E8A-4147-A177-3AD203B41FA5}">
                      <a16:colId xmlns:a16="http://schemas.microsoft.com/office/drawing/2014/main" val="3250113576"/>
                    </a:ext>
                  </a:extLst>
                </a:gridCol>
                <a:gridCol w="2742979">
                  <a:extLst>
                    <a:ext uri="{9D8B030D-6E8A-4147-A177-3AD203B41FA5}">
                      <a16:colId xmlns:a16="http://schemas.microsoft.com/office/drawing/2014/main" val="3996543488"/>
                    </a:ext>
                  </a:extLst>
                </a:gridCol>
                <a:gridCol w="2742979">
                  <a:extLst>
                    <a:ext uri="{9D8B030D-6E8A-4147-A177-3AD203B41FA5}">
                      <a16:colId xmlns:a16="http://schemas.microsoft.com/office/drawing/2014/main" val="2241998405"/>
                    </a:ext>
                  </a:extLst>
                </a:gridCol>
              </a:tblGrid>
              <a:tr h="756615">
                <a:tc>
                  <a:txBody>
                    <a:bodyPr/>
                    <a:lstStyle/>
                    <a:p>
                      <a:endParaRPr lang="en-US" sz="2000" b="0"/>
                    </a:p>
                  </a:txBody>
                  <a:tcPr/>
                </a:tc>
                <a:tc>
                  <a:txBody>
                    <a:bodyPr/>
                    <a:lstStyle/>
                    <a:p>
                      <a:r>
                        <a:rPr lang="en-US" sz="2000" b="0">
                          <a:solidFill>
                            <a:schemeClr val="tx1"/>
                          </a:solidFill>
                        </a:rPr>
                        <a:t>ACTION-BASED</a:t>
                      </a:r>
                    </a:p>
                  </a:txBody>
                  <a:tcPr/>
                </a:tc>
                <a:tc>
                  <a:txBody>
                    <a:bodyPr/>
                    <a:lstStyle/>
                    <a:p>
                      <a:r>
                        <a:rPr lang="en-US" sz="2000" b="0">
                          <a:solidFill>
                            <a:schemeClr val="tx1"/>
                          </a:solidFill>
                        </a:rPr>
                        <a:t>RESULTS-BASED</a:t>
                      </a:r>
                    </a:p>
                  </a:txBody>
                  <a:tcPr/>
                </a:tc>
                <a:extLst>
                  <a:ext uri="{0D108BD9-81ED-4DB2-BD59-A6C34878D82A}">
                    <a16:rowId xmlns:a16="http://schemas.microsoft.com/office/drawing/2014/main" val="426263366"/>
                  </a:ext>
                </a:extLst>
              </a:tr>
              <a:tr h="1305936">
                <a:tc>
                  <a:txBody>
                    <a:bodyPr/>
                    <a:lstStyle/>
                    <a:p>
                      <a:r>
                        <a:rPr lang="en-US" sz="2000" b="0"/>
                        <a:t>INDIVIDUAL</a:t>
                      </a:r>
                    </a:p>
                  </a:txBody>
                  <a:tcPr>
                    <a:solidFill>
                      <a:schemeClr val="accent2"/>
                    </a:solidFill>
                  </a:tcPr>
                </a:tc>
                <a:tc>
                  <a:txBody>
                    <a:bodyPr/>
                    <a:lstStyle/>
                    <a:p>
                      <a:r>
                        <a:rPr lang="en-US" sz="2000" b="0" baseline="0"/>
                        <a:t>Catalan case (unsuccessful), Estonian case (unsuccessful)</a:t>
                      </a:r>
                    </a:p>
                  </a:txBody>
                  <a:tcPr/>
                </a:tc>
                <a:tc>
                  <a:txBody>
                    <a:bodyPr/>
                    <a:lstStyle/>
                    <a:p>
                      <a:r>
                        <a:rPr lang="en-US" sz="2000" b="0"/>
                        <a:t>Romanian</a:t>
                      </a:r>
                      <a:r>
                        <a:rPr lang="en-US" sz="2000" b="0" baseline="0"/>
                        <a:t> case (successful), Bavarian case (successful), Hungarian case (unsuccessful)</a:t>
                      </a:r>
                      <a:endParaRPr lang="en-US" sz="2000" b="0"/>
                    </a:p>
                  </a:txBody>
                  <a:tcPr/>
                </a:tc>
                <a:extLst>
                  <a:ext uri="{0D108BD9-81ED-4DB2-BD59-A6C34878D82A}">
                    <a16:rowId xmlns:a16="http://schemas.microsoft.com/office/drawing/2014/main" val="4231781524"/>
                  </a:ext>
                </a:extLst>
              </a:tr>
              <a:tr h="1305936">
                <a:tc>
                  <a:txBody>
                    <a:bodyPr/>
                    <a:lstStyle/>
                    <a:p>
                      <a:r>
                        <a:rPr lang="en-US" sz="2000" b="0"/>
                        <a:t>COLLECTIVE</a:t>
                      </a:r>
                    </a:p>
                  </a:txBody>
                  <a:tcPr>
                    <a:solidFill>
                      <a:schemeClr val="accent2"/>
                    </a:solidFill>
                  </a:tcPr>
                </a:tc>
                <a:tc>
                  <a:txBody>
                    <a:bodyPr/>
                    <a:lstStyle/>
                    <a:p>
                      <a:r>
                        <a:rPr lang="en-US" sz="2000" b="0"/>
                        <a:t>Dutch case (successful)</a:t>
                      </a:r>
                    </a:p>
                  </a:txBody>
                  <a:tcPr/>
                </a:tc>
                <a:tc>
                  <a:txBody>
                    <a:bodyPr/>
                    <a:lstStyle/>
                    <a:p>
                      <a:endParaRPr lang="en-US" sz="2000" b="0"/>
                    </a:p>
                  </a:txBody>
                  <a:tcPr/>
                </a:tc>
                <a:extLst>
                  <a:ext uri="{0D108BD9-81ED-4DB2-BD59-A6C34878D82A}">
                    <a16:rowId xmlns:a16="http://schemas.microsoft.com/office/drawing/2014/main" val="2219256746"/>
                  </a:ext>
                </a:extLst>
              </a:tr>
            </a:tbl>
          </a:graphicData>
        </a:graphic>
      </p:graphicFrame>
    </p:spTree>
    <p:extLst>
      <p:ext uri="{BB962C8B-B14F-4D97-AF65-F5344CB8AC3E}">
        <p14:creationId xmlns:p14="http://schemas.microsoft.com/office/powerpoint/2010/main" val="1363989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19292-9516-C941-925C-4EC379A02D9C}"/>
              </a:ext>
            </a:extLst>
          </p:cNvPr>
          <p:cNvSpPr>
            <a:spLocks noGrp="1"/>
          </p:cNvSpPr>
          <p:nvPr>
            <p:ph type="title"/>
          </p:nvPr>
        </p:nvSpPr>
        <p:spPr>
          <a:xfrm>
            <a:off x="248855" y="274320"/>
            <a:ext cx="8646289" cy="1188720"/>
          </a:xfrm>
        </p:spPr>
        <p:txBody>
          <a:bodyPr anchor="ctr">
            <a:normAutofit/>
          </a:bodyPr>
          <a:lstStyle/>
          <a:p>
            <a:r>
              <a:rPr lang="it-IT"/>
              <a:t>HOW SUCCESSFUL ARE ECO-SYSTEM SERVICE DELIVERY MEASURES?</a:t>
            </a:r>
          </a:p>
        </p:txBody>
      </p:sp>
      <p:sp>
        <p:nvSpPr>
          <p:cNvPr id="4" name="Segnaposto data 3">
            <a:extLst>
              <a:ext uri="{FF2B5EF4-FFF2-40B4-BE49-F238E27FC236}">
                <a16:creationId xmlns:a16="http://schemas.microsoft.com/office/drawing/2014/main" id="{3972B379-27A2-A641-8DDC-BDE7F395FC47}"/>
              </a:ext>
            </a:extLst>
          </p:cNvPr>
          <p:cNvSpPr>
            <a:spLocks noGrp="1"/>
          </p:cNvSpPr>
          <p:nvPr>
            <p:ph type="dt" sz="half" idx="2"/>
          </p:nvPr>
        </p:nvSpPr>
        <p:spPr>
          <a:xfrm>
            <a:off x="248855" y="6324544"/>
            <a:ext cx="2065310" cy="323968"/>
          </a:xfrm>
        </p:spPr>
        <p:txBody>
          <a:bodyPr anchor="ctr">
            <a:normAutofit/>
          </a:bodyPr>
          <a:lstStyle/>
          <a:p>
            <a:pPr algn="l">
              <a:spcAft>
                <a:spcPts val="600"/>
              </a:spcAft>
            </a:pPr>
            <a:fld id="{0B073F77-23D7-8D42-8A72-DCC1827EEC11}" type="datetime1">
              <a:rPr lang="it-IT" smtClean="0"/>
              <a:pPr algn="l">
                <a:spcAft>
                  <a:spcPts val="600"/>
                </a:spcAft>
              </a:pPr>
              <a:t>03/10/2023</a:t>
            </a:fld>
            <a:endParaRPr lang="it-IT"/>
          </a:p>
        </p:txBody>
      </p:sp>
      <p:sp>
        <p:nvSpPr>
          <p:cNvPr id="5" name="Segnaposto numero diapositiva 4">
            <a:extLst>
              <a:ext uri="{FF2B5EF4-FFF2-40B4-BE49-F238E27FC236}">
                <a16:creationId xmlns:a16="http://schemas.microsoft.com/office/drawing/2014/main" id="{A522286C-AC0D-7343-B80F-CB4AAD27C1F3}"/>
              </a:ext>
            </a:extLst>
          </p:cNvPr>
          <p:cNvSpPr>
            <a:spLocks noGrp="1"/>
          </p:cNvSpPr>
          <p:nvPr>
            <p:ph type="sldNum" sz="quarter" idx="4"/>
          </p:nvPr>
        </p:nvSpPr>
        <p:spPr>
          <a:xfrm>
            <a:off x="8529384" y="6303648"/>
            <a:ext cx="365760" cy="365760"/>
          </a:xfrm>
        </p:spPr>
        <p:txBody>
          <a:bodyPr anchor="ctr">
            <a:normAutofit/>
          </a:bodyPr>
          <a:lstStyle/>
          <a:p>
            <a:pPr>
              <a:lnSpc>
                <a:spcPct val="90000"/>
              </a:lnSpc>
              <a:spcAft>
                <a:spcPts val="600"/>
              </a:spcAft>
            </a:pPr>
            <a:fld id="{24A99081-5F7D-6B48-A940-E14DD127A422}" type="slidenum">
              <a:rPr lang="it-IT" smtClean="0"/>
              <a:pPr>
                <a:lnSpc>
                  <a:spcPct val="90000"/>
                </a:lnSpc>
                <a:spcAft>
                  <a:spcPts val="600"/>
                </a:spcAft>
              </a:pPr>
              <a:t>27</a:t>
            </a:fld>
            <a:endParaRPr lang="it-IT"/>
          </a:p>
        </p:txBody>
      </p:sp>
      <p:sp>
        <p:nvSpPr>
          <p:cNvPr id="3" name="Content Placeholder 2"/>
          <p:cNvSpPr>
            <a:spLocks noGrp="1"/>
          </p:cNvSpPr>
          <p:nvPr>
            <p:ph idx="1"/>
          </p:nvPr>
        </p:nvSpPr>
        <p:spPr/>
        <p:txBody>
          <a:bodyPr/>
          <a:lstStyle/>
          <a:p>
            <a:endParaRPr lang="en-US"/>
          </a:p>
          <a:p>
            <a:endParaRPr lang="en-US"/>
          </a:p>
        </p:txBody>
      </p:sp>
      <p:graphicFrame>
        <p:nvGraphicFramePr>
          <p:cNvPr id="8" name="Table 7"/>
          <p:cNvGraphicFramePr>
            <a:graphicFrameLocks noGrp="1"/>
          </p:cNvGraphicFramePr>
          <p:nvPr/>
        </p:nvGraphicFramePr>
        <p:xfrm>
          <a:off x="1110342" y="1895845"/>
          <a:ext cx="6824517" cy="2796649"/>
        </p:xfrm>
        <a:graphic>
          <a:graphicData uri="http://schemas.openxmlformats.org/drawingml/2006/table">
            <a:tbl>
              <a:tblPr firstRow="1" bandRow="1">
                <a:tableStyleId>{21E4AEA4-8DFA-4A89-87EB-49C32662AFE0}</a:tableStyleId>
              </a:tblPr>
              <a:tblGrid>
                <a:gridCol w="2274839">
                  <a:extLst>
                    <a:ext uri="{9D8B030D-6E8A-4147-A177-3AD203B41FA5}">
                      <a16:colId xmlns:a16="http://schemas.microsoft.com/office/drawing/2014/main" val="3487075554"/>
                    </a:ext>
                  </a:extLst>
                </a:gridCol>
                <a:gridCol w="2274839">
                  <a:extLst>
                    <a:ext uri="{9D8B030D-6E8A-4147-A177-3AD203B41FA5}">
                      <a16:colId xmlns:a16="http://schemas.microsoft.com/office/drawing/2014/main" val="2868223516"/>
                    </a:ext>
                  </a:extLst>
                </a:gridCol>
                <a:gridCol w="2274839">
                  <a:extLst>
                    <a:ext uri="{9D8B030D-6E8A-4147-A177-3AD203B41FA5}">
                      <a16:colId xmlns:a16="http://schemas.microsoft.com/office/drawing/2014/main" val="1314665958"/>
                    </a:ext>
                  </a:extLst>
                </a:gridCol>
              </a:tblGrid>
              <a:tr h="881743">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High capacity</a:t>
                      </a:r>
                      <a:r>
                        <a:rPr lang="en-US" sz="2000" b="0" baseline="0">
                          <a:solidFill>
                            <a:schemeClr val="tx1"/>
                          </a:solidFill>
                          <a:effectLst/>
                          <a:latin typeface="+mn-lt"/>
                          <a:ea typeface="Calibri" panose="020F0502020204030204" pitchFamily="34" charset="0"/>
                          <a:cs typeface="Times New Roman" panose="02020603050405020304" pitchFamily="18" charset="0"/>
                        </a:rPr>
                        <a:t> to overcome barriers</a:t>
                      </a: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Low capacity to overcome</a:t>
                      </a:r>
                      <a:r>
                        <a:rPr lang="en-US" sz="2000" b="0" baseline="0">
                          <a:solidFill>
                            <a:schemeClr val="tx1"/>
                          </a:solidFill>
                          <a:effectLst/>
                          <a:latin typeface="+mn-lt"/>
                          <a:ea typeface="Calibri" panose="020F0502020204030204" pitchFamily="34" charset="0"/>
                          <a:cs typeface="Times New Roman" panose="02020603050405020304" pitchFamily="18" charset="0"/>
                        </a:rPr>
                        <a:t> barriers</a:t>
                      </a: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0990885"/>
                  </a:ext>
                </a:extLst>
              </a:tr>
              <a:tr h="881743">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Uptake increased</a:t>
                      </a:r>
                      <a:r>
                        <a:rPr lang="en-US" sz="2000" b="0" baseline="0">
                          <a:solidFill>
                            <a:schemeClr val="tx1"/>
                          </a:solidFill>
                          <a:effectLst/>
                          <a:latin typeface="+mn-lt"/>
                          <a:ea typeface="Calibri" panose="020F0502020204030204" pitchFamily="34" charset="0"/>
                          <a:cs typeface="Times New Roman" panose="02020603050405020304" pitchFamily="18" charset="0"/>
                        </a:rPr>
                        <a:t> (or very high)</a:t>
                      </a: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Dutch case, Romanian case</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b="0">
                          <a:solidFill>
                            <a:schemeClr val="tx1"/>
                          </a:solidFill>
                          <a:effectLst/>
                          <a:latin typeface="+mn-lt"/>
                          <a:ea typeface="Calibri" panose="020F0502020204030204" pitchFamily="34" charset="0"/>
                          <a:cs typeface="Times New Roman" panose="02020603050405020304" pitchFamily="18" charset="0"/>
                        </a:rPr>
                        <a:t>Bavarian case (intermediate</a:t>
                      </a:r>
                      <a:r>
                        <a:rPr lang="en-US" sz="2000" b="0" baseline="0">
                          <a:solidFill>
                            <a:schemeClr val="tx1"/>
                          </a:solidFill>
                          <a:effectLst/>
                          <a:latin typeface="+mn-lt"/>
                          <a:ea typeface="Calibri" panose="020F0502020204030204" pitchFamily="34" charset="0"/>
                          <a:cs typeface="Times New Roman" panose="02020603050405020304" pitchFamily="18" charset="0"/>
                        </a:rPr>
                        <a:t> capacity)</a:t>
                      </a: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278072"/>
                  </a:ext>
                </a:extLst>
              </a:tr>
              <a:tr h="881743">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Uptake decreased (or very low)</a:t>
                      </a:r>
                    </a:p>
                  </a:txBody>
                  <a:tcPr marL="68580" marR="68580" marT="0" marB="0">
                    <a:solidFill>
                      <a:schemeClr val="accent2"/>
                    </a:solidFill>
                  </a:tcPr>
                </a:tc>
                <a:tc>
                  <a:txBody>
                    <a:bodyPr/>
                    <a:lstStyle/>
                    <a:p>
                      <a:pPr>
                        <a:lnSpc>
                          <a:spcPct val="107000"/>
                        </a:lnSpc>
                        <a:spcAft>
                          <a:spcPts val="0"/>
                        </a:spcAft>
                      </a:pP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Hungarian case,</a:t>
                      </a:r>
                      <a:br>
                        <a:rPr lang="en-US" sz="2000" b="0">
                          <a:solidFill>
                            <a:schemeClr val="tx1"/>
                          </a:solidFill>
                          <a:effectLst/>
                          <a:latin typeface="+mn-lt"/>
                          <a:ea typeface="Calibri" panose="020F0502020204030204" pitchFamily="34" charset="0"/>
                          <a:cs typeface="Times New Roman" panose="02020603050405020304" pitchFamily="18" charset="0"/>
                        </a:rPr>
                      </a:br>
                      <a:r>
                        <a:rPr lang="en-US" sz="2000" b="0">
                          <a:solidFill>
                            <a:schemeClr val="tx1"/>
                          </a:solidFill>
                          <a:effectLst/>
                          <a:latin typeface="+mn-lt"/>
                          <a:ea typeface="Calibri" panose="020F0502020204030204" pitchFamily="34" charset="0"/>
                          <a:cs typeface="Times New Roman" panose="02020603050405020304" pitchFamily="18" charset="0"/>
                        </a:rPr>
                        <a:t>Catalan case,</a:t>
                      </a:r>
                    </a:p>
                    <a:p>
                      <a:pPr>
                        <a:lnSpc>
                          <a:spcPct val="107000"/>
                        </a:lnSpc>
                        <a:spcAft>
                          <a:spcPts val="0"/>
                        </a:spcAft>
                      </a:pPr>
                      <a:r>
                        <a:rPr lang="en-US" sz="2000" b="0">
                          <a:solidFill>
                            <a:schemeClr val="tx1"/>
                          </a:solidFill>
                          <a:effectLst/>
                          <a:latin typeface="+mn-lt"/>
                          <a:ea typeface="Calibri" panose="020F0502020204030204" pitchFamily="34" charset="0"/>
                          <a:cs typeface="Times New Roman" panose="02020603050405020304" pitchFamily="18" charset="0"/>
                        </a:rPr>
                        <a:t>Estonian case</a:t>
                      </a:r>
                    </a:p>
                  </a:txBody>
                  <a:tcPr marL="68580" marR="68580" marT="0" marB="0"/>
                </a:tc>
                <a:extLst>
                  <a:ext uri="{0D108BD9-81ED-4DB2-BD59-A6C34878D82A}">
                    <a16:rowId xmlns:a16="http://schemas.microsoft.com/office/drawing/2014/main" val="3637452378"/>
                  </a:ext>
                </a:extLst>
              </a:tr>
            </a:tbl>
          </a:graphicData>
        </a:graphic>
      </p:graphicFrame>
    </p:spTree>
    <p:extLst>
      <p:ext uri="{BB962C8B-B14F-4D97-AF65-F5344CB8AC3E}">
        <p14:creationId xmlns:p14="http://schemas.microsoft.com/office/powerpoint/2010/main" val="364055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SUCCESSFUL INDIVIDUAL RESULTS-BASED AES</a:t>
            </a:r>
          </a:p>
        </p:txBody>
      </p:sp>
      <p:sp>
        <p:nvSpPr>
          <p:cNvPr id="3" name="Content Placeholder 2"/>
          <p:cNvSpPr>
            <a:spLocks noGrp="1"/>
          </p:cNvSpPr>
          <p:nvPr>
            <p:ph idx="1"/>
          </p:nvPr>
        </p:nvSpPr>
        <p:spPr/>
        <p:txBody>
          <a:bodyPr anchor="ctr"/>
          <a:lstStyle/>
          <a:p>
            <a:r>
              <a:rPr lang="en-US"/>
              <a:t>A result-based grassland conservation scheme targeting plant species conservation has recently been initiated as part of the regional </a:t>
            </a:r>
            <a:r>
              <a:rPr lang="en-US" err="1"/>
              <a:t>agri</a:t>
            </a:r>
            <a:r>
              <a:rPr lang="en-US"/>
              <a:t>-environment program in the state of Bavaria, in Germany. Farmers signing up are paid if a number of predefined plant species were found ex post on their land. The results-based scheme is being piloted during the programming period 2015-20. </a:t>
            </a:r>
          </a:p>
          <a:p>
            <a:r>
              <a:rPr lang="en-US"/>
              <a:t> A pilot AES was running in Romania between 2015 and 2019, led and implemented by the non-governmental organization ADEPT Foundation, and financed by DG Environment and Deutsche </a:t>
            </a:r>
            <a:r>
              <a:rPr lang="en-US" err="1"/>
              <a:t>Bundesstiftung</a:t>
            </a:r>
            <a:r>
              <a:rPr lang="en-US"/>
              <a:t> Umwelt (DBU). Thirty species have been selected and tested as biodiversity indicators of high nature value meadows in the pilot scheme regions. Individual farmers </a:t>
            </a:r>
            <a:r>
              <a:rPr lang="en-US" err="1"/>
              <a:t>uptaking</a:t>
            </a:r>
            <a:r>
              <a:rPr lang="en-US"/>
              <a:t> the scheme are paid by results of measured species diversity on their farms and have the freedom to choose management practice according to local conditions.</a:t>
            </a:r>
          </a:p>
          <a:p>
            <a:endParaRPr lang="en-US"/>
          </a:p>
        </p:txBody>
      </p:sp>
      <p:sp>
        <p:nvSpPr>
          <p:cNvPr id="4" name="Date Placeholder 3"/>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p:cNvSpPr>
            <a:spLocks noGrp="1"/>
          </p:cNvSpPr>
          <p:nvPr>
            <p:ph type="sldNum" sz="quarter" idx="4"/>
          </p:nvPr>
        </p:nvSpPr>
        <p:spPr/>
        <p:txBody>
          <a:bodyPr/>
          <a:lstStyle/>
          <a:p>
            <a:fld id="{24A99081-5F7D-6B48-A940-E14DD127A422}" type="slidenum">
              <a:rPr lang="it-IT" smtClean="0"/>
              <a:pPr/>
              <a:t>28</a:t>
            </a:fld>
            <a:endParaRPr lang="it-IT"/>
          </a:p>
        </p:txBody>
      </p:sp>
    </p:spTree>
    <p:extLst>
      <p:ext uri="{BB962C8B-B14F-4D97-AF65-F5344CB8AC3E}">
        <p14:creationId xmlns:p14="http://schemas.microsoft.com/office/powerpoint/2010/main" val="4104763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SUCCESSFUL COLLECTIVE ACTION-BASED </a:t>
            </a:r>
            <a:r>
              <a:rPr lang="en-US" err="1"/>
              <a:t>aes</a:t>
            </a:r>
            <a:endParaRPr lang="en-US"/>
          </a:p>
        </p:txBody>
      </p:sp>
      <p:sp>
        <p:nvSpPr>
          <p:cNvPr id="3" name="Content Placeholder 2"/>
          <p:cNvSpPr>
            <a:spLocks noGrp="1"/>
          </p:cNvSpPr>
          <p:nvPr>
            <p:ph idx="1"/>
          </p:nvPr>
        </p:nvSpPr>
        <p:spPr/>
        <p:txBody>
          <a:bodyPr anchor="ctr"/>
          <a:lstStyle/>
          <a:p>
            <a:r>
              <a:rPr lang="en-US"/>
              <a:t>The Dutch Rural Development Program finances a wide variety of measures, mainly concerning restoration, conservation, and enhancement of ecosystems related to agriculture. The program has a strong ecological perspective and aims at promoting biodiversity and improving water and soil management. Within this framework, the Dutch agricultural landscape management scheme evolved under the 2014 EU Rural Development Regulation, which introduced the option of group applications for </a:t>
            </a:r>
            <a:r>
              <a:rPr lang="en-US" err="1"/>
              <a:t>agri</a:t>
            </a:r>
            <a:r>
              <a:rPr lang="en-US"/>
              <a:t>-environment-climate measures (Regulation EU 1305/2013, Art. 28). As a result, since 2016, only joint applications (through agrarian/nature collectives) became eligible for subsidies for </a:t>
            </a:r>
            <a:r>
              <a:rPr lang="en-US" err="1"/>
              <a:t>agri</a:t>
            </a:r>
            <a:r>
              <a:rPr lang="en-US"/>
              <a:t> environmental management. The agrarian collective submits a territorial application that specifies which </a:t>
            </a:r>
            <a:r>
              <a:rPr lang="en-US" err="1"/>
              <a:t>agri</a:t>
            </a:r>
            <a:r>
              <a:rPr lang="en-US"/>
              <a:t>-environmental activities the collective (and its members) will perform in their territory, and how these will contribute to the realization of the goals of the provincial nature management plan. Collective subsidies will be granted only after the province has approved the territorial application. </a:t>
            </a:r>
          </a:p>
        </p:txBody>
      </p:sp>
      <p:sp>
        <p:nvSpPr>
          <p:cNvPr id="4" name="Date Placeholder 3"/>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p:cNvSpPr>
            <a:spLocks noGrp="1"/>
          </p:cNvSpPr>
          <p:nvPr>
            <p:ph type="sldNum" sz="quarter" idx="4"/>
          </p:nvPr>
        </p:nvSpPr>
        <p:spPr/>
        <p:txBody>
          <a:bodyPr/>
          <a:lstStyle/>
          <a:p>
            <a:fld id="{24A99081-5F7D-6B48-A940-E14DD127A422}" type="slidenum">
              <a:rPr lang="it-IT" smtClean="0"/>
              <a:pPr/>
              <a:t>29</a:t>
            </a:fld>
            <a:endParaRPr lang="it-IT"/>
          </a:p>
        </p:txBody>
      </p:sp>
    </p:spTree>
    <p:extLst>
      <p:ext uri="{BB962C8B-B14F-4D97-AF65-F5344CB8AC3E}">
        <p14:creationId xmlns:p14="http://schemas.microsoft.com/office/powerpoint/2010/main" val="145346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E97C0-A53C-FB6F-8923-0186B62983F8}"/>
              </a:ext>
            </a:extLst>
          </p:cNvPr>
          <p:cNvSpPr>
            <a:spLocks noGrp="1"/>
          </p:cNvSpPr>
          <p:nvPr>
            <p:ph type="title"/>
          </p:nvPr>
        </p:nvSpPr>
        <p:spPr>
          <a:xfrm>
            <a:off x="248855" y="274320"/>
            <a:ext cx="8646289" cy="971204"/>
          </a:xfrm>
          <a:ln w="50800">
            <a:solidFill>
              <a:schemeClr val="accent1"/>
            </a:solidFill>
          </a:ln>
        </p:spPr>
        <p:txBody>
          <a:bodyPr/>
          <a:lstStyle/>
          <a:p>
            <a:r>
              <a:rPr lang="en-GB"/>
              <a:t>Background for the project</a:t>
            </a:r>
          </a:p>
        </p:txBody>
      </p:sp>
      <p:sp>
        <p:nvSpPr>
          <p:cNvPr id="3" name="Pladsholder til indhold 2">
            <a:extLst>
              <a:ext uri="{FF2B5EF4-FFF2-40B4-BE49-F238E27FC236}">
                <a16:creationId xmlns:a16="http://schemas.microsoft.com/office/drawing/2014/main" id="{9C5C2538-27D9-98DF-3257-8667535C63FF}"/>
              </a:ext>
            </a:extLst>
          </p:cNvPr>
          <p:cNvSpPr>
            <a:spLocks noGrp="1"/>
          </p:cNvSpPr>
          <p:nvPr>
            <p:ph idx="1"/>
          </p:nvPr>
        </p:nvSpPr>
        <p:spPr>
          <a:xfrm>
            <a:off x="248855" y="1455907"/>
            <a:ext cx="8646289" cy="3906925"/>
          </a:xfrm>
        </p:spPr>
        <p:txBody>
          <a:bodyPr vert="horz" lIns="91440" tIns="45720" rIns="91440" bIns="45720" rtlCol="0" anchor="t">
            <a:noAutofit/>
          </a:bodyPr>
          <a:lstStyle/>
          <a:p>
            <a:pPr marL="0" indent="0">
              <a:spcBef>
                <a:spcPts val="400"/>
              </a:spcBef>
              <a:buNone/>
            </a:pPr>
            <a:r>
              <a:rPr lang="en-GB"/>
              <a:t>Agri-Environmental Schemes have, since the 1990s, been the primary policy instrument to meet environmental and climate objectives in Europe by supporting farmers to adopt more sustainable practices.</a:t>
            </a:r>
          </a:p>
          <a:p>
            <a:pPr marL="0" indent="0">
              <a:spcBef>
                <a:spcPts val="400"/>
              </a:spcBef>
              <a:buNone/>
            </a:pPr>
            <a:endParaRPr lang="en-GB"/>
          </a:p>
          <a:p>
            <a:pPr marL="0" indent="0">
              <a:spcBef>
                <a:spcPts val="400"/>
              </a:spcBef>
              <a:buNone/>
            </a:pPr>
            <a:r>
              <a:rPr lang="en-GB"/>
              <a:t>Little evidence of their success and the call asked for a review of lessons learned as well as designing and testing new forms of AES  </a:t>
            </a:r>
          </a:p>
          <a:p>
            <a:pPr marL="0" indent="0">
              <a:spcBef>
                <a:spcPts val="400"/>
              </a:spcBef>
              <a:buNone/>
            </a:pPr>
            <a:endParaRPr lang="en-GB"/>
          </a:p>
          <a:p>
            <a:pPr marL="0" indent="0">
              <a:spcBef>
                <a:spcPts val="400"/>
              </a:spcBef>
              <a:buNone/>
            </a:pPr>
            <a:r>
              <a:rPr lang="en-GB"/>
              <a:t>Traditional AES are based on uniform payments in return for adoption of specific management intervention</a:t>
            </a:r>
          </a:p>
          <a:p>
            <a:pPr marL="0" indent="0">
              <a:spcBef>
                <a:spcPts val="400"/>
              </a:spcBef>
              <a:buNone/>
            </a:pPr>
            <a:endParaRPr lang="en-GB"/>
          </a:p>
          <a:p>
            <a:pPr marL="0" indent="0">
              <a:spcBef>
                <a:spcPts val="400"/>
              </a:spcBef>
              <a:buNone/>
            </a:pPr>
            <a:r>
              <a:rPr lang="en-GB"/>
              <a:t>Traditional AES “payment &amp; adoption agreements” (i.e. the contracts) are between a government agency and the individual farmer</a:t>
            </a:r>
          </a:p>
          <a:p>
            <a:pPr marL="0" indent="0">
              <a:spcBef>
                <a:spcPts val="400"/>
              </a:spcBef>
              <a:buNone/>
            </a:pPr>
            <a:r>
              <a:rPr lang="en-GB"/>
              <a:t> </a:t>
            </a:r>
          </a:p>
          <a:p>
            <a:pPr marL="0" indent="0">
              <a:spcBef>
                <a:spcPts val="400"/>
              </a:spcBef>
              <a:buNone/>
            </a:pPr>
            <a:r>
              <a:rPr lang="en-GB"/>
              <a:t>Farmers are compensated for the costs of adoption and income forgone 			</a:t>
            </a:r>
          </a:p>
        </p:txBody>
      </p:sp>
      <p:sp>
        <p:nvSpPr>
          <p:cNvPr id="4" name="Pladsholder til dato 3">
            <a:extLst>
              <a:ext uri="{FF2B5EF4-FFF2-40B4-BE49-F238E27FC236}">
                <a16:creationId xmlns:a16="http://schemas.microsoft.com/office/drawing/2014/main" id="{BCDE7C74-7B62-D72B-C0EF-C4EE40FEFC14}"/>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45B9A71E-9E8E-5854-C5BD-89B7C9089EDB}"/>
              </a:ext>
            </a:extLst>
          </p:cNvPr>
          <p:cNvSpPr>
            <a:spLocks noGrp="1"/>
          </p:cNvSpPr>
          <p:nvPr>
            <p:ph type="sldNum" sz="quarter" idx="4"/>
          </p:nvPr>
        </p:nvSpPr>
        <p:spPr/>
        <p:txBody>
          <a:bodyPr/>
          <a:lstStyle/>
          <a:p>
            <a:fld id="{24A99081-5F7D-6B48-A940-E14DD127A422}" type="slidenum">
              <a:rPr lang="it-IT" smtClean="0"/>
              <a:pPr/>
              <a:t>3</a:t>
            </a:fld>
            <a:endParaRPr lang="it-IT"/>
          </a:p>
        </p:txBody>
      </p:sp>
    </p:spTree>
    <p:extLst>
      <p:ext uri="{BB962C8B-B14F-4D97-AF65-F5344CB8AC3E}">
        <p14:creationId xmlns:p14="http://schemas.microsoft.com/office/powerpoint/2010/main" val="3500786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ARE AES DESIGNED?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47175428"/>
              </p:ext>
            </p:extLst>
          </p:nvPr>
        </p:nvGraphicFramePr>
        <p:xfrm>
          <a:off x="249238" y="1677988"/>
          <a:ext cx="8645904" cy="5029200"/>
        </p:xfrm>
        <a:graphic>
          <a:graphicData uri="http://schemas.openxmlformats.org/drawingml/2006/table">
            <a:tbl>
              <a:tblPr firstRow="1" bandRow="1">
                <a:tableStyleId>{21E4AEA4-8DFA-4A89-87EB-49C32662AFE0}</a:tableStyleId>
              </a:tblPr>
              <a:tblGrid>
                <a:gridCol w="1440984">
                  <a:extLst>
                    <a:ext uri="{9D8B030D-6E8A-4147-A177-3AD203B41FA5}">
                      <a16:colId xmlns:a16="http://schemas.microsoft.com/office/drawing/2014/main" val="1979122435"/>
                    </a:ext>
                  </a:extLst>
                </a:gridCol>
                <a:gridCol w="1605871">
                  <a:extLst>
                    <a:ext uri="{9D8B030D-6E8A-4147-A177-3AD203B41FA5}">
                      <a16:colId xmlns:a16="http://schemas.microsoft.com/office/drawing/2014/main" val="2837756140"/>
                    </a:ext>
                  </a:extLst>
                </a:gridCol>
                <a:gridCol w="1276097">
                  <a:extLst>
                    <a:ext uri="{9D8B030D-6E8A-4147-A177-3AD203B41FA5}">
                      <a16:colId xmlns:a16="http://schemas.microsoft.com/office/drawing/2014/main" val="2826725444"/>
                    </a:ext>
                  </a:extLst>
                </a:gridCol>
                <a:gridCol w="1440984">
                  <a:extLst>
                    <a:ext uri="{9D8B030D-6E8A-4147-A177-3AD203B41FA5}">
                      <a16:colId xmlns:a16="http://schemas.microsoft.com/office/drawing/2014/main" val="2642308804"/>
                    </a:ext>
                  </a:extLst>
                </a:gridCol>
                <a:gridCol w="1440984">
                  <a:extLst>
                    <a:ext uri="{9D8B030D-6E8A-4147-A177-3AD203B41FA5}">
                      <a16:colId xmlns:a16="http://schemas.microsoft.com/office/drawing/2014/main" val="2933306258"/>
                    </a:ext>
                  </a:extLst>
                </a:gridCol>
                <a:gridCol w="1440984">
                  <a:extLst>
                    <a:ext uri="{9D8B030D-6E8A-4147-A177-3AD203B41FA5}">
                      <a16:colId xmlns:a16="http://schemas.microsoft.com/office/drawing/2014/main" val="3384076270"/>
                    </a:ext>
                  </a:extLst>
                </a:gridCol>
              </a:tblGrid>
              <a:tr h="878410">
                <a:tc>
                  <a:txBody>
                    <a:bodyPr/>
                    <a:lstStyle/>
                    <a:p>
                      <a:r>
                        <a:rPr lang="en-US"/>
                        <a:t>Case</a:t>
                      </a:r>
                    </a:p>
                  </a:txBody>
                  <a:tcPr/>
                </a:tc>
                <a:tc>
                  <a:txBody>
                    <a:bodyPr/>
                    <a:lstStyle/>
                    <a:p>
                      <a:r>
                        <a:rPr lang="en-US"/>
                        <a:t>Participation</a:t>
                      </a:r>
                      <a:r>
                        <a:rPr lang="en-US" baseline="0"/>
                        <a:t> in design</a:t>
                      </a:r>
                      <a:endParaRPr lang="en-US"/>
                    </a:p>
                  </a:txBody>
                  <a:tcPr/>
                </a:tc>
                <a:tc>
                  <a:txBody>
                    <a:bodyPr/>
                    <a:lstStyle/>
                    <a:p>
                      <a:r>
                        <a:rPr lang="en-US"/>
                        <a:t>Role definition</a:t>
                      </a:r>
                    </a:p>
                  </a:txBody>
                  <a:tcPr/>
                </a:tc>
                <a:tc>
                  <a:txBody>
                    <a:bodyPr/>
                    <a:lstStyle/>
                    <a:p>
                      <a:r>
                        <a:rPr lang="en-US"/>
                        <a:t>Flexibility</a:t>
                      </a:r>
                    </a:p>
                  </a:txBody>
                  <a:tcPr/>
                </a:tc>
                <a:tc>
                  <a:txBody>
                    <a:bodyPr/>
                    <a:lstStyle/>
                    <a:p>
                      <a:r>
                        <a:rPr lang="en-US"/>
                        <a:t>Bottom-up</a:t>
                      </a:r>
                      <a:r>
                        <a:rPr lang="en-US" baseline="0"/>
                        <a:t> or top-down</a:t>
                      </a:r>
                      <a:endParaRPr lang="en-US"/>
                    </a:p>
                  </a:txBody>
                  <a:tcPr/>
                </a:tc>
                <a:tc>
                  <a:txBody>
                    <a:bodyPr/>
                    <a:lstStyle/>
                    <a:p>
                      <a:r>
                        <a:rPr lang="en-US"/>
                        <a:t>Knowledge exchange</a:t>
                      </a:r>
                    </a:p>
                  </a:txBody>
                  <a:tcPr/>
                </a:tc>
                <a:extLst>
                  <a:ext uri="{0D108BD9-81ED-4DB2-BD59-A6C34878D82A}">
                    <a16:rowId xmlns:a16="http://schemas.microsoft.com/office/drawing/2014/main" val="2529917558"/>
                  </a:ext>
                </a:extLst>
              </a:tr>
              <a:tr h="1405456">
                <a:tc>
                  <a:txBody>
                    <a:bodyPr/>
                    <a:lstStyle/>
                    <a:p>
                      <a:r>
                        <a:rPr lang="en-US"/>
                        <a:t>Catalan</a:t>
                      </a:r>
                    </a:p>
                  </a:txBody>
                  <a:tcPr/>
                </a:tc>
                <a:tc>
                  <a:txBody>
                    <a:bodyPr/>
                    <a:lstStyle/>
                    <a:p>
                      <a:r>
                        <a:rPr lang="en-US"/>
                        <a:t>Stakeholder</a:t>
                      </a:r>
                      <a:r>
                        <a:rPr lang="en-US" baseline="0"/>
                        <a:t> consultation</a:t>
                      </a:r>
                      <a:endParaRPr lang="en-US"/>
                    </a:p>
                  </a:txBody>
                  <a:tcPr/>
                </a:tc>
                <a:tc>
                  <a:txBody>
                    <a:bodyPr/>
                    <a:lstStyle/>
                    <a:p>
                      <a:r>
                        <a:rPr lang="en-US"/>
                        <a:t>Clearly</a:t>
                      </a:r>
                      <a:r>
                        <a:rPr lang="en-US" baseline="0"/>
                        <a:t> defined, no overlapping</a:t>
                      </a:r>
                      <a:endParaRPr lang="en-US"/>
                    </a:p>
                  </a:txBody>
                  <a:tcPr/>
                </a:tc>
                <a:tc>
                  <a:txBody>
                    <a:bodyPr/>
                    <a:lstStyle/>
                    <a:p>
                      <a:r>
                        <a:rPr lang="en-US"/>
                        <a:t>Rigid implementation</a:t>
                      </a:r>
                    </a:p>
                  </a:txBody>
                  <a:tcPr/>
                </a:tc>
                <a:tc>
                  <a:txBody>
                    <a:bodyPr/>
                    <a:lstStyle/>
                    <a:p>
                      <a:r>
                        <a:rPr lang="en-US"/>
                        <a:t>Top-down</a:t>
                      </a:r>
                    </a:p>
                  </a:txBody>
                  <a:tcPr/>
                </a:tc>
                <a:tc>
                  <a:txBody>
                    <a:bodyPr/>
                    <a:lstStyle/>
                    <a:p>
                      <a:r>
                        <a:rPr lang="en-US"/>
                        <a:t>Information</a:t>
                      </a:r>
                      <a:r>
                        <a:rPr lang="en-US" baseline="0"/>
                        <a:t> provided through technical offices</a:t>
                      </a:r>
                      <a:endParaRPr lang="en-US"/>
                    </a:p>
                  </a:txBody>
                  <a:tcPr/>
                </a:tc>
                <a:extLst>
                  <a:ext uri="{0D108BD9-81ED-4DB2-BD59-A6C34878D82A}">
                    <a16:rowId xmlns:a16="http://schemas.microsoft.com/office/drawing/2014/main" val="3301199464"/>
                  </a:ext>
                </a:extLst>
              </a:tr>
              <a:tr h="1405456">
                <a:tc>
                  <a:txBody>
                    <a:bodyPr/>
                    <a:lstStyle/>
                    <a:p>
                      <a:r>
                        <a:rPr lang="en-US"/>
                        <a:t>Estonian</a:t>
                      </a:r>
                    </a:p>
                  </a:txBody>
                  <a:tcPr/>
                </a:tc>
                <a:tc>
                  <a:txBody>
                    <a:bodyPr/>
                    <a:lstStyle/>
                    <a:p>
                      <a:r>
                        <a:rPr lang="en-US"/>
                        <a:t>Limited</a:t>
                      </a:r>
                      <a:r>
                        <a:rPr lang="en-US" baseline="0"/>
                        <a:t> involvement through working groups</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Clearly</a:t>
                      </a:r>
                      <a:r>
                        <a:rPr lang="en-US" baseline="0"/>
                        <a:t> defined, no overlapping</a:t>
                      </a:r>
                      <a:endParaRPr lang="en-US"/>
                    </a:p>
                    <a:p>
                      <a:endParaRPr lang="en-US"/>
                    </a:p>
                  </a:txBody>
                  <a:tcPr/>
                </a:tc>
                <a:tc>
                  <a:txBody>
                    <a:bodyPr/>
                    <a:lstStyle/>
                    <a:p>
                      <a:r>
                        <a:rPr lang="en-US"/>
                        <a:t>Rigid implementation</a:t>
                      </a:r>
                    </a:p>
                  </a:txBody>
                  <a:tcPr/>
                </a:tc>
                <a:tc>
                  <a:txBody>
                    <a:bodyPr/>
                    <a:lstStyle/>
                    <a:p>
                      <a:r>
                        <a:rPr lang="en-US"/>
                        <a:t>Top-down</a:t>
                      </a:r>
                      <a:r>
                        <a:rPr lang="en-US" baseline="0"/>
                        <a:t> </a:t>
                      </a:r>
                      <a:endParaRPr lang="en-US"/>
                    </a:p>
                  </a:txBody>
                  <a:tcPr/>
                </a:tc>
                <a:tc>
                  <a:txBody>
                    <a:bodyPr/>
                    <a:lstStyle/>
                    <a:p>
                      <a:r>
                        <a:rPr lang="en-US"/>
                        <a:t>Full information and training provided; collaboration</a:t>
                      </a:r>
                    </a:p>
                  </a:txBody>
                  <a:tcPr/>
                </a:tc>
                <a:extLst>
                  <a:ext uri="{0D108BD9-81ED-4DB2-BD59-A6C34878D82A}">
                    <a16:rowId xmlns:a16="http://schemas.microsoft.com/office/drawing/2014/main" val="2683378869"/>
                  </a:ext>
                </a:extLst>
              </a:tr>
              <a:tr h="1141933">
                <a:tc>
                  <a:txBody>
                    <a:bodyPr/>
                    <a:lstStyle/>
                    <a:p>
                      <a:r>
                        <a:rPr lang="en-US"/>
                        <a:t>Hungarian</a:t>
                      </a:r>
                    </a:p>
                  </a:txBody>
                  <a:tcPr/>
                </a:tc>
                <a:tc>
                  <a:txBody>
                    <a:bodyPr/>
                    <a:lstStyle/>
                    <a:p>
                      <a:r>
                        <a:rPr lang="en-US"/>
                        <a:t>Limited stakeholder involvement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Clearly</a:t>
                      </a:r>
                      <a:r>
                        <a:rPr lang="en-US" baseline="0"/>
                        <a:t> defined, no overlapping</a:t>
                      </a:r>
                      <a:endParaRPr lang="en-US"/>
                    </a:p>
                    <a:p>
                      <a:endParaRPr lang="en-US"/>
                    </a:p>
                  </a:txBody>
                  <a:tcPr/>
                </a:tc>
                <a:tc>
                  <a:txBody>
                    <a:bodyPr/>
                    <a:lstStyle/>
                    <a:p>
                      <a:r>
                        <a:rPr lang="en-US"/>
                        <a:t>Rigid</a:t>
                      </a:r>
                      <a:r>
                        <a:rPr lang="en-US" baseline="0"/>
                        <a:t> implementation</a:t>
                      </a:r>
                      <a:endParaRPr lang="en-US"/>
                    </a:p>
                  </a:txBody>
                  <a:tcPr/>
                </a:tc>
                <a:tc>
                  <a:txBody>
                    <a:bodyPr/>
                    <a:lstStyle/>
                    <a:p>
                      <a:r>
                        <a:rPr lang="en-US"/>
                        <a:t>Top-down</a:t>
                      </a:r>
                    </a:p>
                  </a:txBody>
                  <a:tcPr/>
                </a:tc>
                <a:tc>
                  <a:txBody>
                    <a:bodyPr/>
                    <a:lstStyle/>
                    <a:p>
                      <a:r>
                        <a:rPr lang="en-US"/>
                        <a:t>No information provided;</a:t>
                      </a:r>
                      <a:r>
                        <a:rPr lang="en-US" baseline="0"/>
                        <a:t> no collaboration</a:t>
                      </a:r>
                      <a:endParaRPr lang="en-US"/>
                    </a:p>
                  </a:txBody>
                  <a:tcPr/>
                </a:tc>
                <a:extLst>
                  <a:ext uri="{0D108BD9-81ED-4DB2-BD59-A6C34878D82A}">
                    <a16:rowId xmlns:a16="http://schemas.microsoft.com/office/drawing/2014/main" val="1263615316"/>
                  </a:ext>
                </a:extLst>
              </a:tr>
            </a:tbl>
          </a:graphicData>
        </a:graphic>
      </p:graphicFrame>
      <p:sp>
        <p:nvSpPr>
          <p:cNvPr id="5" name="Slide Number Placeholder 4"/>
          <p:cNvSpPr>
            <a:spLocks noGrp="1"/>
          </p:cNvSpPr>
          <p:nvPr>
            <p:ph type="sldNum" sz="quarter" idx="4"/>
          </p:nvPr>
        </p:nvSpPr>
        <p:spPr>
          <a:xfrm>
            <a:off x="8778622" y="6530389"/>
            <a:ext cx="365378" cy="278035"/>
          </a:xfrm>
        </p:spPr>
        <p:txBody>
          <a:bodyPr/>
          <a:lstStyle/>
          <a:p>
            <a:fld id="{24A99081-5F7D-6B48-A940-E14DD127A422}" type="slidenum">
              <a:rPr lang="it-IT" smtClean="0"/>
              <a:pPr/>
              <a:t>30</a:t>
            </a:fld>
            <a:endParaRPr lang="it-IT"/>
          </a:p>
        </p:txBody>
      </p:sp>
    </p:spTree>
    <p:extLst>
      <p:ext uri="{BB962C8B-B14F-4D97-AF65-F5344CB8AC3E}">
        <p14:creationId xmlns:p14="http://schemas.microsoft.com/office/powerpoint/2010/main" val="358922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55" y="274320"/>
            <a:ext cx="8646289" cy="1091568"/>
          </a:xfrm>
        </p:spPr>
        <p:txBody>
          <a:bodyPr/>
          <a:lstStyle/>
          <a:p>
            <a:r>
              <a:rPr lang="en-US"/>
              <a:t>HOW ARE AES DESIGNED? (ii)</a:t>
            </a:r>
          </a:p>
        </p:txBody>
      </p:sp>
      <p:graphicFrame>
        <p:nvGraphicFramePr>
          <p:cNvPr id="6" name="Content Placeholder 5"/>
          <p:cNvGraphicFramePr>
            <a:graphicFrameLocks noGrp="1"/>
          </p:cNvGraphicFramePr>
          <p:nvPr>
            <p:ph idx="1"/>
          </p:nvPr>
        </p:nvGraphicFramePr>
        <p:xfrm>
          <a:off x="249240" y="1450948"/>
          <a:ext cx="8645904" cy="5303520"/>
        </p:xfrm>
        <a:graphic>
          <a:graphicData uri="http://schemas.openxmlformats.org/drawingml/2006/table">
            <a:tbl>
              <a:tblPr firstRow="1" bandRow="1">
                <a:tableStyleId>{21E4AEA4-8DFA-4A89-87EB-49C32662AFE0}</a:tableStyleId>
              </a:tblPr>
              <a:tblGrid>
                <a:gridCol w="1440984">
                  <a:extLst>
                    <a:ext uri="{9D8B030D-6E8A-4147-A177-3AD203B41FA5}">
                      <a16:colId xmlns:a16="http://schemas.microsoft.com/office/drawing/2014/main" val="1979122435"/>
                    </a:ext>
                  </a:extLst>
                </a:gridCol>
                <a:gridCol w="1605871">
                  <a:extLst>
                    <a:ext uri="{9D8B030D-6E8A-4147-A177-3AD203B41FA5}">
                      <a16:colId xmlns:a16="http://schemas.microsoft.com/office/drawing/2014/main" val="2837756140"/>
                    </a:ext>
                  </a:extLst>
                </a:gridCol>
                <a:gridCol w="1276097">
                  <a:extLst>
                    <a:ext uri="{9D8B030D-6E8A-4147-A177-3AD203B41FA5}">
                      <a16:colId xmlns:a16="http://schemas.microsoft.com/office/drawing/2014/main" val="2826725444"/>
                    </a:ext>
                  </a:extLst>
                </a:gridCol>
                <a:gridCol w="1440984">
                  <a:extLst>
                    <a:ext uri="{9D8B030D-6E8A-4147-A177-3AD203B41FA5}">
                      <a16:colId xmlns:a16="http://schemas.microsoft.com/office/drawing/2014/main" val="2642308804"/>
                    </a:ext>
                  </a:extLst>
                </a:gridCol>
                <a:gridCol w="1440984">
                  <a:extLst>
                    <a:ext uri="{9D8B030D-6E8A-4147-A177-3AD203B41FA5}">
                      <a16:colId xmlns:a16="http://schemas.microsoft.com/office/drawing/2014/main" val="2933306258"/>
                    </a:ext>
                  </a:extLst>
                </a:gridCol>
                <a:gridCol w="1440984">
                  <a:extLst>
                    <a:ext uri="{9D8B030D-6E8A-4147-A177-3AD203B41FA5}">
                      <a16:colId xmlns:a16="http://schemas.microsoft.com/office/drawing/2014/main" val="3384076270"/>
                    </a:ext>
                  </a:extLst>
                </a:gridCol>
              </a:tblGrid>
              <a:tr h="844828">
                <a:tc>
                  <a:txBody>
                    <a:bodyPr/>
                    <a:lstStyle/>
                    <a:p>
                      <a:r>
                        <a:rPr lang="en-US"/>
                        <a:t>Case</a:t>
                      </a:r>
                    </a:p>
                  </a:txBody>
                  <a:tcPr/>
                </a:tc>
                <a:tc>
                  <a:txBody>
                    <a:bodyPr/>
                    <a:lstStyle/>
                    <a:p>
                      <a:r>
                        <a:rPr lang="en-US"/>
                        <a:t>Participation</a:t>
                      </a:r>
                      <a:r>
                        <a:rPr lang="en-US" baseline="0"/>
                        <a:t> in design</a:t>
                      </a:r>
                      <a:endParaRPr lang="en-US"/>
                    </a:p>
                  </a:txBody>
                  <a:tcPr/>
                </a:tc>
                <a:tc>
                  <a:txBody>
                    <a:bodyPr/>
                    <a:lstStyle/>
                    <a:p>
                      <a:r>
                        <a:rPr lang="en-US"/>
                        <a:t>Role definition</a:t>
                      </a:r>
                    </a:p>
                  </a:txBody>
                  <a:tcPr/>
                </a:tc>
                <a:tc>
                  <a:txBody>
                    <a:bodyPr/>
                    <a:lstStyle/>
                    <a:p>
                      <a:r>
                        <a:rPr lang="en-US"/>
                        <a:t>Flexibility</a:t>
                      </a:r>
                    </a:p>
                  </a:txBody>
                  <a:tcPr/>
                </a:tc>
                <a:tc>
                  <a:txBody>
                    <a:bodyPr/>
                    <a:lstStyle/>
                    <a:p>
                      <a:r>
                        <a:rPr lang="en-US"/>
                        <a:t>Bottom-up</a:t>
                      </a:r>
                      <a:r>
                        <a:rPr lang="en-US" baseline="0"/>
                        <a:t> or top-down</a:t>
                      </a:r>
                      <a:endParaRPr lang="en-US"/>
                    </a:p>
                  </a:txBody>
                  <a:tcPr/>
                </a:tc>
                <a:tc>
                  <a:txBody>
                    <a:bodyPr/>
                    <a:lstStyle/>
                    <a:p>
                      <a:r>
                        <a:rPr lang="en-US"/>
                        <a:t>Knowledge exchange</a:t>
                      </a:r>
                    </a:p>
                  </a:txBody>
                  <a:tcPr/>
                </a:tc>
                <a:extLst>
                  <a:ext uri="{0D108BD9-81ED-4DB2-BD59-A6C34878D82A}">
                    <a16:rowId xmlns:a16="http://schemas.microsoft.com/office/drawing/2014/main" val="2529917558"/>
                  </a:ext>
                </a:extLst>
              </a:tr>
              <a:tr h="1351725">
                <a:tc>
                  <a:txBody>
                    <a:bodyPr/>
                    <a:lstStyle/>
                    <a:p>
                      <a:r>
                        <a:rPr lang="en-US"/>
                        <a:t>Romanian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Stakeholder</a:t>
                      </a:r>
                      <a:r>
                        <a:rPr lang="en-US" baseline="0"/>
                        <a:t> consultation</a:t>
                      </a:r>
                      <a:endParaRPr lang="en-US"/>
                    </a:p>
                    <a:p>
                      <a:endParaRPr lang="en-US"/>
                    </a:p>
                  </a:txBody>
                  <a:tcPr/>
                </a:tc>
                <a:tc>
                  <a:txBody>
                    <a:bodyPr/>
                    <a:lstStyle/>
                    <a:p>
                      <a:r>
                        <a:rPr lang="en-US"/>
                        <a:t>Clearly</a:t>
                      </a:r>
                      <a:r>
                        <a:rPr lang="en-US" baseline="0"/>
                        <a:t> defined, no overlapping</a:t>
                      </a:r>
                      <a:endParaRPr lang="en-US"/>
                    </a:p>
                  </a:txBody>
                  <a:tcPr/>
                </a:tc>
                <a:tc>
                  <a:txBody>
                    <a:bodyPr/>
                    <a:lstStyle/>
                    <a:p>
                      <a:r>
                        <a:rPr lang="en-US"/>
                        <a:t>High flexibility in implementation</a:t>
                      </a:r>
                    </a:p>
                  </a:txBody>
                  <a:tcPr/>
                </a:tc>
                <a:tc>
                  <a:txBody>
                    <a:bodyPr/>
                    <a:lstStyle/>
                    <a:p>
                      <a:r>
                        <a:rPr lang="en-US"/>
                        <a:t>Bottom-up</a:t>
                      </a:r>
                    </a:p>
                  </a:txBody>
                  <a:tcPr/>
                </a:tc>
                <a:tc>
                  <a:txBody>
                    <a:bodyPr/>
                    <a:lstStyle/>
                    <a:p>
                      <a:r>
                        <a:rPr lang="en-US"/>
                        <a:t>Full information and training provided; collaboration</a:t>
                      </a:r>
                    </a:p>
                  </a:txBody>
                  <a:tcPr/>
                </a:tc>
                <a:extLst>
                  <a:ext uri="{0D108BD9-81ED-4DB2-BD59-A6C34878D82A}">
                    <a16:rowId xmlns:a16="http://schemas.microsoft.com/office/drawing/2014/main" val="3301199464"/>
                  </a:ext>
                </a:extLst>
              </a:tr>
              <a:tr h="1351725">
                <a:tc>
                  <a:txBody>
                    <a:bodyPr/>
                    <a:lstStyle/>
                    <a:p>
                      <a:r>
                        <a:rPr lang="en-US"/>
                        <a:t>Bavarian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Stakeholder</a:t>
                      </a:r>
                      <a:r>
                        <a:rPr lang="en-US" baseline="0"/>
                        <a:t> consultation</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Clearly</a:t>
                      </a:r>
                      <a:r>
                        <a:rPr lang="en-US" baseline="0"/>
                        <a:t> defined, no overlapping</a:t>
                      </a:r>
                      <a:endParaRPr lang="en-US"/>
                    </a:p>
                    <a:p>
                      <a:endParaRPr lang="en-US"/>
                    </a:p>
                  </a:txBody>
                  <a:tcPr/>
                </a:tc>
                <a:tc>
                  <a:txBody>
                    <a:bodyPr/>
                    <a:lstStyle/>
                    <a:p>
                      <a:r>
                        <a:rPr lang="en-US"/>
                        <a:t>Rigid implementation</a:t>
                      </a:r>
                    </a:p>
                  </a:txBody>
                  <a:tcPr/>
                </a:tc>
                <a:tc>
                  <a:txBody>
                    <a:bodyPr/>
                    <a:lstStyle/>
                    <a:p>
                      <a:r>
                        <a:rPr lang="en-US"/>
                        <a:t>Top-down</a:t>
                      </a:r>
                      <a:r>
                        <a:rPr lang="en-US" baseline="0"/>
                        <a:t> </a:t>
                      </a:r>
                      <a:endParaRPr lang="en-US"/>
                    </a:p>
                  </a:txBody>
                  <a:tcPr/>
                </a:tc>
                <a:tc>
                  <a:txBody>
                    <a:bodyPr/>
                    <a:lstStyle/>
                    <a:p>
                      <a:r>
                        <a:rPr lang="en-US"/>
                        <a:t>Full information but limited advice; no collaboration</a:t>
                      </a:r>
                    </a:p>
                  </a:txBody>
                  <a:tcPr/>
                </a:tc>
                <a:extLst>
                  <a:ext uri="{0D108BD9-81ED-4DB2-BD59-A6C34878D82A}">
                    <a16:rowId xmlns:a16="http://schemas.microsoft.com/office/drawing/2014/main" val="2683378869"/>
                  </a:ext>
                </a:extLst>
              </a:tr>
              <a:tr h="1098277">
                <a:tc>
                  <a:txBody>
                    <a:bodyPr/>
                    <a:lstStyle/>
                    <a:p>
                      <a:r>
                        <a:rPr lang="en-US"/>
                        <a:t>Dutch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Stakeholder</a:t>
                      </a:r>
                      <a:r>
                        <a:rPr lang="en-US" baseline="0"/>
                        <a:t> consultation</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Clearly</a:t>
                      </a:r>
                      <a:r>
                        <a:rPr lang="en-US" baseline="0"/>
                        <a:t> defined, no overlapping</a:t>
                      </a:r>
                      <a:endParaRPr lang="en-US"/>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High flexibility in implementation</a:t>
                      </a:r>
                    </a:p>
                  </a:txBody>
                  <a:tcPr/>
                </a:tc>
                <a:tc>
                  <a:txBody>
                    <a:bodyPr/>
                    <a:lstStyle/>
                    <a:p>
                      <a:r>
                        <a:rPr lang="en-US"/>
                        <a:t>Bottom-up</a:t>
                      </a:r>
                    </a:p>
                  </a:txBody>
                  <a:tcPr/>
                </a:tc>
                <a:tc>
                  <a:txBody>
                    <a:bodyPr/>
                    <a:lstStyle/>
                    <a:p>
                      <a:r>
                        <a:rPr lang="en-US"/>
                        <a:t>Full information and training provided; collaboration</a:t>
                      </a:r>
                    </a:p>
                  </a:txBody>
                  <a:tcPr/>
                </a:tc>
                <a:extLst>
                  <a:ext uri="{0D108BD9-81ED-4DB2-BD59-A6C34878D82A}">
                    <a16:rowId xmlns:a16="http://schemas.microsoft.com/office/drawing/2014/main" val="1263615316"/>
                  </a:ext>
                </a:extLst>
              </a:tr>
            </a:tbl>
          </a:graphicData>
        </a:graphic>
      </p:graphicFrame>
      <p:sp>
        <p:nvSpPr>
          <p:cNvPr id="5" name="Slide Number Placeholder 4"/>
          <p:cNvSpPr>
            <a:spLocks noGrp="1"/>
          </p:cNvSpPr>
          <p:nvPr>
            <p:ph type="sldNum" sz="quarter" idx="4"/>
          </p:nvPr>
        </p:nvSpPr>
        <p:spPr>
          <a:xfrm>
            <a:off x="8804635" y="6535104"/>
            <a:ext cx="275251" cy="268608"/>
          </a:xfrm>
        </p:spPr>
        <p:txBody>
          <a:bodyPr/>
          <a:lstStyle/>
          <a:p>
            <a:fld id="{24A99081-5F7D-6B48-A940-E14DD127A422}" type="slidenum">
              <a:rPr lang="it-IT" smtClean="0"/>
              <a:pPr/>
              <a:t>31</a:t>
            </a:fld>
            <a:endParaRPr lang="it-IT"/>
          </a:p>
        </p:txBody>
      </p:sp>
    </p:spTree>
    <p:extLst>
      <p:ext uri="{BB962C8B-B14F-4D97-AF65-F5344CB8AC3E}">
        <p14:creationId xmlns:p14="http://schemas.microsoft.com/office/powerpoint/2010/main" val="210702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19292-9516-C941-925C-4EC379A02D9C}"/>
              </a:ext>
            </a:extLst>
          </p:cNvPr>
          <p:cNvSpPr>
            <a:spLocks noGrp="1"/>
          </p:cNvSpPr>
          <p:nvPr>
            <p:ph type="title"/>
          </p:nvPr>
        </p:nvSpPr>
        <p:spPr>
          <a:xfrm>
            <a:off x="248855" y="274320"/>
            <a:ext cx="8646289" cy="1188720"/>
          </a:xfrm>
        </p:spPr>
        <p:txBody>
          <a:bodyPr anchor="ctr">
            <a:normAutofit/>
          </a:bodyPr>
          <a:lstStyle/>
          <a:p>
            <a:r>
              <a:rPr lang="it-IT"/>
              <a:t>HOW EFFECTIVE IS THE DESIGN OF ECO-SYSTEM SERVICE DELIVERY MEASURES?</a:t>
            </a:r>
          </a:p>
        </p:txBody>
      </p:sp>
      <p:sp>
        <p:nvSpPr>
          <p:cNvPr id="4" name="Segnaposto data 3">
            <a:extLst>
              <a:ext uri="{FF2B5EF4-FFF2-40B4-BE49-F238E27FC236}">
                <a16:creationId xmlns:a16="http://schemas.microsoft.com/office/drawing/2014/main" id="{3972B379-27A2-A641-8DDC-BDE7F395FC47}"/>
              </a:ext>
            </a:extLst>
          </p:cNvPr>
          <p:cNvSpPr>
            <a:spLocks noGrp="1"/>
          </p:cNvSpPr>
          <p:nvPr>
            <p:ph type="dt" sz="half" idx="2"/>
          </p:nvPr>
        </p:nvSpPr>
        <p:spPr>
          <a:xfrm>
            <a:off x="248855" y="6324544"/>
            <a:ext cx="2065310" cy="323968"/>
          </a:xfrm>
        </p:spPr>
        <p:txBody>
          <a:bodyPr anchor="ctr">
            <a:normAutofit/>
          </a:bodyPr>
          <a:lstStyle/>
          <a:p>
            <a:pPr algn="l">
              <a:spcAft>
                <a:spcPts val="600"/>
              </a:spcAft>
            </a:pPr>
            <a:fld id="{0B073F77-23D7-8D42-8A72-DCC1827EEC11}" type="datetime1">
              <a:rPr lang="it-IT" smtClean="0"/>
              <a:pPr algn="l">
                <a:spcAft>
                  <a:spcPts val="600"/>
                </a:spcAft>
              </a:pPr>
              <a:t>03/10/2023</a:t>
            </a:fld>
            <a:endParaRPr lang="it-IT"/>
          </a:p>
        </p:txBody>
      </p:sp>
      <p:sp>
        <p:nvSpPr>
          <p:cNvPr id="5" name="Segnaposto numero diapositiva 4">
            <a:extLst>
              <a:ext uri="{FF2B5EF4-FFF2-40B4-BE49-F238E27FC236}">
                <a16:creationId xmlns:a16="http://schemas.microsoft.com/office/drawing/2014/main" id="{A522286C-AC0D-7343-B80F-CB4AAD27C1F3}"/>
              </a:ext>
            </a:extLst>
          </p:cNvPr>
          <p:cNvSpPr>
            <a:spLocks noGrp="1"/>
          </p:cNvSpPr>
          <p:nvPr>
            <p:ph type="sldNum" sz="quarter" idx="4"/>
          </p:nvPr>
        </p:nvSpPr>
        <p:spPr>
          <a:xfrm>
            <a:off x="8529384" y="6303648"/>
            <a:ext cx="365760" cy="365760"/>
          </a:xfrm>
        </p:spPr>
        <p:txBody>
          <a:bodyPr anchor="ctr">
            <a:normAutofit/>
          </a:bodyPr>
          <a:lstStyle/>
          <a:p>
            <a:pPr>
              <a:lnSpc>
                <a:spcPct val="90000"/>
              </a:lnSpc>
              <a:spcAft>
                <a:spcPts val="600"/>
              </a:spcAft>
            </a:pPr>
            <a:fld id="{24A99081-5F7D-6B48-A940-E14DD127A422}" type="slidenum">
              <a:rPr lang="it-IT" smtClean="0"/>
              <a:pPr>
                <a:lnSpc>
                  <a:spcPct val="90000"/>
                </a:lnSpc>
                <a:spcAft>
                  <a:spcPts val="600"/>
                </a:spcAft>
              </a:pPr>
              <a:t>32</a:t>
            </a:fld>
            <a:endParaRPr lang="it-IT"/>
          </a:p>
        </p:txBody>
      </p:sp>
      <p:sp>
        <p:nvSpPr>
          <p:cNvPr id="3" name="Content Placeholder 2"/>
          <p:cNvSpPr>
            <a:spLocks noGrp="1"/>
          </p:cNvSpPr>
          <p:nvPr>
            <p:ph idx="1"/>
          </p:nvPr>
        </p:nvSpPr>
        <p:spPr/>
        <p:txBody>
          <a:bodyPr/>
          <a:lstStyle/>
          <a:p>
            <a:endParaRPr lang="en-US"/>
          </a:p>
          <a:p>
            <a:endParaRPr lang="en-US"/>
          </a:p>
        </p:txBody>
      </p:sp>
      <p:graphicFrame>
        <p:nvGraphicFramePr>
          <p:cNvPr id="8" name="Table 7"/>
          <p:cNvGraphicFramePr>
            <a:graphicFrameLocks noGrp="1"/>
          </p:cNvGraphicFramePr>
          <p:nvPr/>
        </p:nvGraphicFramePr>
        <p:xfrm>
          <a:off x="248857" y="1895845"/>
          <a:ext cx="8646285" cy="3358780"/>
        </p:xfrm>
        <a:graphic>
          <a:graphicData uri="http://schemas.openxmlformats.org/drawingml/2006/table">
            <a:tbl>
              <a:tblPr firstRow="1" bandRow="1">
                <a:tableStyleId>{21E4AEA4-8DFA-4A89-87EB-49C32662AFE0}</a:tableStyleId>
              </a:tblPr>
              <a:tblGrid>
                <a:gridCol w="1997954">
                  <a:extLst>
                    <a:ext uri="{9D8B030D-6E8A-4147-A177-3AD203B41FA5}">
                      <a16:colId xmlns:a16="http://schemas.microsoft.com/office/drawing/2014/main" val="3487075554"/>
                    </a:ext>
                  </a:extLst>
                </a:gridCol>
                <a:gridCol w="2037806">
                  <a:extLst>
                    <a:ext uri="{9D8B030D-6E8A-4147-A177-3AD203B41FA5}">
                      <a16:colId xmlns:a16="http://schemas.microsoft.com/office/drawing/2014/main" val="2868223516"/>
                    </a:ext>
                  </a:extLst>
                </a:gridCol>
                <a:gridCol w="1632857">
                  <a:extLst>
                    <a:ext uri="{9D8B030D-6E8A-4147-A177-3AD203B41FA5}">
                      <a16:colId xmlns:a16="http://schemas.microsoft.com/office/drawing/2014/main" val="1314665958"/>
                    </a:ext>
                  </a:extLst>
                </a:gridCol>
                <a:gridCol w="1248411">
                  <a:extLst>
                    <a:ext uri="{9D8B030D-6E8A-4147-A177-3AD203B41FA5}">
                      <a16:colId xmlns:a16="http://schemas.microsoft.com/office/drawing/2014/main" val="3839834106"/>
                    </a:ext>
                  </a:extLst>
                </a:gridCol>
                <a:gridCol w="1729257">
                  <a:extLst>
                    <a:ext uri="{9D8B030D-6E8A-4147-A177-3AD203B41FA5}">
                      <a16:colId xmlns:a16="http://schemas.microsoft.com/office/drawing/2014/main" val="3301994077"/>
                    </a:ext>
                  </a:extLst>
                </a:gridCol>
              </a:tblGrid>
              <a:tr h="768028">
                <a:tc>
                  <a:txBody>
                    <a:bodyPr/>
                    <a:lstStyle/>
                    <a:p>
                      <a:pPr>
                        <a:lnSpc>
                          <a:spcPct val="107000"/>
                        </a:lnSpc>
                        <a:spcAft>
                          <a:spcPts val="0"/>
                        </a:spcAft>
                      </a:pP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1800" b="0">
                          <a:effectLst/>
                        </a:rPr>
                        <a:t>INCLUSIVE</a:t>
                      </a:r>
                      <a:r>
                        <a:rPr lang="en-US" sz="1800" b="0" baseline="0">
                          <a:effectLst/>
                        </a:rPr>
                        <a:t> DESIGN PROCESS</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1800" b="0">
                          <a:effectLst/>
                        </a:rPr>
                        <a:t>NON-INCLUSIVE</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4972856"/>
                  </a:ext>
                </a:extLst>
              </a:tr>
              <a:tr h="768028">
                <a:tc>
                  <a:txBody>
                    <a:bodyPr/>
                    <a:lstStyle/>
                    <a:p>
                      <a:pPr>
                        <a:lnSpc>
                          <a:spcPct val="107000"/>
                        </a:lnSpc>
                        <a:spcAft>
                          <a:spcPts val="0"/>
                        </a:spcAft>
                      </a:pPr>
                      <a:r>
                        <a:rPr lang="en-US" sz="1800" b="0">
                          <a:solidFill>
                            <a:schemeClr val="bg1"/>
                          </a:solidFill>
                          <a:effectLst/>
                        </a:rPr>
                        <a:t> </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r>
                        <a:rPr lang="en-US" sz="1800" b="0">
                          <a:solidFill>
                            <a:schemeClr val="bg1"/>
                          </a:solidFill>
                          <a:effectLst/>
                        </a:rPr>
                        <a:t>FLEXIBLE IMPLEMENTATION</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r>
                        <a:rPr lang="en-US" sz="1800" b="0">
                          <a:solidFill>
                            <a:schemeClr val="bg1"/>
                          </a:solidFill>
                          <a:effectLst/>
                        </a:rPr>
                        <a:t>NON FLEXIBLE</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r>
                        <a:rPr lang="en-US" sz="1800" b="0">
                          <a:solidFill>
                            <a:schemeClr val="bg1"/>
                          </a:solidFill>
                          <a:effectLst/>
                        </a:rPr>
                        <a:t>FLEXIBLE </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r>
                        <a:rPr lang="en-US" sz="1800" b="0">
                          <a:solidFill>
                            <a:schemeClr val="bg1"/>
                          </a:solidFill>
                          <a:effectLst/>
                        </a:rPr>
                        <a:t>NON FLEXIBLE</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3850990885"/>
                  </a:ext>
                </a:extLst>
              </a:tr>
              <a:tr h="709025">
                <a:tc>
                  <a:txBody>
                    <a:bodyPr/>
                    <a:lstStyle/>
                    <a:p>
                      <a:pPr>
                        <a:lnSpc>
                          <a:spcPct val="107000"/>
                        </a:lnSpc>
                        <a:spcAft>
                          <a:spcPts val="0"/>
                        </a:spcAft>
                      </a:pPr>
                      <a:r>
                        <a:rPr lang="en-US" sz="1800">
                          <a:solidFill>
                            <a:schemeClr val="bg1"/>
                          </a:solidFill>
                          <a:effectLst/>
                        </a:rPr>
                        <a:t>HIGH</a:t>
                      </a:r>
                      <a:r>
                        <a:rPr lang="en-US" sz="1800" baseline="0">
                          <a:solidFill>
                            <a:schemeClr val="bg1"/>
                          </a:solidFill>
                          <a:effectLst/>
                        </a:rPr>
                        <a:t> KNOWLEDGE EXCHANGE</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r>
                        <a:rPr lang="en-US" sz="1800">
                          <a:effectLst/>
                        </a:rPr>
                        <a:t>Dutch case</a:t>
                      </a:r>
                    </a:p>
                    <a:p>
                      <a:pPr>
                        <a:lnSpc>
                          <a:spcPct val="107000"/>
                        </a:lnSpc>
                        <a:spcAft>
                          <a:spcPts val="0"/>
                        </a:spcAft>
                      </a:pPr>
                      <a:r>
                        <a:rPr lang="en-US" sz="1800">
                          <a:effectLst/>
                        </a:rPr>
                        <a:t>Romanian case</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Estonian</a:t>
                      </a:r>
                      <a:r>
                        <a:rPr lang="en-US" sz="1800" baseline="0">
                          <a:effectLst/>
                        </a:rPr>
                        <a:t> case</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278072"/>
                  </a:ext>
                </a:extLst>
              </a:tr>
              <a:tr h="961029">
                <a:tc>
                  <a:txBody>
                    <a:bodyPr/>
                    <a:lstStyle/>
                    <a:p>
                      <a:pPr>
                        <a:lnSpc>
                          <a:spcPct val="107000"/>
                        </a:lnSpc>
                        <a:spcAft>
                          <a:spcPts val="0"/>
                        </a:spcAft>
                      </a:pPr>
                      <a:r>
                        <a:rPr lang="en-US" sz="1800">
                          <a:solidFill>
                            <a:schemeClr val="bg1"/>
                          </a:solidFill>
                          <a:effectLst/>
                        </a:rPr>
                        <a:t>LOW KNOWLEDGE</a:t>
                      </a:r>
                      <a:r>
                        <a:rPr lang="en-US" sz="1800" baseline="0">
                          <a:solidFill>
                            <a:schemeClr val="bg1"/>
                          </a:solidFill>
                          <a:effectLst/>
                        </a:rPr>
                        <a:t> EXCHANGE</a:t>
                      </a:r>
                      <a:endParaRPr lang="en-US" sz="1800" b="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nSpc>
                          <a:spcPct val="107000"/>
                        </a:lnSpc>
                        <a:spcAft>
                          <a:spcPts val="0"/>
                        </a:spcAft>
                      </a:pP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Bavarian case</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Hungarian case</a:t>
                      </a:r>
                    </a:p>
                    <a:p>
                      <a:pPr>
                        <a:lnSpc>
                          <a:spcPct val="107000"/>
                        </a:lnSpc>
                        <a:spcAft>
                          <a:spcPts val="0"/>
                        </a:spcAft>
                      </a:pPr>
                      <a:r>
                        <a:rPr lang="en-US" sz="1800">
                          <a:effectLst/>
                        </a:rPr>
                        <a:t>Catalan case</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9609531"/>
                  </a:ext>
                </a:extLst>
              </a:tr>
            </a:tbl>
          </a:graphicData>
        </a:graphic>
      </p:graphicFrame>
    </p:spTree>
    <p:extLst>
      <p:ext uri="{BB962C8B-B14F-4D97-AF65-F5344CB8AC3E}">
        <p14:creationId xmlns:p14="http://schemas.microsoft.com/office/powerpoint/2010/main" val="2833213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CONCLUDING REMARKS</a:t>
            </a:r>
          </a:p>
        </p:txBody>
      </p:sp>
      <p:sp>
        <p:nvSpPr>
          <p:cNvPr id="3" name="Content Placeholder 2"/>
          <p:cNvSpPr>
            <a:spLocks noGrp="1"/>
          </p:cNvSpPr>
          <p:nvPr>
            <p:ph idx="1"/>
          </p:nvPr>
        </p:nvSpPr>
        <p:spPr/>
        <p:txBody>
          <a:bodyPr anchor="ctr"/>
          <a:lstStyle/>
          <a:p>
            <a:r>
              <a:rPr lang="en-GB">
                <a:sym typeface="Wingdings" panose="05000000000000000000" pitchFamily="2" charset="2"/>
              </a:rPr>
              <a:t>Empirical contribution  Wide diversity in design and implementation success</a:t>
            </a:r>
          </a:p>
          <a:p>
            <a:r>
              <a:rPr lang="en-GB">
                <a:sym typeface="Wingdings" panose="05000000000000000000" pitchFamily="2" charset="2"/>
              </a:rPr>
              <a:t>Theoretical contribution  Implications of intermediate conditions </a:t>
            </a:r>
          </a:p>
          <a:p>
            <a:r>
              <a:rPr lang="en-GB"/>
              <a:t>Methodological contribution </a:t>
            </a:r>
            <a:r>
              <a:rPr lang="en-GB">
                <a:sym typeface="Wingdings" panose="05000000000000000000" pitchFamily="2" charset="2"/>
              </a:rPr>
              <a:t> Configurational comparative approach</a:t>
            </a:r>
          </a:p>
          <a:p>
            <a:r>
              <a:rPr lang="en-GB">
                <a:sym typeface="Wingdings" panose="05000000000000000000" pitchFamily="2" charset="2"/>
              </a:rPr>
              <a:t>Practice contribution  policy brief </a:t>
            </a:r>
          </a:p>
          <a:p>
            <a:r>
              <a:rPr lang="en-GB"/>
              <a:t>Potential further research </a:t>
            </a:r>
            <a:r>
              <a:rPr lang="en-GB">
                <a:sym typeface="Wingdings" panose="05000000000000000000" pitchFamily="2" charset="2"/>
              </a:rPr>
              <a:t> collective results-based measures, expanding population of cases, investigating other conditions</a:t>
            </a:r>
          </a:p>
        </p:txBody>
      </p:sp>
      <p:sp>
        <p:nvSpPr>
          <p:cNvPr id="4" name="Date Placeholder 3"/>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p:cNvSpPr>
            <a:spLocks noGrp="1"/>
          </p:cNvSpPr>
          <p:nvPr>
            <p:ph type="sldNum" sz="quarter" idx="4"/>
          </p:nvPr>
        </p:nvSpPr>
        <p:spPr/>
        <p:txBody>
          <a:bodyPr/>
          <a:lstStyle/>
          <a:p>
            <a:fld id="{24A99081-5F7D-6B48-A940-E14DD127A422}" type="slidenum">
              <a:rPr lang="it-IT" smtClean="0"/>
              <a:pPr/>
              <a:t>33</a:t>
            </a:fld>
            <a:endParaRPr lang="it-IT"/>
          </a:p>
        </p:txBody>
      </p:sp>
    </p:spTree>
    <p:extLst>
      <p:ext uri="{BB962C8B-B14F-4D97-AF65-F5344CB8AC3E}">
        <p14:creationId xmlns:p14="http://schemas.microsoft.com/office/powerpoint/2010/main" val="362406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C46FA8B9-FF72-E647-9BAA-D51D6115E0F7}"/>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egnaposto numero diapositiva 4">
            <a:extLst>
              <a:ext uri="{FF2B5EF4-FFF2-40B4-BE49-F238E27FC236}">
                <a16:creationId xmlns:a16="http://schemas.microsoft.com/office/drawing/2014/main" id="{4D84204F-75FB-9B41-8FA7-C43EFCAF53D9}"/>
              </a:ext>
            </a:extLst>
          </p:cNvPr>
          <p:cNvSpPr>
            <a:spLocks noGrp="1"/>
          </p:cNvSpPr>
          <p:nvPr>
            <p:ph type="sldNum" sz="quarter" idx="4"/>
          </p:nvPr>
        </p:nvSpPr>
        <p:spPr/>
        <p:txBody>
          <a:bodyPr/>
          <a:lstStyle/>
          <a:p>
            <a:fld id="{24A99081-5F7D-6B48-A940-E14DD127A422}" type="slidenum">
              <a:rPr lang="it-IT" smtClean="0"/>
              <a:pPr/>
              <a:t>34</a:t>
            </a:fld>
            <a:endParaRPr lang="it-IT"/>
          </a:p>
        </p:txBody>
      </p:sp>
      <p:graphicFrame>
        <p:nvGraphicFramePr>
          <p:cNvPr id="7" name="Segnaposto contenuto 6">
            <a:extLst>
              <a:ext uri="{FF2B5EF4-FFF2-40B4-BE49-F238E27FC236}">
                <a16:creationId xmlns:a16="http://schemas.microsoft.com/office/drawing/2014/main" id="{D3C08157-14D5-3A47-B557-AD605F51B711}"/>
              </a:ext>
            </a:extLst>
          </p:cNvPr>
          <p:cNvGraphicFramePr>
            <a:graphicFrameLocks noGrp="1"/>
          </p:cNvGraphicFramePr>
          <p:nvPr>
            <p:ph idx="1"/>
            <p:extLst>
              <p:ext uri="{D42A27DB-BD31-4B8C-83A1-F6EECF244321}">
                <p14:modId xmlns:p14="http://schemas.microsoft.com/office/powerpoint/2010/main" val="689907395"/>
              </p:ext>
            </p:extLst>
          </p:nvPr>
        </p:nvGraphicFramePr>
        <p:xfrm>
          <a:off x="249238" y="1677988"/>
          <a:ext cx="8645525" cy="421322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olo 5">
            <a:extLst>
              <a:ext uri="{FF2B5EF4-FFF2-40B4-BE49-F238E27FC236}">
                <a16:creationId xmlns:a16="http://schemas.microsoft.com/office/drawing/2014/main" id="{FDB2C7FE-8C33-DC6A-6099-074CF73C718F}"/>
              </a:ext>
            </a:extLst>
          </p:cNvPr>
          <p:cNvSpPr>
            <a:spLocks noGrp="1"/>
          </p:cNvSpPr>
          <p:nvPr>
            <p:ph type="title"/>
          </p:nvPr>
        </p:nvSpPr>
        <p:spPr/>
        <p:txBody>
          <a:bodyPr/>
          <a:lstStyle/>
          <a:p>
            <a:r>
              <a:rPr lang="it-IT"/>
              <a:t>CATEGORIES</a:t>
            </a:r>
          </a:p>
        </p:txBody>
      </p:sp>
    </p:spTree>
    <p:extLst>
      <p:ext uri="{BB962C8B-B14F-4D97-AF65-F5344CB8AC3E}">
        <p14:creationId xmlns:p14="http://schemas.microsoft.com/office/powerpoint/2010/main" val="2706737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91643" y="239715"/>
            <a:ext cx="8442796" cy="791650"/>
          </a:xfrm>
        </p:spPr>
        <p:txBody>
          <a:bodyPr/>
          <a:lstStyle/>
          <a:p>
            <a:r>
              <a:rPr lang="en-GB">
                <a:solidFill>
                  <a:schemeClr val="tx1"/>
                </a:solidFill>
              </a:rPr>
              <a:t>The collective scheme in the Netherlands</a:t>
            </a:r>
          </a:p>
        </p:txBody>
      </p:sp>
      <p:pic>
        <p:nvPicPr>
          <p:cNvPr id="9" name="Picture Placeholder 8">
            <a:extLst>
              <a:ext uri="{FF2B5EF4-FFF2-40B4-BE49-F238E27FC236}">
                <a16:creationId xmlns:a16="http://schemas.microsoft.com/office/drawing/2014/main" id="{1CEE6571-A5C0-4CC4-90A4-EAF7C540007C}"/>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p:pic>
      <p:pic>
        <p:nvPicPr>
          <p:cNvPr id="10" name="Tijdelijke aanduiding voor afbeelding 9"/>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l="27762" t="13927" r="14857"/>
          <a:stretch/>
        </p:blipFill>
        <p:spPr>
          <a:xfrm flipH="1">
            <a:off x="4714655" y="3307559"/>
            <a:ext cx="2647950" cy="2647950"/>
          </a:xfrm>
        </p:spPr>
      </p:pic>
      <p:pic>
        <p:nvPicPr>
          <p:cNvPr id="6" name="Picture Placeholder 5">
            <a:extLst>
              <a:ext uri="{FF2B5EF4-FFF2-40B4-BE49-F238E27FC236}">
                <a16:creationId xmlns:a16="http://schemas.microsoft.com/office/drawing/2014/main" id="{006520D9-75BF-4056-A80B-5242A5B8597F}"/>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2500" r="12500"/>
          <a:stretch>
            <a:fillRect/>
          </a:stretch>
        </p:blipFill>
        <p:spPr/>
      </p:pic>
      <p:pic>
        <p:nvPicPr>
          <p:cNvPr id="15" name="Tijdelijke aanduiding voor afbeelding 6">
            <a:extLst>
              <a:ext uri="{FF2B5EF4-FFF2-40B4-BE49-F238E27FC236}">
                <a16:creationId xmlns:a16="http://schemas.microsoft.com/office/drawing/2014/main" id="{8FBC4A3B-24EC-48EE-8254-6E5D58463735}"/>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l="21861" r="21861"/>
          <a:stretch/>
        </p:blipFill>
        <p:spPr>
          <a:xfrm>
            <a:off x="476250" y="3308350"/>
            <a:ext cx="2647950" cy="2647950"/>
          </a:xfrm>
        </p:spPr>
      </p:pic>
      <p:pic>
        <p:nvPicPr>
          <p:cNvPr id="8" name="Immagine 4">
            <a:extLst>
              <a:ext uri="{FF2B5EF4-FFF2-40B4-BE49-F238E27FC236}">
                <a16:creationId xmlns:a16="http://schemas.microsoft.com/office/drawing/2014/main" id="{DF27B3B3-AFBC-4886-AD82-86F78832AC57}"/>
              </a:ext>
            </a:extLst>
          </p:cNvPr>
          <p:cNvPicPr>
            <a:picLocks noChangeAspect="1"/>
          </p:cNvPicPr>
          <p:nvPr/>
        </p:nvPicPr>
        <p:blipFill>
          <a:blip r:embed="rId7"/>
          <a:stretch>
            <a:fillRect/>
          </a:stretch>
        </p:blipFill>
        <p:spPr>
          <a:xfrm>
            <a:off x="7632793" y="6300789"/>
            <a:ext cx="1290320" cy="327025"/>
          </a:xfrm>
          <a:prstGeom prst="rect">
            <a:avLst/>
          </a:prstGeom>
        </p:spPr>
      </p:pic>
      <p:sp>
        <p:nvSpPr>
          <p:cNvPr id="2" name="Text Placeholder 1">
            <a:extLst>
              <a:ext uri="{FF2B5EF4-FFF2-40B4-BE49-F238E27FC236}">
                <a16:creationId xmlns:a16="http://schemas.microsoft.com/office/drawing/2014/main" id="{3D31C34F-2DB6-96D0-29FC-5F891A40301F}"/>
              </a:ext>
            </a:extLst>
          </p:cNvPr>
          <p:cNvSpPr>
            <a:spLocks noGrp="1"/>
          </p:cNvSpPr>
          <p:nvPr>
            <p:ph type="body" sz="quarter" idx="17"/>
          </p:nvPr>
        </p:nvSpPr>
        <p:spPr/>
        <p:txBody>
          <a:bodyPr>
            <a:noAutofit/>
          </a:bodyPr>
          <a:lstStyle/>
          <a:p>
            <a:r>
              <a:rPr lang="nl-NL" err="1">
                <a:solidFill>
                  <a:schemeClr val="tx1"/>
                </a:solidFill>
              </a:rPr>
              <a:t>Final</a:t>
            </a:r>
            <a:r>
              <a:rPr lang="nl-NL">
                <a:solidFill>
                  <a:schemeClr val="tx1"/>
                </a:solidFill>
              </a:rPr>
              <a:t> event EFFECT, 4 </a:t>
            </a:r>
            <a:r>
              <a:rPr lang="nl-NL" err="1">
                <a:solidFill>
                  <a:schemeClr val="tx1"/>
                </a:solidFill>
              </a:rPr>
              <a:t>October</a:t>
            </a:r>
            <a:r>
              <a:rPr lang="nl-NL">
                <a:solidFill>
                  <a:schemeClr val="tx1"/>
                </a:solidFill>
              </a:rPr>
              <a:t> 2023</a:t>
            </a:r>
          </a:p>
          <a:p>
            <a:r>
              <a:rPr lang="nl-NL">
                <a:solidFill>
                  <a:schemeClr val="tx1"/>
                </a:solidFill>
              </a:rPr>
              <a:t>Liesbeth Dries, Wageningen University</a:t>
            </a:r>
            <a:endParaRPr lang="en-US">
              <a:solidFill>
                <a:schemeClr val="tx1"/>
              </a:solidFill>
            </a:endParaRPr>
          </a:p>
        </p:txBody>
      </p:sp>
    </p:spTree>
    <p:extLst>
      <p:ext uri="{BB962C8B-B14F-4D97-AF65-F5344CB8AC3E}">
        <p14:creationId xmlns:p14="http://schemas.microsoft.com/office/powerpoint/2010/main" val="591534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195B06-C680-4A93-B821-892AFBCDAFC9}"/>
              </a:ext>
            </a:extLst>
          </p:cNvPr>
          <p:cNvSpPr>
            <a:spLocks noGrp="1"/>
          </p:cNvSpPr>
          <p:nvPr>
            <p:ph type="title"/>
          </p:nvPr>
        </p:nvSpPr>
        <p:spPr>
          <a:xfrm>
            <a:off x="491642" y="230188"/>
            <a:ext cx="8442796" cy="791650"/>
          </a:xfrm>
        </p:spPr>
        <p:txBody>
          <a:bodyPr/>
          <a:lstStyle/>
          <a:p>
            <a:r>
              <a:rPr lang="en-GB"/>
              <a:t>Introduction</a:t>
            </a:r>
          </a:p>
        </p:txBody>
      </p:sp>
      <p:sp>
        <p:nvSpPr>
          <p:cNvPr id="10" name="Text Placeholder 9">
            <a:extLst>
              <a:ext uri="{FF2B5EF4-FFF2-40B4-BE49-F238E27FC236}">
                <a16:creationId xmlns:a16="http://schemas.microsoft.com/office/drawing/2014/main" id="{E3B113BF-19B8-430F-8EF9-240597BDAE60}"/>
              </a:ext>
            </a:extLst>
          </p:cNvPr>
          <p:cNvSpPr>
            <a:spLocks noGrp="1"/>
          </p:cNvSpPr>
          <p:nvPr>
            <p:ph type="body" sz="quarter" idx="10"/>
          </p:nvPr>
        </p:nvSpPr>
        <p:spPr>
          <a:xfrm>
            <a:off x="452446" y="1583703"/>
            <a:ext cx="8521188" cy="4623986"/>
          </a:xfrm>
        </p:spPr>
        <p:txBody>
          <a:bodyPr/>
          <a:lstStyle/>
          <a:p>
            <a:endParaRPr lang="en-GB"/>
          </a:p>
          <a:p>
            <a:r>
              <a:rPr lang="en-GB" sz="2400"/>
              <a:t>Criticism on </a:t>
            </a:r>
            <a:r>
              <a:rPr lang="en-GB" sz="2400" b="1"/>
              <a:t>agri-environmental schemes (AES)</a:t>
            </a:r>
            <a:r>
              <a:rPr lang="en-GB" sz="2400"/>
              <a:t> for being ineffective when it comes to creating </a:t>
            </a:r>
            <a:r>
              <a:rPr lang="en-GB" sz="2400" b="1"/>
              <a:t>landscape-level ecosystem services </a:t>
            </a:r>
            <a:r>
              <a:rPr lang="en-GB" sz="2400"/>
              <a:t>(for instance, landscapes attracting migratory birds)</a:t>
            </a:r>
          </a:p>
          <a:p>
            <a:endParaRPr lang="en-GB"/>
          </a:p>
          <a:p>
            <a:endParaRPr lang="en-GB"/>
          </a:p>
          <a:p>
            <a:endParaRPr lang="en-GB"/>
          </a:p>
          <a:p>
            <a:pPr marL="0" indent="0">
              <a:buNone/>
            </a:pPr>
            <a:endParaRPr lang="en-GB"/>
          </a:p>
        </p:txBody>
      </p:sp>
      <p:pic>
        <p:nvPicPr>
          <p:cNvPr id="4" name="Immagine 4">
            <a:extLst>
              <a:ext uri="{FF2B5EF4-FFF2-40B4-BE49-F238E27FC236}">
                <a16:creationId xmlns:a16="http://schemas.microsoft.com/office/drawing/2014/main" id="{1737DC5D-1E2A-488B-A4FF-18C0E1E43283}"/>
              </a:ext>
            </a:extLst>
          </p:cNvPr>
          <p:cNvPicPr>
            <a:picLocks noChangeAspect="1"/>
          </p:cNvPicPr>
          <p:nvPr/>
        </p:nvPicPr>
        <p:blipFill>
          <a:blip r:embed="rId2"/>
          <a:stretch>
            <a:fillRect/>
          </a:stretch>
        </p:blipFill>
        <p:spPr>
          <a:xfrm>
            <a:off x="7354887" y="6300789"/>
            <a:ext cx="1290320" cy="327025"/>
          </a:xfrm>
          <a:prstGeom prst="rect">
            <a:avLst/>
          </a:prstGeom>
        </p:spPr>
      </p:pic>
      <p:sp>
        <p:nvSpPr>
          <p:cNvPr id="5" name="Slide Number Placeholder 3">
            <a:extLst>
              <a:ext uri="{FF2B5EF4-FFF2-40B4-BE49-F238E27FC236}">
                <a16:creationId xmlns:a16="http://schemas.microsoft.com/office/drawing/2014/main" id="{B7127DE6-018A-48DA-AF3B-4ED02636252A}"/>
              </a:ext>
            </a:extLst>
          </p:cNvPr>
          <p:cNvSpPr>
            <a:spLocks noGrp="1"/>
          </p:cNvSpPr>
          <p:nvPr>
            <p:ph type="sldNum" sz="quarter" idx="11"/>
          </p:nvPr>
        </p:nvSpPr>
        <p:spPr>
          <a:xfrm>
            <a:off x="8520432" y="6370465"/>
            <a:ext cx="468000" cy="164250"/>
          </a:xfrm>
        </p:spPr>
        <p:txBody>
          <a:bodyPr/>
          <a:lstStyle/>
          <a:p>
            <a:pPr algn="r">
              <a:lnSpc>
                <a:spcPts val="1200"/>
              </a:lnSpc>
            </a:pPr>
            <a:fld id="{F25965E0-7062-474C-8671-DB3A3CE669B0}" type="slidenum">
              <a:rPr lang="en-GB" smtClean="0"/>
              <a:pPr algn="r">
                <a:lnSpc>
                  <a:spcPts val="1200"/>
                </a:lnSpc>
              </a:pPr>
              <a:t>36</a:t>
            </a:fld>
            <a:endParaRPr lang="en-GB"/>
          </a:p>
        </p:txBody>
      </p:sp>
    </p:spTree>
    <p:extLst>
      <p:ext uri="{BB962C8B-B14F-4D97-AF65-F5344CB8AC3E}">
        <p14:creationId xmlns:p14="http://schemas.microsoft.com/office/powerpoint/2010/main" val="2631592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5B3DD7-6D47-4674-84D8-55E4B3803146}"/>
              </a:ext>
            </a:extLst>
          </p:cNvPr>
          <p:cNvSpPr>
            <a:spLocks noGrp="1"/>
          </p:cNvSpPr>
          <p:nvPr>
            <p:ph type="title"/>
          </p:nvPr>
        </p:nvSpPr>
        <p:spPr>
          <a:xfrm>
            <a:off x="481588" y="1698172"/>
            <a:ext cx="3655489" cy="2314568"/>
          </a:xfrm>
        </p:spPr>
        <p:txBody>
          <a:bodyPr/>
          <a:lstStyle/>
          <a:p>
            <a:r>
              <a:rPr lang="en-US" sz="2400"/>
              <a:t>Since 2016, AES are implemented through </a:t>
            </a:r>
            <a:r>
              <a:rPr lang="en-US" sz="2400" b="1"/>
              <a:t>40 collectives </a:t>
            </a:r>
            <a:r>
              <a:rPr lang="en-US" sz="2400"/>
              <a:t>in the Netherlands</a:t>
            </a:r>
          </a:p>
        </p:txBody>
      </p:sp>
      <p:pic>
        <p:nvPicPr>
          <p:cNvPr id="5" name="Picture 4">
            <a:extLst>
              <a:ext uri="{FF2B5EF4-FFF2-40B4-BE49-F238E27FC236}">
                <a16:creationId xmlns:a16="http://schemas.microsoft.com/office/drawing/2014/main" id="{C9419E09-F1F8-486D-8B73-5F9EFED5CA62}"/>
              </a:ext>
            </a:extLst>
          </p:cNvPr>
          <p:cNvPicPr>
            <a:picLocks noChangeAspect="1"/>
          </p:cNvPicPr>
          <p:nvPr/>
        </p:nvPicPr>
        <p:blipFill>
          <a:blip r:embed="rId2"/>
          <a:stretch>
            <a:fillRect/>
          </a:stretch>
        </p:blipFill>
        <p:spPr>
          <a:xfrm>
            <a:off x="4448308" y="226800"/>
            <a:ext cx="3943396" cy="5735850"/>
          </a:xfrm>
          <a:prstGeom prst="rect">
            <a:avLst/>
          </a:prstGeom>
          <a:noFill/>
        </p:spPr>
      </p:pic>
      <p:sp>
        <p:nvSpPr>
          <p:cNvPr id="4" name="Slide Number Placeholder 3">
            <a:extLst>
              <a:ext uri="{FF2B5EF4-FFF2-40B4-BE49-F238E27FC236}">
                <a16:creationId xmlns:a16="http://schemas.microsoft.com/office/drawing/2014/main" id="{32D0AF61-1AEE-46D9-9810-44661860797A}"/>
              </a:ext>
            </a:extLst>
          </p:cNvPr>
          <p:cNvSpPr>
            <a:spLocks noGrp="1"/>
          </p:cNvSpPr>
          <p:nvPr>
            <p:ph type="sldNum" sz="quarter" idx="18"/>
          </p:nvPr>
        </p:nvSpPr>
        <p:spPr>
          <a:xfrm>
            <a:off x="8520432" y="6370465"/>
            <a:ext cx="468000" cy="164250"/>
          </a:xfrm>
        </p:spPr>
        <p:txBody>
          <a:bodyPr wrap="square">
            <a:normAutofit fontScale="25000" lnSpcReduction="20000"/>
          </a:bodyPr>
          <a:lstStyle/>
          <a:p>
            <a:pPr algn="r">
              <a:spcAft>
                <a:spcPts val="600"/>
              </a:spcAft>
            </a:pPr>
            <a:fld id="{F25965E0-7062-474C-8671-DB3A3CE669B0}" type="slidenum">
              <a:rPr lang="en-GB" smtClean="0"/>
              <a:pPr algn="r">
                <a:spcAft>
                  <a:spcPts val="600"/>
                </a:spcAft>
              </a:pPr>
              <a:t>37</a:t>
            </a:fld>
            <a:endParaRPr lang="en-GB"/>
          </a:p>
        </p:txBody>
      </p:sp>
    </p:spTree>
    <p:extLst>
      <p:ext uri="{BB962C8B-B14F-4D97-AF65-F5344CB8AC3E}">
        <p14:creationId xmlns:p14="http://schemas.microsoft.com/office/powerpoint/2010/main" val="3424349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A55F-6425-4C69-9D0F-57486343A0FC}"/>
              </a:ext>
            </a:extLst>
          </p:cNvPr>
          <p:cNvSpPr>
            <a:spLocks noGrp="1"/>
          </p:cNvSpPr>
          <p:nvPr>
            <p:ph type="title"/>
          </p:nvPr>
        </p:nvSpPr>
        <p:spPr>
          <a:xfrm>
            <a:off x="491642" y="230188"/>
            <a:ext cx="8442796" cy="791650"/>
          </a:xfrm>
        </p:spPr>
        <p:txBody>
          <a:bodyPr/>
          <a:lstStyle/>
          <a:p>
            <a:r>
              <a:rPr lang="en-GB"/>
              <a:t>The front-door back-door approach</a:t>
            </a:r>
          </a:p>
        </p:txBody>
      </p:sp>
      <p:sp>
        <p:nvSpPr>
          <p:cNvPr id="4" name="Slide Number Placeholder 3">
            <a:extLst>
              <a:ext uri="{FF2B5EF4-FFF2-40B4-BE49-F238E27FC236}">
                <a16:creationId xmlns:a16="http://schemas.microsoft.com/office/drawing/2014/main" id="{2E4990FC-00F4-44E7-82FE-2E8CE730EE8E}"/>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38</a:t>
            </a:fld>
            <a:endParaRPr lang="en-GB"/>
          </a:p>
        </p:txBody>
      </p:sp>
      <p:pic>
        <p:nvPicPr>
          <p:cNvPr id="10" name="Picture 9">
            <a:extLst>
              <a:ext uri="{FF2B5EF4-FFF2-40B4-BE49-F238E27FC236}">
                <a16:creationId xmlns:a16="http://schemas.microsoft.com/office/drawing/2014/main" id="{86AA02C4-1EC2-1849-C09B-596D4C349A02}"/>
              </a:ext>
            </a:extLst>
          </p:cNvPr>
          <p:cNvPicPr>
            <a:picLocks noChangeAspect="1"/>
          </p:cNvPicPr>
          <p:nvPr/>
        </p:nvPicPr>
        <p:blipFill>
          <a:blip r:embed="rId3"/>
          <a:stretch>
            <a:fillRect/>
          </a:stretch>
        </p:blipFill>
        <p:spPr>
          <a:xfrm>
            <a:off x="0" y="1214505"/>
            <a:ext cx="9144000" cy="4428990"/>
          </a:xfrm>
          <a:prstGeom prst="rect">
            <a:avLst/>
          </a:prstGeom>
        </p:spPr>
      </p:pic>
      <p:sp>
        <p:nvSpPr>
          <p:cNvPr id="11" name="Rectangle 10">
            <a:extLst>
              <a:ext uri="{FF2B5EF4-FFF2-40B4-BE49-F238E27FC236}">
                <a16:creationId xmlns:a16="http://schemas.microsoft.com/office/drawing/2014/main" id="{294A9E65-D4B3-C833-5EB7-1ED7FE464C54}"/>
              </a:ext>
            </a:extLst>
          </p:cNvPr>
          <p:cNvSpPr/>
          <p:nvPr/>
        </p:nvSpPr>
        <p:spPr>
          <a:xfrm>
            <a:off x="3778182" y="2309764"/>
            <a:ext cx="1517301" cy="334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GB" sz="1400" b="1">
                <a:solidFill>
                  <a:srgbClr val="FF0000"/>
                </a:solidFill>
              </a:rPr>
              <a:t>Collectives</a:t>
            </a:r>
          </a:p>
        </p:txBody>
      </p:sp>
    </p:spTree>
    <p:extLst>
      <p:ext uri="{BB962C8B-B14F-4D97-AF65-F5344CB8AC3E}">
        <p14:creationId xmlns:p14="http://schemas.microsoft.com/office/powerpoint/2010/main" val="1201238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2F18-01F1-4D6D-B6FC-4E85DFF94FD0}"/>
              </a:ext>
            </a:extLst>
          </p:cNvPr>
          <p:cNvSpPr>
            <a:spLocks noGrp="1"/>
          </p:cNvSpPr>
          <p:nvPr>
            <p:ph type="title"/>
          </p:nvPr>
        </p:nvSpPr>
        <p:spPr>
          <a:xfrm>
            <a:off x="491642" y="230188"/>
            <a:ext cx="8442796" cy="791650"/>
          </a:xfrm>
        </p:spPr>
        <p:txBody>
          <a:bodyPr/>
          <a:lstStyle/>
          <a:p>
            <a:r>
              <a:rPr lang="en-GB"/>
              <a:t>AES collectives as spatial coordinators</a:t>
            </a:r>
          </a:p>
        </p:txBody>
      </p:sp>
      <p:sp>
        <p:nvSpPr>
          <p:cNvPr id="3" name="Text Placeholder 2">
            <a:extLst>
              <a:ext uri="{FF2B5EF4-FFF2-40B4-BE49-F238E27FC236}">
                <a16:creationId xmlns:a16="http://schemas.microsoft.com/office/drawing/2014/main" id="{62713340-8ED8-47BA-99C1-CFA72E2E43D2}"/>
              </a:ext>
            </a:extLst>
          </p:cNvPr>
          <p:cNvSpPr>
            <a:spLocks noGrp="1"/>
          </p:cNvSpPr>
          <p:nvPr>
            <p:ph type="body" sz="quarter" idx="10"/>
          </p:nvPr>
        </p:nvSpPr>
        <p:spPr/>
        <p:txBody>
          <a:bodyPr/>
          <a:lstStyle/>
          <a:p>
            <a:r>
              <a:rPr lang="en-GB" b="1"/>
              <a:t>Farmer collectives in the NL </a:t>
            </a:r>
            <a:r>
              <a:rPr lang="en-GB"/>
              <a:t>form an integral part of the AES system as </a:t>
            </a:r>
            <a:r>
              <a:rPr lang="en-GB" b="1"/>
              <a:t>spatial coordinators</a:t>
            </a:r>
            <a:r>
              <a:rPr lang="en-GB"/>
              <a:t>:</a:t>
            </a:r>
          </a:p>
          <a:p>
            <a:pPr lvl="1"/>
            <a:r>
              <a:rPr lang="en-GB" b="1"/>
              <a:t>They identify areas </a:t>
            </a:r>
            <a:r>
              <a:rPr lang="en-GB"/>
              <a:t>within the collective’s territory  that are best suited for bird conservation (based on local knowledge)</a:t>
            </a:r>
          </a:p>
          <a:p>
            <a:pPr lvl="1"/>
            <a:r>
              <a:rPr lang="en-GB"/>
              <a:t>Only the </a:t>
            </a:r>
            <a:r>
              <a:rPr lang="en-GB" b="1"/>
              <a:t>farmer-members in this area are invited </a:t>
            </a:r>
            <a:r>
              <a:rPr lang="en-GB"/>
              <a:t>to participate in the meadow birds AES</a:t>
            </a:r>
          </a:p>
          <a:p>
            <a:pPr lvl="1"/>
            <a:r>
              <a:rPr lang="en-GB"/>
              <a:t>A diversity of landscape elements (ponds, hedges, herb-rich grassland...) attracts more birds; farmers receive different payments for different elements; the </a:t>
            </a:r>
            <a:r>
              <a:rPr lang="en-GB" b="1"/>
              <a:t>collective coordinates </a:t>
            </a:r>
            <a:r>
              <a:rPr lang="en-GB"/>
              <a:t>this</a:t>
            </a:r>
          </a:p>
        </p:txBody>
      </p:sp>
      <p:sp>
        <p:nvSpPr>
          <p:cNvPr id="4" name="Slide Number Placeholder 3">
            <a:extLst>
              <a:ext uri="{FF2B5EF4-FFF2-40B4-BE49-F238E27FC236}">
                <a16:creationId xmlns:a16="http://schemas.microsoft.com/office/drawing/2014/main" id="{03521326-D93B-4DA6-BBB7-E46B813C1BDE}"/>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39</a:t>
            </a:fld>
            <a:endParaRPr lang="en-GB"/>
          </a:p>
        </p:txBody>
      </p:sp>
    </p:spTree>
    <p:extLst>
      <p:ext uri="{BB962C8B-B14F-4D97-AF65-F5344CB8AC3E}">
        <p14:creationId xmlns:p14="http://schemas.microsoft.com/office/powerpoint/2010/main" val="2009448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544A9FD-53A5-CA84-BE9D-A3C58AE751BB}"/>
              </a:ext>
            </a:extLst>
          </p:cNvPr>
          <p:cNvSpPr>
            <a:spLocks noGrp="1"/>
          </p:cNvSpPr>
          <p:nvPr>
            <p:ph idx="1"/>
          </p:nvPr>
        </p:nvSpPr>
        <p:spPr>
          <a:xfrm>
            <a:off x="248855" y="1532238"/>
            <a:ext cx="8646289" cy="4359501"/>
          </a:xfrm>
        </p:spPr>
        <p:txBody>
          <a:bodyPr/>
          <a:lstStyle/>
          <a:p>
            <a:pPr marL="0" indent="0">
              <a:buNone/>
            </a:pPr>
            <a:r>
              <a:rPr lang="da-DK"/>
              <a:t>KEY CHALLENGES AND TRADE-OFFS IN DESIGN:</a:t>
            </a:r>
          </a:p>
        </p:txBody>
      </p:sp>
      <p:sp>
        <p:nvSpPr>
          <p:cNvPr id="4" name="Pladsholder til dato 3">
            <a:extLst>
              <a:ext uri="{FF2B5EF4-FFF2-40B4-BE49-F238E27FC236}">
                <a16:creationId xmlns:a16="http://schemas.microsoft.com/office/drawing/2014/main" id="{088A06EB-DFE8-032A-D0CE-15C55A8D922A}"/>
              </a:ext>
            </a:extLst>
          </p:cNvPr>
          <p:cNvSpPr>
            <a:spLocks noGrp="1"/>
          </p:cNvSpPr>
          <p:nvPr>
            <p:ph type="dt" sz="half" idx="2"/>
          </p:nvPr>
        </p:nvSpPr>
        <p:spPr/>
        <p:txBody>
          <a:bodyPr/>
          <a:lstStyle/>
          <a:p>
            <a:pPr algn="l"/>
            <a:r>
              <a:rPr lang="it-IT"/>
              <a:t>04/10/23</a:t>
            </a:r>
          </a:p>
        </p:txBody>
      </p:sp>
      <p:sp>
        <p:nvSpPr>
          <p:cNvPr id="5" name="Pladsholder til slidenummer 4">
            <a:extLst>
              <a:ext uri="{FF2B5EF4-FFF2-40B4-BE49-F238E27FC236}">
                <a16:creationId xmlns:a16="http://schemas.microsoft.com/office/drawing/2014/main" id="{F766740B-AB2B-81B2-F756-555C10BB853E}"/>
              </a:ext>
            </a:extLst>
          </p:cNvPr>
          <p:cNvSpPr>
            <a:spLocks noGrp="1"/>
          </p:cNvSpPr>
          <p:nvPr>
            <p:ph type="sldNum" sz="quarter" idx="4"/>
          </p:nvPr>
        </p:nvSpPr>
        <p:spPr/>
        <p:txBody>
          <a:bodyPr/>
          <a:lstStyle/>
          <a:p>
            <a:fld id="{24A99081-5F7D-6B48-A940-E14DD127A422}" type="slidenum">
              <a:rPr lang="it-IT" smtClean="0"/>
              <a:pPr/>
              <a:t>4</a:t>
            </a:fld>
            <a:endParaRPr lang="it-IT"/>
          </a:p>
        </p:txBody>
      </p:sp>
      <p:sp>
        <p:nvSpPr>
          <p:cNvPr id="6" name="Titel 1">
            <a:extLst>
              <a:ext uri="{FF2B5EF4-FFF2-40B4-BE49-F238E27FC236}">
                <a16:creationId xmlns:a16="http://schemas.microsoft.com/office/drawing/2014/main" id="{F0EB3610-1BC0-E76B-0B27-CEE46042C7D4}"/>
              </a:ext>
            </a:extLst>
          </p:cNvPr>
          <p:cNvSpPr txBox="1">
            <a:spLocks/>
          </p:cNvSpPr>
          <p:nvPr/>
        </p:nvSpPr>
        <p:spPr bwMode="black">
          <a:xfrm>
            <a:off x="248855" y="274320"/>
            <a:ext cx="8646289" cy="971204"/>
          </a:xfrm>
          <a:prstGeom prst="rect">
            <a:avLst/>
          </a:prstGeom>
          <a:solidFill>
            <a:srgbClr val="FFFFFF"/>
          </a:solidFill>
          <a:ln w="50800" cap="sq">
            <a:solidFill>
              <a:schemeClr val="accent1"/>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400" kern="1200" cap="all" spc="200" baseline="0">
                <a:solidFill>
                  <a:srgbClr val="262626"/>
                </a:solidFill>
                <a:latin typeface="+mj-lt"/>
                <a:ea typeface="+mj-ea"/>
                <a:cs typeface="+mj-cs"/>
              </a:defRPr>
            </a:lvl1pPr>
          </a:lstStyle>
          <a:p>
            <a:r>
              <a:rPr lang="da-DK"/>
              <a:t>Background for the project</a:t>
            </a:r>
          </a:p>
        </p:txBody>
      </p:sp>
      <p:pic>
        <p:nvPicPr>
          <p:cNvPr id="7" name="Picture 70" descr="A black and white logo of a balance scale with a green plant and a euro sign&#10;&#10;Description automatically generated">
            <a:extLst>
              <a:ext uri="{FF2B5EF4-FFF2-40B4-BE49-F238E27FC236}">
                <a16:creationId xmlns:a16="http://schemas.microsoft.com/office/drawing/2014/main" id="{36D5D76E-A67B-EC4F-8CC3-D0D6C665AE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43" t="22172" r="47192" b="11910"/>
          <a:stretch/>
        </p:blipFill>
        <p:spPr>
          <a:xfrm>
            <a:off x="394479" y="2155117"/>
            <a:ext cx="878268" cy="860025"/>
          </a:xfrm>
          <a:prstGeom prst="rect">
            <a:avLst/>
          </a:prstGeom>
        </p:spPr>
      </p:pic>
      <p:pic>
        <p:nvPicPr>
          <p:cNvPr id="8" name="Billede 7" descr="Et billede, der indeholder tekst, skilt/tegn, skiltning, gadeskilt&#10;&#10;Automatisk genereret beskrivelse">
            <a:extLst>
              <a:ext uri="{FF2B5EF4-FFF2-40B4-BE49-F238E27FC236}">
                <a16:creationId xmlns:a16="http://schemas.microsoft.com/office/drawing/2014/main" id="{4164A63D-9111-376A-7DB6-7CF8D34932F9}"/>
              </a:ext>
            </a:extLst>
          </p:cNvPr>
          <p:cNvPicPr>
            <a:picLocks noChangeAspect="1"/>
          </p:cNvPicPr>
          <p:nvPr/>
        </p:nvPicPr>
        <p:blipFill>
          <a:blip r:embed="rId4"/>
          <a:stretch>
            <a:fillRect/>
          </a:stretch>
        </p:blipFill>
        <p:spPr>
          <a:xfrm>
            <a:off x="260263" y="3412846"/>
            <a:ext cx="1146699" cy="860025"/>
          </a:xfrm>
          <a:prstGeom prst="rect">
            <a:avLst/>
          </a:prstGeom>
        </p:spPr>
      </p:pic>
      <p:sp>
        <p:nvSpPr>
          <p:cNvPr id="10" name="Tekstfelt 9">
            <a:extLst>
              <a:ext uri="{FF2B5EF4-FFF2-40B4-BE49-F238E27FC236}">
                <a16:creationId xmlns:a16="http://schemas.microsoft.com/office/drawing/2014/main" id="{86944169-C533-63DD-A27D-AA32832A281B}"/>
              </a:ext>
            </a:extLst>
          </p:cNvPr>
          <p:cNvSpPr txBox="1"/>
          <p:nvPr/>
        </p:nvSpPr>
        <p:spPr>
          <a:xfrm>
            <a:off x="1931106" y="2192188"/>
            <a:ext cx="5124602" cy="3194721"/>
          </a:xfrm>
          <a:prstGeom prst="rect">
            <a:avLst/>
          </a:prstGeom>
          <a:noFill/>
        </p:spPr>
        <p:txBody>
          <a:bodyPr wrap="square">
            <a:spAutoFit/>
          </a:bodyPr>
          <a:lstStyle/>
          <a:p>
            <a:pPr marL="0" indent="0">
              <a:lnSpc>
                <a:spcPct val="110000"/>
              </a:lnSpc>
              <a:spcBef>
                <a:spcPts val="0"/>
              </a:spcBef>
              <a:buNone/>
            </a:pPr>
            <a:r>
              <a:rPr lang="en-GB" sz="1800"/>
              <a:t> Tension between income support function </a:t>
            </a:r>
          </a:p>
          <a:p>
            <a:pPr marL="0" indent="0">
              <a:lnSpc>
                <a:spcPct val="110000"/>
              </a:lnSpc>
              <a:spcBef>
                <a:spcPts val="0"/>
              </a:spcBef>
              <a:buNone/>
            </a:pPr>
            <a:r>
              <a:rPr lang="en-GB"/>
              <a:t> </a:t>
            </a:r>
            <a:r>
              <a:rPr lang="en-GB" sz="1800"/>
              <a:t>and environmental performance</a:t>
            </a:r>
          </a:p>
          <a:p>
            <a:pPr marL="0" indent="0">
              <a:buNone/>
            </a:pPr>
            <a:endParaRPr lang="en-GB" sz="1800"/>
          </a:p>
          <a:p>
            <a:pPr marL="0" indent="0">
              <a:buNone/>
            </a:pPr>
            <a:r>
              <a:rPr lang="en-GB" sz="1800"/>
              <a:t>	        </a:t>
            </a:r>
          </a:p>
          <a:p>
            <a:pPr marL="0" indent="0">
              <a:buNone/>
            </a:pPr>
            <a:r>
              <a:rPr lang="en-GB" sz="1800"/>
              <a:t>Agri-environmental schemes are voluntary –participation is essential, but additionality of the schemes have been challenged</a:t>
            </a:r>
          </a:p>
          <a:p>
            <a:pPr marL="0" indent="0">
              <a:buNone/>
            </a:pPr>
            <a:endParaRPr lang="en-GB"/>
          </a:p>
          <a:p>
            <a:pPr marL="0" indent="0">
              <a:buNone/>
            </a:pPr>
            <a:endParaRPr lang="en-GB" sz="1800"/>
          </a:p>
          <a:p>
            <a:pPr marL="0" indent="0">
              <a:buNone/>
            </a:pPr>
            <a:endParaRPr lang="en-GB"/>
          </a:p>
          <a:p>
            <a:pPr marL="0" indent="0">
              <a:buNone/>
            </a:pPr>
            <a:r>
              <a:rPr lang="en-GB"/>
              <a:t>Non-point source pollution – challenging to regulate  </a:t>
            </a:r>
            <a:r>
              <a:rPr lang="en-GB" sz="1800"/>
              <a:t> </a:t>
            </a:r>
            <a:endParaRPr lang="en-GB"/>
          </a:p>
        </p:txBody>
      </p:sp>
      <p:sp>
        <p:nvSpPr>
          <p:cNvPr id="11" name="Ellipse 10">
            <a:extLst>
              <a:ext uri="{FF2B5EF4-FFF2-40B4-BE49-F238E27FC236}">
                <a16:creationId xmlns:a16="http://schemas.microsoft.com/office/drawing/2014/main" id="{86AA0B1D-B2A4-7625-A956-B290D9F14BE5}"/>
              </a:ext>
            </a:extLst>
          </p:cNvPr>
          <p:cNvSpPr/>
          <p:nvPr/>
        </p:nvSpPr>
        <p:spPr>
          <a:xfrm>
            <a:off x="308917" y="4670575"/>
            <a:ext cx="1146699" cy="10629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NPS</a:t>
            </a:r>
          </a:p>
        </p:txBody>
      </p:sp>
    </p:spTree>
    <p:extLst>
      <p:ext uri="{BB962C8B-B14F-4D97-AF65-F5344CB8AC3E}">
        <p14:creationId xmlns:p14="http://schemas.microsoft.com/office/powerpoint/2010/main" val="3248087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EB2F-006E-C6DB-5B66-D35C902E7326}"/>
              </a:ext>
            </a:extLst>
          </p:cNvPr>
          <p:cNvSpPr>
            <a:spLocks noGrp="1"/>
          </p:cNvSpPr>
          <p:nvPr>
            <p:ph type="title"/>
          </p:nvPr>
        </p:nvSpPr>
        <p:spPr>
          <a:xfrm>
            <a:off x="491642" y="230188"/>
            <a:ext cx="8442796" cy="791650"/>
          </a:xfrm>
        </p:spPr>
        <p:txBody>
          <a:bodyPr/>
          <a:lstStyle/>
          <a:p>
            <a:r>
              <a:rPr lang="en-GB"/>
              <a:t>AES collectives as spatial coordinators</a:t>
            </a:r>
          </a:p>
        </p:txBody>
      </p:sp>
      <p:sp>
        <p:nvSpPr>
          <p:cNvPr id="6" name="Text Placeholder 5">
            <a:extLst>
              <a:ext uri="{FF2B5EF4-FFF2-40B4-BE49-F238E27FC236}">
                <a16:creationId xmlns:a16="http://schemas.microsoft.com/office/drawing/2014/main" id="{C86ECCBB-B660-ED6A-1CB1-038F413C0B58}"/>
              </a:ext>
            </a:extLst>
          </p:cNvPr>
          <p:cNvSpPr>
            <a:spLocks noGrp="1"/>
          </p:cNvSpPr>
          <p:nvPr>
            <p:ph type="body" sz="quarter" idx="11"/>
          </p:nvPr>
        </p:nvSpPr>
        <p:spPr>
          <a:xfrm>
            <a:off x="491643" y="1384200"/>
            <a:ext cx="8371376" cy="1388764"/>
          </a:xfrm>
        </p:spPr>
        <p:txBody>
          <a:bodyPr/>
          <a:lstStyle/>
          <a:p>
            <a:r>
              <a:rPr lang="en-GB"/>
              <a:t>Spatial coordination for meadow birds – the “mosaic”, implemented by farmer collectives on fields of member-farmers</a:t>
            </a:r>
          </a:p>
        </p:txBody>
      </p:sp>
      <p:sp>
        <p:nvSpPr>
          <p:cNvPr id="4" name="Slide Number Placeholder 3">
            <a:extLst>
              <a:ext uri="{FF2B5EF4-FFF2-40B4-BE49-F238E27FC236}">
                <a16:creationId xmlns:a16="http://schemas.microsoft.com/office/drawing/2014/main" id="{51000E1D-D5FE-379F-499D-CBAAD32AE393}"/>
              </a:ext>
            </a:extLst>
          </p:cNvPr>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40</a:t>
            </a:fld>
            <a:endParaRPr lang="en-GB"/>
          </a:p>
        </p:txBody>
      </p:sp>
      <p:graphicFrame>
        <p:nvGraphicFramePr>
          <p:cNvPr id="7" name="Diagram 6">
            <a:extLst>
              <a:ext uri="{FF2B5EF4-FFF2-40B4-BE49-F238E27FC236}">
                <a16:creationId xmlns:a16="http://schemas.microsoft.com/office/drawing/2014/main" id="{2E270968-50A2-DE28-1D98-5D68D400DEC5}"/>
              </a:ext>
            </a:extLst>
          </p:cNvPr>
          <p:cNvGraphicFramePr/>
          <p:nvPr>
            <p:extLst>
              <p:ext uri="{D42A27DB-BD31-4B8C-83A1-F6EECF244321}">
                <p14:modId xmlns:p14="http://schemas.microsoft.com/office/powerpoint/2010/main" val="2189546951"/>
              </p:ext>
            </p:extLst>
          </p:nvPr>
        </p:nvGraphicFramePr>
        <p:xfrm>
          <a:off x="828671" y="2139907"/>
          <a:ext cx="7125381" cy="3890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932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F68D5F-FE02-51B3-1744-6B2D9C1C847B}"/>
              </a:ext>
            </a:extLst>
          </p:cNvPr>
          <p:cNvSpPr>
            <a:spLocks noGrp="1"/>
          </p:cNvSpPr>
          <p:nvPr>
            <p:ph type="title"/>
          </p:nvPr>
        </p:nvSpPr>
        <p:spPr/>
        <p:txBody>
          <a:bodyPr/>
          <a:lstStyle/>
          <a:p>
            <a:r>
              <a:rPr lang="nl-NL" err="1"/>
              <a:t>Insights</a:t>
            </a:r>
            <a:r>
              <a:rPr lang="nl-NL"/>
              <a:t> </a:t>
            </a:r>
            <a:r>
              <a:rPr lang="nl-NL" err="1"/>
              <a:t>from</a:t>
            </a:r>
            <a:r>
              <a:rPr lang="nl-NL"/>
              <a:t> </a:t>
            </a:r>
            <a:r>
              <a:rPr lang="nl-NL" err="1"/>
              <a:t>the</a:t>
            </a:r>
            <a:r>
              <a:rPr lang="nl-NL"/>
              <a:t> EFFECT project</a:t>
            </a:r>
            <a:endParaRPr lang="en-US"/>
          </a:p>
        </p:txBody>
      </p:sp>
      <p:sp>
        <p:nvSpPr>
          <p:cNvPr id="7" name="Text Placeholder 6">
            <a:extLst>
              <a:ext uri="{FF2B5EF4-FFF2-40B4-BE49-F238E27FC236}">
                <a16:creationId xmlns:a16="http://schemas.microsoft.com/office/drawing/2014/main" id="{3CEBBFF0-54FA-B319-C516-44DE3194553C}"/>
              </a:ext>
            </a:extLst>
          </p:cNvPr>
          <p:cNvSpPr>
            <a:spLocks noGrp="1"/>
          </p:cNvSpPr>
          <p:nvPr>
            <p:ph type="body" sz="quarter" idx="10"/>
          </p:nvPr>
        </p:nvSpPr>
        <p:spPr/>
        <p:txBody>
          <a:bodyPr/>
          <a:lstStyle/>
          <a:p>
            <a:r>
              <a:rPr lang="nl-NL"/>
              <a:t>On </a:t>
            </a:r>
            <a:r>
              <a:rPr lang="nl-NL" err="1"/>
              <a:t>effectiveness</a:t>
            </a:r>
            <a:r>
              <a:rPr lang="nl-NL"/>
              <a:t>…</a:t>
            </a:r>
          </a:p>
          <a:p>
            <a:r>
              <a:rPr lang="nl-NL"/>
              <a:t>On transaction </a:t>
            </a:r>
            <a:r>
              <a:rPr lang="nl-NL" err="1"/>
              <a:t>costs</a:t>
            </a:r>
            <a:r>
              <a:rPr lang="nl-NL"/>
              <a:t>…</a:t>
            </a:r>
          </a:p>
          <a:p>
            <a:r>
              <a:rPr lang="nl-NL"/>
              <a:t>On </a:t>
            </a:r>
            <a:r>
              <a:rPr lang="nl-NL" err="1"/>
              <a:t>participation</a:t>
            </a:r>
            <a:r>
              <a:rPr lang="nl-NL"/>
              <a:t> in </a:t>
            </a:r>
            <a:r>
              <a:rPr lang="nl-NL" err="1"/>
              <a:t>result-based</a:t>
            </a:r>
            <a:r>
              <a:rPr lang="nl-NL"/>
              <a:t> versus action-</a:t>
            </a:r>
            <a:r>
              <a:rPr lang="nl-NL" err="1"/>
              <a:t>based</a:t>
            </a:r>
            <a:r>
              <a:rPr lang="nl-NL"/>
              <a:t> </a:t>
            </a:r>
            <a:r>
              <a:rPr lang="nl-NL" err="1"/>
              <a:t>schemes</a:t>
            </a:r>
            <a:r>
              <a:rPr lang="nl-NL"/>
              <a:t>…</a:t>
            </a:r>
          </a:p>
          <a:p>
            <a:endParaRPr lang="nl-NL"/>
          </a:p>
          <a:p>
            <a:pPr lvl="1"/>
            <a:r>
              <a:rPr lang="nl-NL"/>
              <a:t>… in </a:t>
            </a:r>
            <a:r>
              <a:rPr lang="nl-NL" err="1"/>
              <a:t>the</a:t>
            </a:r>
            <a:r>
              <a:rPr lang="nl-NL"/>
              <a:t> context of AES </a:t>
            </a:r>
            <a:r>
              <a:rPr lang="nl-NL" err="1"/>
              <a:t>collectives</a:t>
            </a:r>
            <a:endParaRPr lang="en-US"/>
          </a:p>
        </p:txBody>
      </p:sp>
      <p:sp>
        <p:nvSpPr>
          <p:cNvPr id="5" name="Slide Number Placeholder 4">
            <a:extLst>
              <a:ext uri="{FF2B5EF4-FFF2-40B4-BE49-F238E27FC236}">
                <a16:creationId xmlns:a16="http://schemas.microsoft.com/office/drawing/2014/main" id="{B0ADF879-74E3-CB5B-EA6D-A9AF937DF92D}"/>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41</a:t>
            </a:fld>
            <a:endParaRPr lang="en-GB"/>
          </a:p>
        </p:txBody>
      </p:sp>
    </p:spTree>
    <p:extLst>
      <p:ext uri="{BB962C8B-B14F-4D97-AF65-F5344CB8AC3E}">
        <p14:creationId xmlns:p14="http://schemas.microsoft.com/office/powerpoint/2010/main" val="2049650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3575-D060-469F-BBC2-0816D8DAD039}"/>
              </a:ext>
            </a:extLst>
          </p:cNvPr>
          <p:cNvSpPr>
            <a:spLocks noGrp="1"/>
          </p:cNvSpPr>
          <p:nvPr>
            <p:ph type="title"/>
          </p:nvPr>
        </p:nvSpPr>
        <p:spPr>
          <a:xfrm>
            <a:off x="491642" y="230188"/>
            <a:ext cx="8442796" cy="791650"/>
          </a:xfrm>
        </p:spPr>
        <p:txBody>
          <a:bodyPr/>
          <a:lstStyle/>
          <a:p>
            <a:r>
              <a:rPr lang="en-GB"/>
              <a:t>Effectiveness of AES collectives</a:t>
            </a:r>
          </a:p>
        </p:txBody>
      </p:sp>
      <p:sp>
        <p:nvSpPr>
          <p:cNvPr id="4" name="Slide Number Placeholder 3">
            <a:extLst>
              <a:ext uri="{FF2B5EF4-FFF2-40B4-BE49-F238E27FC236}">
                <a16:creationId xmlns:a16="http://schemas.microsoft.com/office/drawing/2014/main" id="{D5FCC270-053B-478A-A48D-933009D0618D}"/>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42</a:t>
            </a:fld>
            <a:endParaRPr lang="en-GB"/>
          </a:p>
        </p:txBody>
      </p:sp>
      <p:pic>
        <p:nvPicPr>
          <p:cNvPr id="7" name="Afbeelding 1">
            <a:extLst>
              <a:ext uri="{FF2B5EF4-FFF2-40B4-BE49-F238E27FC236}">
                <a16:creationId xmlns:a16="http://schemas.microsoft.com/office/drawing/2014/main" id="{BC9EE890-EA92-B226-5388-3584498217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62" y="2021385"/>
            <a:ext cx="4554220" cy="3210182"/>
          </a:xfrm>
          <a:prstGeom prst="rect">
            <a:avLst/>
          </a:prstGeom>
          <a:noFill/>
          <a:ln>
            <a:noFill/>
          </a:ln>
        </p:spPr>
      </p:pic>
      <p:pic>
        <p:nvPicPr>
          <p:cNvPr id="8" name="Afbeelding 1">
            <a:extLst>
              <a:ext uri="{FF2B5EF4-FFF2-40B4-BE49-F238E27FC236}">
                <a16:creationId xmlns:a16="http://schemas.microsoft.com/office/drawing/2014/main" id="{EBBA03BF-997E-A526-61A2-22035A55D7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212" y="2024182"/>
            <a:ext cx="4554220" cy="3207385"/>
          </a:xfrm>
          <a:prstGeom prst="rect">
            <a:avLst/>
          </a:prstGeom>
          <a:noFill/>
          <a:ln>
            <a:noFill/>
          </a:ln>
        </p:spPr>
      </p:pic>
      <p:sp>
        <p:nvSpPr>
          <p:cNvPr id="9" name="TextBox 8">
            <a:extLst>
              <a:ext uri="{FF2B5EF4-FFF2-40B4-BE49-F238E27FC236}">
                <a16:creationId xmlns:a16="http://schemas.microsoft.com/office/drawing/2014/main" id="{A7084A22-FD56-1CD9-E5E1-43ED96D8F57D}"/>
              </a:ext>
            </a:extLst>
          </p:cNvPr>
          <p:cNvSpPr txBox="1"/>
          <p:nvPr/>
        </p:nvSpPr>
        <p:spPr>
          <a:xfrm>
            <a:off x="418962" y="1428750"/>
            <a:ext cx="3781250" cy="302712"/>
          </a:xfrm>
          <a:prstGeom prst="rect">
            <a:avLst/>
          </a:prstGeom>
          <a:noFill/>
          <a:ln w="12700">
            <a:solidFill>
              <a:schemeClr val="tx1"/>
            </a:solidFill>
          </a:ln>
        </p:spPr>
        <p:txBody>
          <a:bodyPr wrap="square" rtlCol="0">
            <a:spAutoFit/>
          </a:bodyPr>
          <a:lstStyle/>
          <a:p>
            <a:pPr>
              <a:lnSpc>
                <a:spcPts val="1800"/>
              </a:lnSpc>
            </a:pPr>
            <a:r>
              <a:rPr lang="en-US" sz="1400">
                <a:latin typeface="Verdana" pitchFamily="34" charset="0"/>
              </a:rPr>
              <a:t>Mosaic A of the collective NFW in </a:t>
            </a:r>
            <a:r>
              <a:rPr lang="en-US" sz="1400" b="1">
                <a:latin typeface="Verdana" pitchFamily="34" charset="0"/>
              </a:rPr>
              <a:t>2016</a:t>
            </a:r>
            <a:endParaRPr lang="en-GB" sz="1400" b="1" err="1">
              <a:latin typeface="Verdana" pitchFamily="34" charset="0"/>
            </a:endParaRPr>
          </a:p>
        </p:txBody>
      </p:sp>
      <p:sp>
        <p:nvSpPr>
          <p:cNvPr id="10" name="TextBox 9">
            <a:extLst>
              <a:ext uri="{FF2B5EF4-FFF2-40B4-BE49-F238E27FC236}">
                <a16:creationId xmlns:a16="http://schemas.microsoft.com/office/drawing/2014/main" id="{5F70190E-5442-EE4E-EE3D-6A804E104564}"/>
              </a:ext>
            </a:extLst>
          </p:cNvPr>
          <p:cNvSpPr txBox="1"/>
          <p:nvPr/>
        </p:nvSpPr>
        <p:spPr>
          <a:xfrm>
            <a:off x="4200212" y="1428750"/>
            <a:ext cx="3781250" cy="302712"/>
          </a:xfrm>
          <a:prstGeom prst="rect">
            <a:avLst/>
          </a:prstGeom>
          <a:noFill/>
          <a:ln w="12700">
            <a:solidFill>
              <a:schemeClr val="tx1"/>
            </a:solidFill>
          </a:ln>
        </p:spPr>
        <p:txBody>
          <a:bodyPr wrap="square" rtlCol="0">
            <a:spAutoFit/>
          </a:bodyPr>
          <a:lstStyle/>
          <a:p>
            <a:pPr>
              <a:lnSpc>
                <a:spcPts val="1800"/>
              </a:lnSpc>
            </a:pPr>
            <a:r>
              <a:rPr lang="en-US" sz="1400">
                <a:latin typeface="Verdana" pitchFamily="34" charset="0"/>
              </a:rPr>
              <a:t>Mosaic A of the collective NFW in </a:t>
            </a:r>
            <a:r>
              <a:rPr lang="en-US" sz="1400" b="1">
                <a:latin typeface="Verdana" pitchFamily="34" charset="0"/>
              </a:rPr>
              <a:t>2021</a:t>
            </a:r>
            <a:endParaRPr lang="en-GB" sz="1400" b="1" err="1">
              <a:latin typeface="Verdana" pitchFamily="34" charset="0"/>
            </a:endParaRPr>
          </a:p>
        </p:txBody>
      </p:sp>
      <p:sp>
        <p:nvSpPr>
          <p:cNvPr id="3" name="TextBox 2">
            <a:extLst>
              <a:ext uri="{FF2B5EF4-FFF2-40B4-BE49-F238E27FC236}">
                <a16:creationId xmlns:a16="http://schemas.microsoft.com/office/drawing/2014/main" id="{F72063A0-1F2D-1549-5881-529B6452173A}"/>
              </a:ext>
            </a:extLst>
          </p:cNvPr>
          <p:cNvSpPr txBox="1"/>
          <p:nvPr/>
        </p:nvSpPr>
        <p:spPr>
          <a:xfrm>
            <a:off x="491642" y="5456255"/>
            <a:ext cx="8190134" cy="302712"/>
          </a:xfrm>
          <a:prstGeom prst="rect">
            <a:avLst/>
          </a:prstGeom>
          <a:noFill/>
        </p:spPr>
        <p:txBody>
          <a:bodyPr wrap="square" rtlCol="0">
            <a:spAutoFit/>
          </a:bodyPr>
          <a:lstStyle/>
          <a:p>
            <a:pPr>
              <a:lnSpc>
                <a:spcPts val="1800"/>
              </a:lnSpc>
            </a:pPr>
            <a:r>
              <a:rPr lang="nl-NL" sz="1400">
                <a:latin typeface="Verdana" pitchFamily="34" charset="0"/>
              </a:rPr>
              <a:t>Source: Dries </a:t>
            </a:r>
            <a:r>
              <a:rPr lang="nl-NL" sz="1400" err="1">
                <a:latin typeface="Verdana" pitchFamily="34" charset="0"/>
              </a:rPr>
              <a:t>and</a:t>
            </a:r>
            <a:r>
              <a:rPr lang="nl-NL" sz="1400">
                <a:latin typeface="Verdana" pitchFamily="34" charset="0"/>
              </a:rPr>
              <a:t> Splinter (2023)</a:t>
            </a:r>
            <a:endParaRPr lang="en-US" sz="1400" err="1">
              <a:latin typeface="Verdana" pitchFamily="34" charset="0"/>
            </a:endParaRPr>
          </a:p>
        </p:txBody>
      </p:sp>
    </p:spTree>
    <p:extLst>
      <p:ext uri="{BB962C8B-B14F-4D97-AF65-F5344CB8AC3E}">
        <p14:creationId xmlns:p14="http://schemas.microsoft.com/office/powerpoint/2010/main" val="1402057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3575-D060-469F-BBC2-0816D8DAD039}"/>
              </a:ext>
            </a:extLst>
          </p:cNvPr>
          <p:cNvSpPr>
            <a:spLocks noGrp="1"/>
          </p:cNvSpPr>
          <p:nvPr>
            <p:ph type="title"/>
          </p:nvPr>
        </p:nvSpPr>
        <p:spPr>
          <a:xfrm>
            <a:off x="491642" y="230188"/>
            <a:ext cx="8442796" cy="791650"/>
          </a:xfrm>
        </p:spPr>
        <p:txBody>
          <a:bodyPr/>
          <a:lstStyle/>
          <a:p>
            <a:r>
              <a:rPr lang="en-GB"/>
              <a:t>Effectiveness of AES collectives</a:t>
            </a:r>
          </a:p>
        </p:txBody>
      </p:sp>
      <p:sp>
        <p:nvSpPr>
          <p:cNvPr id="4" name="Slide Number Placeholder 3">
            <a:extLst>
              <a:ext uri="{FF2B5EF4-FFF2-40B4-BE49-F238E27FC236}">
                <a16:creationId xmlns:a16="http://schemas.microsoft.com/office/drawing/2014/main" id="{D5FCC270-053B-478A-A48D-933009D0618D}"/>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43</a:t>
            </a:fld>
            <a:endParaRPr lang="en-GB"/>
          </a:p>
        </p:txBody>
      </p:sp>
      <p:sp>
        <p:nvSpPr>
          <p:cNvPr id="9" name="TextBox 8">
            <a:extLst>
              <a:ext uri="{FF2B5EF4-FFF2-40B4-BE49-F238E27FC236}">
                <a16:creationId xmlns:a16="http://schemas.microsoft.com/office/drawing/2014/main" id="{A7084A22-FD56-1CD9-E5E1-43ED96D8F57D}"/>
              </a:ext>
            </a:extLst>
          </p:cNvPr>
          <p:cNvSpPr txBox="1"/>
          <p:nvPr/>
        </p:nvSpPr>
        <p:spPr>
          <a:xfrm>
            <a:off x="418962" y="1428750"/>
            <a:ext cx="3781250" cy="302712"/>
          </a:xfrm>
          <a:prstGeom prst="rect">
            <a:avLst/>
          </a:prstGeom>
          <a:noFill/>
          <a:ln w="12700">
            <a:solidFill>
              <a:schemeClr val="tx1"/>
            </a:solidFill>
          </a:ln>
        </p:spPr>
        <p:txBody>
          <a:bodyPr wrap="square" rtlCol="0">
            <a:spAutoFit/>
          </a:bodyPr>
          <a:lstStyle/>
          <a:p>
            <a:pPr>
              <a:lnSpc>
                <a:spcPts val="1800"/>
              </a:lnSpc>
            </a:pPr>
            <a:r>
              <a:rPr lang="en-US" sz="1400">
                <a:latin typeface="Verdana" pitchFamily="34" charset="0"/>
              </a:rPr>
              <a:t>Mosaic B&amp;C of collective NFW in </a:t>
            </a:r>
            <a:r>
              <a:rPr lang="en-US" sz="1400" b="1">
                <a:latin typeface="Verdana" pitchFamily="34" charset="0"/>
              </a:rPr>
              <a:t>2015</a:t>
            </a:r>
            <a:endParaRPr lang="en-GB" sz="1400" b="1" err="1">
              <a:latin typeface="Verdana" pitchFamily="34" charset="0"/>
            </a:endParaRPr>
          </a:p>
        </p:txBody>
      </p:sp>
      <p:sp>
        <p:nvSpPr>
          <p:cNvPr id="10" name="TextBox 9">
            <a:extLst>
              <a:ext uri="{FF2B5EF4-FFF2-40B4-BE49-F238E27FC236}">
                <a16:creationId xmlns:a16="http://schemas.microsoft.com/office/drawing/2014/main" id="{5F70190E-5442-EE4E-EE3D-6A804E104564}"/>
              </a:ext>
            </a:extLst>
          </p:cNvPr>
          <p:cNvSpPr txBox="1"/>
          <p:nvPr/>
        </p:nvSpPr>
        <p:spPr>
          <a:xfrm>
            <a:off x="4200212" y="1428750"/>
            <a:ext cx="3781250" cy="302712"/>
          </a:xfrm>
          <a:prstGeom prst="rect">
            <a:avLst/>
          </a:prstGeom>
          <a:noFill/>
          <a:ln w="12700">
            <a:solidFill>
              <a:schemeClr val="tx1"/>
            </a:solidFill>
          </a:ln>
        </p:spPr>
        <p:txBody>
          <a:bodyPr wrap="square" rtlCol="0">
            <a:spAutoFit/>
          </a:bodyPr>
          <a:lstStyle/>
          <a:p>
            <a:pPr>
              <a:lnSpc>
                <a:spcPts val="1800"/>
              </a:lnSpc>
            </a:pPr>
            <a:r>
              <a:rPr lang="en-US" sz="1400">
                <a:latin typeface="Verdana" pitchFamily="34" charset="0"/>
              </a:rPr>
              <a:t>Mosaic B&amp;C of collective NFW in </a:t>
            </a:r>
            <a:r>
              <a:rPr lang="en-US" sz="1400" b="1">
                <a:latin typeface="Verdana" pitchFamily="34" charset="0"/>
              </a:rPr>
              <a:t>2021</a:t>
            </a:r>
            <a:endParaRPr lang="en-GB" sz="1400" b="1" err="1">
              <a:latin typeface="Verdana" pitchFamily="34" charset="0"/>
            </a:endParaRPr>
          </a:p>
        </p:txBody>
      </p:sp>
      <p:pic>
        <p:nvPicPr>
          <p:cNvPr id="3" name="Afbeelding 5">
            <a:extLst>
              <a:ext uri="{FF2B5EF4-FFF2-40B4-BE49-F238E27FC236}">
                <a16:creationId xmlns:a16="http://schemas.microsoft.com/office/drawing/2014/main" id="{D73FA39A-8A4C-1C14-A706-F8375F0A5F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62" y="2028944"/>
            <a:ext cx="4541520" cy="3197860"/>
          </a:xfrm>
          <a:prstGeom prst="rect">
            <a:avLst/>
          </a:prstGeom>
          <a:noFill/>
          <a:ln>
            <a:noFill/>
          </a:ln>
        </p:spPr>
      </p:pic>
      <p:pic>
        <p:nvPicPr>
          <p:cNvPr id="6" name="Afbeelding 3">
            <a:extLst>
              <a:ext uri="{FF2B5EF4-FFF2-40B4-BE49-F238E27FC236}">
                <a16:creationId xmlns:a16="http://schemas.microsoft.com/office/drawing/2014/main" id="{E3F05203-0E57-9523-4298-273240CD4C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212" y="2019419"/>
            <a:ext cx="4567555" cy="3216910"/>
          </a:xfrm>
          <a:prstGeom prst="rect">
            <a:avLst/>
          </a:prstGeom>
          <a:noFill/>
          <a:ln>
            <a:noFill/>
          </a:ln>
        </p:spPr>
      </p:pic>
      <p:sp>
        <p:nvSpPr>
          <p:cNvPr id="7" name="TextBox 6">
            <a:extLst>
              <a:ext uri="{FF2B5EF4-FFF2-40B4-BE49-F238E27FC236}">
                <a16:creationId xmlns:a16="http://schemas.microsoft.com/office/drawing/2014/main" id="{C8DF83C9-71F9-AAF0-C525-5623BF7BF6E1}"/>
              </a:ext>
            </a:extLst>
          </p:cNvPr>
          <p:cNvSpPr txBox="1"/>
          <p:nvPr/>
        </p:nvSpPr>
        <p:spPr>
          <a:xfrm>
            <a:off x="491642" y="5456255"/>
            <a:ext cx="8190134" cy="302712"/>
          </a:xfrm>
          <a:prstGeom prst="rect">
            <a:avLst/>
          </a:prstGeom>
          <a:noFill/>
        </p:spPr>
        <p:txBody>
          <a:bodyPr wrap="square" rtlCol="0">
            <a:spAutoFit/>
          </a:bodyPr>
          <a:lstStyle/>
          <a:p>
            <a:pPr>
              <a:lnSpc>
                <a:spcPts val="1800"/>
              </a:lnSpc>
            </a:pPr>
            <a:r>
              <a:rPr lang="nl-NL" sz="1400">
                <a:latin typeface="Verdana" pitchFamily="34" charset="0"/>
              </a:rPr>
              <a:t>Source: Dries </a:t>
            </a:r>
            <a:r>
              <a:rPr lang="nl-NL" sz="1400" err="1">
                <a:latin typeface="Verdana" pitchFamily="34" charset="0"/>
              </a:rPr>
              <a:t>and</a:t>
            </a:r>
            <a:r>
              <a:rPr lang="nl-NL" sz="1400">
                <a:latin typeface="Verdana" pitchFamily="34" charset="0"/>
              </a:rPr>
              <a:t> Splinter (2023)</a:t>
            </a:r>
            <a:endParaRPr lang="en-US" sz="1400" err="1">
              <a:latin typeface="Verdana" pitchFamily="34" charset="0"/>
            </a:endParaRPr>
          </a:p>
        </p:txBody>
      </p:sp>
    </p:spTree>
    <p:extLst>
      <p:ext uri="{BB962C8B-B14F-4D97-AF65-F5344CB8AC3E}">
        <p14:creationId xmlns:p14="http://schemas.microsoft.com/office/powerpoint/2010/main" val="2030005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5537-98FB-4448-379B-EBFF253F66A0}"/>
              </a:ext>
            </a:extLst>
          </p:cNvPr>
          <p:cNvSpPr>
            <a:spLocks noGrp="1"/>
          </p:cNvSpPr>
          <p:nvPr>
            <p:ph type="title"/>
          </p:nvPr>
        </p:nvSpPr>
        <p:spPr>
          <a:xfrm>
            <a:off x="491643" y="230189"/>
            <a:ext cx="8442796" cy="783699"/>
          </a:xfrm>
        </p:spPr>
        <p:txBody>
          <a:bodyPr/>
          <a:lstStyle/>
          <a:p>
            <a:r>
              <a:rPr lang="nl-NL" sz="2700"/>
              <a:t>Transaction </a:t>
            </a:r>
            <a:r>
              <a:rPr lang="nl-NL" sz="2700" err="1"/>
              <a:t>costs</a:t>
            </a:r>
            <a:r>
              <a:rPr lang="nl-NL" sz="2700"/>
              <a:t> (TC) in </a:t>
            </a:r>
            <a:r>
              <a:rPr lang="nl-NL" sz="2700" err="1"/>
              <a:t>the</a:t>
            </a:r>
            <a:r>
              <a:rPr lang="nl-NL" sz="2700"/>
              <a:t> </a:t>
            </a:r>
            <a:r>
              <a:rPr lang="nl-NL" sz="2700" err="1"/>
              <a:t>collective</a:t>
            </a:r>
            <a:r>
              <a:rPr lang="nl-NL" sz="2700"/>
              <a:t> </a:t>
            </a:r>
            <a:r>
              <a:rPr lang="nl-NL" sz="2700" err="1"/>
              <a:t>scheme</a:t>
            </a:r>
            <a:endParaRPr lang="en-US" sz="2700"/>
          </a:p>
        </p:txBody>
      </p:sp>
      <p:sp>
        <p:nvSpPr>
          <p:cNvPr id="3" name="Text Placeholder 2">
            <a:extLst>
              <a:ext uri="{FF2B5EF4-FFF2-40B4-BE49-F238E27FC236}">
                <a16:creationId xmlns:a16="http://schemas.microsoft.com/office/drawing/2014/main" id="{3807A1F6-A51F-2023-0FF9-F1685174A8AC}"/>
              </a:ext>
            </a:extLst>
          </p:cNvPr>
          <p:cNvSpPr>
            <a:spLocks noGrp="1"/>
          </p:cNvSpPr>
          <p:nvPr>
            <p:ph type="body" sz="quarter" idx="10"/>
          </p:nvPr>
        </p:nvSpPr>
        <p:spPr>
          <a:xfrm>
            <a:off x="413251" y="1647376"/>
            <a:ext cx="8521188" cy="4089600"/>
          </a:xfrm>
        </p:spPr>
        <p:txBody>
          <a:bodyPr/>
          <a:lstStyle/>
          <a:p>
            <a:r>
              <a:rPr lang="nl-NL"/>
              <a:t>The </a:t>
            </a:r>
            <a:r>
              <a:rPr lang="nl-NL" err="1"/>
              <a:t>transition</a:t>
            </a:r>
            <a:r>
              <a:rPr lang="nl-NL"/>
              <a:t> </a:t>
            </a:r>
            <a:r>
              <a:rPr lang="nl-NL" err="1"/>
              <a:t>from</a:t>
            </a:r>
            <a:r>
              <a:rPr lang="nl-NL"/>
              <a:t> </a:t>
            </a:r>
            <a:r>
              <a:rPr lang="nl-NL" err="1"/>
              <a:t>the</a:t>
            </a:r>
            <a:r>
              <a:rPr lang="nl-NL"/>
              <a:t> </a:t>
            </a:r>
            <a:r>
              <a:rPr lang="nl-NL" err="1"/>
              <a:t>individual</a:t>
            </a:r>
            <a:r>
              <a:rPr lang="nl-NL"/>
              <a:t> </a:t>
            </a:r>
            <a:r>
              <a:rPr lang="nl-NL" err="1"/>
              <a:t>to</a:t>
            </a:r>
            <a:r>
              <a:rPr lang="nl-NL"/>
              <a:t> </a:t>
            </a:r>
            <a:r>
              <a:rPr lang="nl-NL" err="1"/>
              <a:t>the</a:t>
            </a:r>
            <a:r>
              <a:rPr lang="nl-NL"/>
              <a:t> </a:t>
            </a:r>
            <a:r>
              <a:rPr lang="nl-NL" err="1"/>
              <a:t>collective</a:t>
            </a:r>
            <a:r>
              <a:rPr lang="nl-NL"/>
              <a:t> AES has </a:t>
            </a:r>
            <a:r>
              <a:rPr lang="nl-NL" b="1" err="1"/>
              <a:t>shifted</a:t>
            </a:r>
            <a:r>
              <a:rPr lang="nl-NL" b="1"/>
              <a:t> TC </a:t>
            </a:r>
            <a:r>
              <a:rPr lang="nl-NL" b="1" err="1"/>
              <a:t>from</a:t>
            </a:r>
            <a:r>
              <a:rPr lang="nl-NL" b="1"/>
              <a:t> public actors </a:t>
            </a:r>
            <a:r>
              <a:rPr lang="nl-NL" b="1" err="1"/>
              <a:t>to</a:t>
            </a:r>
            <a:r>
              <a:rPr lang="nl-NL" b="1"/>
              <a:t> </a:t>
            </a:r>
            <a:r>
              <a:rPr lang="nl-NL" b="1" err="1"/>
              <a:t>collectives</a:t>
            </a:r>
            <a:r>
              <a:rPr lang="nl-NL" b="1"/>
              <a:t> </a:t>
            </a:r>
            <a:r>
              <a:rPr lang="nl-NL"/>
              <a:t>(overall TC </a:t>
            </a:r>
            <a:r>
              <a:rPr lang="nl-NL" err="1"/>
              <a:t>may</a:t>
            </a:r>
            <a:r>
              <a:rPr lang="nl-NL"/>
              <a:t> have </a:t>
            </a:r>
            <a:r>
              <a:rPr lang="nl-NL" err="1"/>
              <a:t>increased</a:t>
            </a:r>
            <a:r>
              <a:rPr lang="nl-NL"/>
              <a:t> or </a:t>
            </a:r>
            <a:r>
              <a:rPr lang="nl-NL" err="1"/>
              <a:t>decreased</a:t>
            </a:r>
            <a:r>
              <a:rPr lang="nl-NL"/>
              <a:t>)</a:t>
            </a:r>
          </a:p>
          <a:p>
            <a:endParaRPr lang="en-US"/>
          </a:p>
          <a:p>
            <a:r>
              <a:rPr lang="en-US"/>
              <a:t>The success of the collective approach depends on the efforts of </a:t>
            </a:r>
            <a:r>
              <a:rPr lang="en-US" b="1"/>
              <a:t>volunteers</a:t>
            </a:r>
            <a:r>
              <a:rPr lang="en-US"/>
              <a:t> in the field (TC not reported)</a:t>
            </a:r>
          </a:p>
          <a:p>
            <a:endParaRPr lang="en-US"/>
          </a:p>
          <a:p>
            <a:r>
              <a:rPr lang="en-US"/>
              <a:t>The collective approach is strongly </a:t>
            </a:r>
            <a:r>
              <a:rPr lang="en-US" b="1"/>
              <a:t>embedded in rural areas in the Netherlands</a:t>
            </a:r>
            <a:r>
              <a:rPr lang="en-US"/>
              <a:t>. This may have implications for the replicability to other contexts.</a:t>
            </a:r>
          </a:p>
        </p:txBody>
      </p:sp>
      <p:sp>
        <p:nvSpPr>
          <p:cNvPr id="4" name="Slide Number Placeholder 3">
            <a:extLst>
              <a:ext uri="{FF2B5EF4-FFF2-40B4-BE49-F238E27FC236}">
                <a16:creationId xmlns:a16="http://schemas.microsoft.com/office/drawing/2014/main" id="{F08A978E-24C2-5169-82E1-6362464BFF5F}"/>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44</a:t>
            </a:fld>
            <a:endParaRPr lang="en-GB"/>
          </a:p>
        </p:txBody>
      </p:sp>
      <p:sp>
        <p:nvSpPr>
          <p:cNvPr id="5" name="TextBox 4">
            <a:extLst>
              <a:ext uri="{FF2B5EF4-FFF2-40B4-BE49-F238E27FC236}">
                <a16:creationId xmlns:a16="http://schemas.microsoft.com/office/drawing/2014/main" id="{44C23A90-BCFB-4F2C-A31B-CE475C679FEA}"/>
              </a:ext>
            </a:extLst>
          </p:cNvPr>
          <p:cNvSpPr txBox="1"/>
          <p:nvPr/>
        </p:nvSpPr>
        <p:spPr>
          <a:xfrm>
            <a:off x="5593897" y="5689017"/>
            <a:ext cx="3301247" cy="305760"/>
          </a:xfrm>
          <a:prstGeom prst="rect">
            <a:avLst/>
          </a:prstGeom>
          <a:noFill/>
        </p:spPr>
        <p:txBody>
          <a:bodyPr wrap="square" rtlCol="0">
            <a:spAutoFit/>
          </a:bodyPr>
          <a:lstStyle/>
          <a:p>
            <a:pPr>
              <a:lnSpc>
                <a:spcPts val="1800"/>
              </a:lnSpc>
            </a:pPr>
            <a:r>
              <a:rPr lang="nl-NL" sz="1400">
                <a:latin typeface="Verdana" pitchFamily="34" charset="0"/>
              </a:rPr>
              <a:t>Source: Splinter </a:t>
            </a:r>
            <a:r>
              <a:rPr lang="nl-NL" sz="1400" err="1">
                <a:latin typeface="Verdana" pitchFamily="34" charset="0"/>
              </a:rPr>
              <a:t>and</a:t>
            </a:r>
            <a:r>
              <a:rPr lang="nl-NL" sz="1400">
                <a:latin typeface="Verdana" pitchFamily="34" charset="0"/>
              </a:rPr>
              <a:t> Dries (2023)</a:t>
            </a:r>
            <a:endParaRPr lang="en-US" sz="1400" err="1">
              <a:latin typeface="Verdana" pitchFamily="34" charset="0"/>
            </a:endParaRPr>
          </a:p>
        </p:txBody>
      </p:sp>
    </p:spTree>
    <p:extLst>
      <p:ext uri="{BB962C8B-B14F-4D97-AF65-F5344CB8AC3E}">
        <p14:creationId xmlns:p14="http://schemas.microsoft.com/office/powerpoint/2010/main" val="172439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5537-98FB-4448-379B-EBFF253F66A0}"/>
              </a:ext>
            </a:extLst>
          </p:cNvPr>
          <p:cNvSpPr>
            <a:spLocks noGrp="1"/>
          </p:cNvSpPr>
          <p:nvPr>
            <p:ph type="title"/>
          </p:nvPr>
        </p:nvSpPr>
        <p:spPr>
          <a:xfrm>
            <a:off x="491643" y="230189"/>
            <a:ext cx="8442796" cy="783699"/>
          </a:xfrm>
        </p:spPr>
        <p:txBody>
          <a:bodyPr/>
          <a:lstStyle/>
          <a:p>
            <a:r>
              <a:rPr lang="nl-NL" sz="2700" err="1"/>
              <a:t>Result-based</a:t>
            </a:r>
            <a:r>
              <a:rPr lang="nl-NL" sz="2700"/>
              <a:t> versus action-</a:t>
            </a:r>
            <a:r>
              <a:rPr lang="nl-NL" sz="2700" err="1"/>
              <a:t>based</a:t>
            </a:r>
            <a:r>
              <a:rPr lang="nl-NL" sz="2700"/>
              <a:t> AES</a:t>
            </a:r>
            <a:endParaRPr lang="en-US" sz="2700"/>
          </a:p>
        </p:txBody>
      </p:sp>
      <p:sp>
        <p:nvSpPr>
          <p:cNvPr id="3" name="Text Placeholder 2">
            <a:extLst>
              <a:ext uri="{FF2B5EF4-FFF2-40B4-BE49-F238E27FC236}">
                <a16:creationId xmlns:a16="http://schemas.microsoft.com/office/drawing/2014/main" id="{3807A1F6-A51F-2023-0FF9-F1685174A8AC}"/>
              </a:ext>
            </a:extLst>
          </p:cNvPr>
          <p:cNvSpPr>
            <a:spLocks noGrp="1"/>
          </p:cNvSpPr>
          <p:nvPr>
            <p:ph type="body" sz="quarter" idx="10"/>
          </p:nvPr>
        </p:nvSpPr>
        <p:spPr>
          <a:xfrm>
            <a:off x="413251" y="1278969"/>
            <a:ext cx="8521188" cy="4300062"/>
          </a:xfrm>
        </p:spPr>
        <p:txBody>
          <a:bodyPr>
            <a:normAutofit lnSpcReduction="10000"/>
          </a:bodyPr>
          <a:lstStyle/>
          <a:p>
            <a:r>
              <a:rPr lang="nl-NL" sz="2000" err="1"/>
              <a:t>Preference</a:t>
            </a:r>
            <a:r>
              <a:rPr lang="nl-NL" sz="2000"/>
              <a:t> </a:t>
            </a:r>
            <a:r>
              <a:rPr lang="nl-NL" sz="2000" err="1"/>
              <a:t>for</a:t>
            </a:r>
            <a:r>
              <a:rPr lang="nl-NL" sz="2000"/>
              <a:t> </a:t>
            </a:r>
            <a:r>
              <a:rPr lang="nl-NL" sz="2000" err="1"/>
              <a:t>hybrid</a:t>
            </a:r>
            <a:r>
              <a:rPr lang="nl-NL" sz="2000"/>
              <a:t> over a </a:t>
            </a:r>
            <a:r>
              <a:rPr lang="nl-NL" sz="2000" err="1"/>
              <a:t>purely</a:t>
            </a:r>
            <a:r>
              <a:rPr lang="nl-NL" sz="2000"/>
              <a:t> </a:t>
            </a:r>
            <a:r>
              <a:rPr lang="nl-NL" sz="2000" err="1"/>
              <a:t>result-based</a:t>
            </a:r>
            <a:r>
              <a:rPr lang="nl-NL" sz="2000"/>
              <a:t> </a:t>
            </a:r>
            <a:r>
              <a:rPr lang="nl-NL" sz="2000" err="1"/>
              <a:t>scheme</a:t>
            </a:r>
            <a:endParaRPr lang="nl-NL" sz="2000"/>
          </a:p>
          <a:p>
            <a:pPr lvl="1"/>
            <a:r>
              <a:rPr lang="en-US" sz="2000"/>
              <a:t>b/c uncertainty (predators, weather…) and the need for different types of measures (actions)</a:t>
            </a:r>
          </a:p>
          <a:p>
            <a:pPr lvl="1"/>
            <a:endParaRPr lang="en-US" sz="2000"/>
          </a:p>
          <a:p>
            <a:r>
              <a:rPr lang="en-US" sz="2000"/>
              <a:t>A hybrid contract was tested including:</a:t>
            </a:r>
          </a:p>
          <a:p>
            <a:pPr lvl="1"/>
            <a:r>
              <a:rPr lang="en-US" sz="2000"/>
              <a:t>Collective bonus paid out if bird counts of the collective exceed the regional average</a:t>
            </a:r>
          </a:p>
          <a:p>
            <a:pPr lvl="1"/>
            <a:r>
              <a:rPr lang="en-US" sz="2000"/>
              <a:t>Individual bonus for farmers for specific measures</a:t>
            </a:r>
          </a:p>
          <a:p>
            <a:pPr lvl="1"/>
            <a:endParaRPr lang="en-US" sz="2000"/>
          </a:p>
          <a:p>
            <a:r>
              <a:rPr lang="en-US" sz="2000"/>
              <a:t>Results: Collective bonus can increase focus on results, but bonus needs to be high</a:t>
            </a:r>
          </a:p>
          <a:p>
            <a:endParaRPr lang="en-US" sz="2000"/>
          </a:p>
        </p:txBody>
      </p:sp>
      <p:sp>
        <p:nvSpPr>
          <p:cNvPr id="4" name="Slide Number Placeholder 3">
            <a:extLst>
              <a:ext uri="{FF2B5EF4-FFF2-40B4-BE49-F238E27FC236}">
                <a16:creationId xmlns:a16="http://schemas.microsoft.com/office/drawing/2014/main" id="{F08A978E-24C2-5169-82E1-6362464BFF5F}"/>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45</a:t>
            </a:fld>
            <a:endParaRPr lang="en-GB"/>
          </a:p>
        </p:txBody>
      </p:sp>
      <p:sp>
        <p:nvSpPr>
          <p:cNvPr id="5" name="TextBox 4">
            <a:extLst>
              <a:ext uri="{FF2B5EF4-FFF2-40B4-BE49-F238E27FC236}">
                <a16:creationId xmlns:a16="http://schemas.microsoft.com/office/drawing/2014/main" id="{44C23A90-BCFB-4F2C-A31B-CE475C679FEA}"/>
              </a:ext>
            </a:extLst>
          </p:cNvPr>
          <p:cNvSpPr txBox="1"/>
          <p:nvPr/>
        </p:nvSpPr>
        <p:spPr>
          <a:xfrm>
            <a:off x="5593897" y="5788459"/>
            <a:ext cx="3301247" cy="305760"/>
          </a:xfrm>
          <a:prstGeom prst="rect">
            <a:avLst/>
          </a:prstGeom>
          <a:noFill/>
        </p:spPr>
        <p:txBody>
          <a:bodyPr wrap="square" rtlCol="0">
            <a:spAutoFit/>
          </a:bodyPr>
          <a:lstStyle/>
          <a:p>
            <a:pPr>
              <a:lnSpc>
                <a:spcPts val="1800"/>
              </a:lnSpc>
            </a:pPr>
            <a:r>
              <a:rPr lang="nl-NL" sz="1400">
                <a:latin typeface="Verdana" pitchFamily="34" charset="0"/>
              </a:rPr>
              <a:t>Source: Thiermann et al. (2023)</a:t>
            </a:r>
            <a:endParaRPr lang="en-US" sz="1400" err="1">
              <a:latin typeface="Verdana" pitchFamily="34" charset="0"/>
            </a:endParaRPr>
          </a:p>
        </p:txBody>
      </p:sp>
    </p:spTree>
    <p:extLst>
      <p:ext uri="{BB962C8B-B14F-4D97-AF65-F5344CB8AC3E}">
        <p14:creationId xmlns:p14="http://schemas.microsoft.com/office/powerpoint/2010/main" val="1669262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itle 1"/>
          <p:cNvSpPr>
            <a:spLocks noGrp="1"/>
          </p:cNvSpPr>
          <p:nvPr>
            <p:ph type="title"/>
          </p:nvPr>
        </p:nvSpPr>
        <p:spPr>
          <a:xfrm>
            <a:off x="493200" y="230188"/>
            <a:ext cx="3276000" cy="1344537"/>
          </a:xfrm>
        </p:spPr>
        <p:txBody>
          <a:bodyPr/>
          <a:lstStyle/>
          <a:p>
            <a:r>
              <a:rPr lang="nl-NL" err="1"/>
              <a:t>Thank</a:t>
            </a:r>
            <a:r>
              <a:rPr lang="nl-NL"/>
              <a:t> </a:t>
            </a:r>
            <a:r>
              <a:rPr lang="nl-NL" err="1"/>
              <a:t>you</a:t>
            </a:r>
            <a:r>
              <a:rPr lang="nl-NL"/>
              <a:t> </a:t>
            </a:r>
            <a:r>
              <a:rPr lang="nl-NL" err="1"/>
              <a:t>for</a:t>
            </a:r>
            <a:r>
              <a:rPr lang="nl-NL"/>
              <a:t> </a:t>
            </a:r>
            <a:r>
              <a:rPr lang="nl-NL" err="1"/>
              <a:t>your</a:t>
            </a:r>
            <a:r>
              <a:rPr lang="nl-NL"/>
              <a:t> attention!</a:t>
            </a:r>
          </a:p>
        </p:txBody>
      </p:sp>
      <p:grpSp>
        <p:nvGrpSpPr>
          <p:cNvPr id="7" name="Groep 6"/>
          <p:cNvGrpSpPr/>
          <p:nvPr/>
        </p:nvGrpSpPr>
        <p:grpSpPr>
          <a:xfrm>
            <a:off x="4001288" y="687678"/>
            <a:ext cx="5014800" cy="5016698"/>
            <a:chOff x="3916446" y="244618"/>
            <a:chExt cx="5014800" cy="5016698"/>
          </a:xfrm>
        </p:grpSpPr>
        <p:sp>
          <p:nvSpPr>
            <p:cNvPr id="9" name="Ovaal 8"/>
            <p:cNvSpPr>
              <a:spLocks noChangeAspect="1"/>
            </p:cNvSpPr>
            <p:nvPr/>
          </p:nvSpPr>
          <p:spPr>
            <a:xfrm>
              <a:off x="5833888" y="2166722"/>
              <a:ext cx="3094594" cy="3094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err="1">
                <a:solidFill>
                  <a:schemeClr val="tx1"/>
                </a:solidFill>
              </a:endParaRPr>
            </a:p>
          </p:txBody>
        </p:sp>
        <p:sp>
          <p:nvSpPr>
            <p:cNvPr id="10" name="Tekstvak 9"/>
            <p:cNvSpPr txBox="1"/>
            <p:nvPr/>
          </p:nvSpPr>
          <p:spPr>
            <a:xfrm>
              <a:off x="4093697" y="813115"/>
              <a:ext cx="3868688" cy="3298339"/>
            </a:xfrm>
            <a:prstGeom prst="rect">
              <a:avLst/>
            </a:prstGeom>
            <a:noFill/>
          </p:spPr>
          <p:txBody>
            <a:bodyPr wrap="none" rtlCol="0">
              <a:spAutoFit/>
            </a:bodyPr>
            <a:lstStyle/>
            <a:p>
              <a:pPr>
                <a:lnSpc>
                  <a:spcPts val="5000"/>
                </a:lnSpc>
              </a:pPr>
              <a:r>
                <a:rPr lang="nl-NL" sz="4600" spc="-90" err="1">
                  <a:solidFill>
                    <a:schemeClr val="accent1"/>
                  </a:solidFill>
                  <a:latin typeface="Verdana" pitchFamily="34" charset="0"/>
                </a:rPr>
                <a:t>To</a:t>
              </a:r>
              <a:r>
                <a:rPr lang="nl-NL" sz="4600" spc="-90">
                  <a:solidFill>
                    <a:schemeClr val="accent1"/>
                  </a:solidFill>
                  <a:latin typeface="Verdana" pitchFamily="34" charset="0"/>
                </a:rPr>
                <a:t> </a:t>
              </a:r>
              <a:r>
                <a:rPr lang="nl-NL" sz="4600" spc="-90" err="1">
                  <a:solidFill>
                    <a:schemeClr val="accent1"/>
                  </a:solidFill>
                  <a:latin typeface="Verdana" pitchFamily="34" charset="0"/>
                </a:rPr>
                <a:t>explore</a:t>
              </a:r>
              <a:endParaRPr lang="nl-NL" sz="4600" spc="-90">
                <a:solidFill>
                  <a:schemeClr val="accent1"/>
                </a:solidFill>
                <a:latin typeface="Verdana" pitchFamily="34" charset="0"/>
              </a:endParaRPr>
            </a:p>
            <a:p>
              <a:pPr>
                <a:lnSpc>
                  <a:spcPts val="5000"/>
                </a:lnSpc>
              </a:pPr>
              <a:r>
                <a:rPr lang="nl-NL" sz="4600" spc="-90" err="1">
                  <a:solidFill>
                    <a:schemeClr val="accent1"/>
                  </a:solidFill>
                  <a:latin typeface="Verdana" pitchFamily="34" charset="0"/>
                </a:rPr>
                <a:t>the</a:t>
              </a:r>
              <a:r>
                <a:rPr lang="nl-NL" sz="4600" spc="-90">
                  <a:solidFill>
                    <a:schemeClr val="accent1"/>
                  </a:solidFill>
                  <a:latin typeface="Verdana" pitchFamily="34" charset="0"/>
                </a:rPr>
                <a:t> </a:t>
              </a:r>
              <a:r>
                <a:rPr lang="nl-NL" sz="4600" spc="-90" err="1">
                  <a:solidFill>
                    <a:schemeClr val="accent1"/>
                  </a:solidFill>
                  <a:latin typeface="Verdana" pitchFamily="34" charset="0"/>
                </a:rPr>
                <a:t>potential</a:t>
              </a:r>
              <a:endParaRPr lang="nl-NL" sz="4600" spc="-90">
                <a:solidFill>
                  <a:schemeClr val="accent1"/>
                </a:solidFill>
                <a:latin typeface="Verdana" pitchFamily="34" charset="0"/>
              </a:endParaRPr>
            </a:p>
            <a:p>
              <a:pPr>
                <a:lnSpc>
                  <a:spcPts val="5000"/>
                </a:lnSpc>
              </a:pPr>
              <a:r>
                <a:rPr lang="nl-NL" sz="4600" spc="-90">
                  <a:solidFill>
                    <a:schemeClr val="accent1"/>
                  </a:solidFill>
                  <a:latin typeface="Verdana" pitchFamily="34" charset="0"/>
                </a:rPr>
                <a:t>of nature </a:t>
              </a:r>
              <a:r>
                <a:rPr lang="nl-NL" sz="4600" spc="-90" err="1">
                  <a:solidFill>
                    <a:schemeClr val="accent1"/>
                  </a:solidFill>
                  <a:latin typeface="Verdana" pitchFamily="34" charset="0"/>
                </a:rPr>
                <a:t>to</a:t>
              </a:r>
              <a:endParaRPr lang="nl-NL" sz="4600" spc="-90">
                <a:solidFill>
                  <a:schemeClr val="accent1"/>
                </a:solidFill>
                <a:latin typeface="Verdana" pitchFamily="34" charset="0"/>
              </a:endParaRPr>
            </a:p>
            <a:p>
              <a:pPr>
                <a:lnSpc>
                  <a:spcPts val="5000"/>
                </a:lnSpc>
              </a:pPr>
              <a:r>
                <a:rPr lang="nl-NL" sz="4600" spc="-90" err="1">
                  <a:solidFill>
                    <a:schemeClr val="accent1"/>
                  </a:solidFill>
                  <a:latin typeface="Verdana" pitchFamily="34" charset="0"/>
                </a:rPr>
                <a:t>improve</a:t>
              </a:r>
              <a:r>
                <a:rPr lang="nl-NL" sz="4600" spc="-90">
                  <a:solidFill>
                    <a:schemeClr val="accent1"/>
                  </a:solidFill>
                  <a:latin typeface="Verdana" pitchFamily="34" charset="0"/>
                </a:rPr>
                <a:t> </a:t>
              </a:r>
              <a:r>
                <a:rPr lang="nl-NL" sz="4600" spc="-90" err="1">
                  <a:solidFill>
                    <a:schemeClr val="accent1"/>
                  </a:solidFill>
                  <a:latin typeface="Verdana" pitchFamily="34" charset="0"/>
                </a:rPr>
                <a:t>the</a:t>
              </a:r>
              <a:r>
                <a:rPr lang="nl-NL" sz="4600" spc="-90">
                  <a:solidFill>
                    <a:schemeClr val="accent1"/>
                  </a:solidFill>
                  <a:latin typeface="Verdana" pitchFamily="34" charset="0"/>
                </a:rPr>
                <a:t> </a:t>
              </a:r>
            </a:p>
            <a:p>
              <a:pPr>
                <a:lnSpc>
                  <a:spcPts val="5000"/>
                </a:lnSpc>
              </a:pPr>
              <a:r>
                <a:rPr lang="nl-NL" sz="4600" spc="-90" err="1">
                  <a:solidFill>
                    <a:schemeClr val="accent1"/>
                  </a:solidFill>
                  <a:latin typeface="Verdana" pitchFamily="34" charset="0"/>
                </a:rPr>
                <a:t>quality</a:t>
              </a:r>
              <a:r>
                <a:rPr lang="nl-NL" sz="4600" spc="-90">
                  <a:solidFill>
                    <a:schemeClr val="accent1"/>
                  </a:solidFill>
                  <a:latin typeface="Verdana" pitchFamily="34" charset="0"/>
                </a:rPr>
                <a:t> of life</a:t>
              </a:r>
            </a:p>
          </p:txBody>
        </p:sp>
        <p:sp>
          <p:nvSpPr>
            <p:cNvPr id="11" name="Ovaal 10"/>
            <p:cNvSpPr>
              <a:spLocks noChangeAspect="1"/>
            </p:cNvSpPr>
            <p:nvPr/>
          </p:nvSpPr>
          <p:spPr>
            <a:xfrm>
              <a:off x="3916446" y="244618"/>
              <a:ext cx="5014800" cy="50148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err="1">
                <a:solidFill>
                  <a:schemeClr val="tx1"/>
                </a:solidFill>
              </a:endParaRPr>
            </a:p>
          </p:txBody>
        </p:sp>
      </p:grpSp>
    </p:spTree>
    <p:extLst>
      <p:ext uri="{BB962C8B-B14F-4D97-AF65-F5344CB8AC3E}">
        <p14:creationId xmlns:p14="http://schemas.microsoft.com/office/powerpoint/2010/main" val="1031102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6E209-514C-77FE-0457-ABA28C4B7D07}"/>
              </a:ext>
            </a:extLst>
          </p:cNvPr>
          <p:cNvSpPr>
            <a:spLocks noGrp="1"/>
          </p:cNvSpPr>
          <p:nvPr>
            <p:ph type="title"/>
          </p:nvPr>
        </p:nvSpPr>
        <p:spPr>
          <a:xfrm>
            <a:off x="491642" y="230188"/>
            <a:ext cx="8442796" cy="791650"/>
          </a:xfrm>
        </p:spPr>
        <p:txBody>
          <a:bodyPr/>
          <a:lstStyle/>
          <a:p>
            <a:r>
              <a:rPr lang="nl-NL" err="1"/>
              <a:t>References</a:t>
            </a:r>
            <a:r>
              <a:rPr lang="nl-NL"/>
              <a:t> </a:t>
            </a:r>
            <a:endParaRPr lang="en-US"/>
          </a:p>
        </p:txBody>
      </p:sp>
      <p:sp>
        <p:nvSpPr>
          <p:cNvPr id="3" name="Text Placeholder 2">
            <a:extLst>
              <a:ext uri="{FF2B5EF4-FFF2-40B4-BE49-F238E27FC236}">
                <a16:creationId xmlns:a16="http://schemas.microsoft.com/office/drawing/2014/main" id="{B363E1CB-8278-6D02-2498-7B0131352D27}"/>
              </a:ext>
            </a:extLst>
          </p:cNvPr>
          <p:cNvSpPr>
            <a:spLocks noGrp="1"/>
          </p:cNvSpPr>
          <p:nvPr>
            <p:ph type="body" sz="quarter" idx="10"/>
          </p:nvPr>
        </p:nvSpPr>
        <p:spPr>
          <a:xfrm>
            <a:off x="421200" y="1376624"/>
            <a:ext cx="8521188" cy="4548225"/>
          </a:xfrm>
        </p:spPr>
        <p:txBody>
          <a:bodyPr/>
          <a:lstStyle/>
          <a:p>
            <a:r>
              <a:rPr lang="nl-NL" sz="1400"/>
              <a:t>Dries, L. </a:t>
            </a:r>
            <a:r>
              <a:rPr lang="nl-NL" sz="1400" err="1"/>
              <a:t>and</a:t>
            </a:r>
            <a:r>
              <a:rPr lang="nl-NL" sz="1400"/>
              <a:t> M. Splinter, 2023. “</a:t>
            </a:r>
            <a:r>
              <a:rPr lang="en-US" sz="1400"/>
              <a:t>Coordinating the implementation of environmental policies for biodiversity: The agri-environmental collectives in the Netherlands”, submitted to </a:t>
            </a:r>
            <a:r>
              <a:rPr lang="en-US" sz="1400" i="1"/>
              <a:t>Journal of Institutional Economics</a:t>
            </a:r>
            <a:r>
              <a:rPr lang="en-US" sz="1400"/>
              <a:t>.</a:t>
            </a:r>
          </a:p>
          <a:p>
            <a:r>
              <a:rPr lang="en-US" sz="1400"/>
              <a:t>Splinter, M. and L. Dries, 2023. “A conceptual framework for measuring transaction costs in agri-environmental schemes: an application to the Dutch collective scheme”, </a:t>
            </a:r>
            <a:r>
              <a:rPr lang="en-US" sz="1400" i="1"/>
              <a:t>Journal of Environmental Planning and Management</a:t>
            </a:r>
            <a:r>
              <a:rPr lang="en-US" sz="1400"/>
              <a:t>, </a:t>
            </a:r>
            <a:r>
              <a:rPr lang="en-US" sz="1400">
                <a:hlinkClick r:id="rId2"/>
              </a:rPr>
              <a:t>https://doi.org/10.1080/09640568.2023.2218989</a:t>
            </a:r>
            <a:r>
              <a:rPr lang="en-US" sz="1400"/>
              <a:t> </a:t>
            </a:r>
          </a:p>
          <a:p>
            <a:r>
              <a:rPr lang="en-US" sz="1400"/>
              <a:t>Thiermann, I., Silvius, B., Splinter, M. and L. Dries, “Making bird numbers count: Would Dutch farmers accept a result-based meadow bird conservation scheme?”, Ecological Economics, 214, </a:t>
            </a:r>
            <a:r>
              <a:rPr lang="en-US" sz="1400">
                <a:hlinkClick r:id="rId3"/>
              </a:rPr>
              <a:t>https://doi.org/10.1016/j.ecolecon.2023.107999</a:t>
            </a:r>
            <a:r>
              <a:rPr lang="en-US" sz="1400"/>
              <a:t> </a:t>
            </a:r>
          </a:p>
        </p:txBody>
      </p:sp>
      <p:sp>
        <p:nvSpPr>
          <p:cNvPr id="4" name="Slide Number Placeholder 3">
            <a:extLst>
              <a:ext uri="{FF2B5EF4-FFF2-40B4-BE49-F238E27FC236}">
                <a16:creationId xmlns:a16="http://schemas.microsoft.com/office/drawing/2014/main" id="{71F1A3CE-724B-B35A-842F-3A4A851FA8F9}"/>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47</a:t>
            </a:fld>
            <a:endParaRPr lang="en-GB"/>
          </a:p>
        </p:txBody>
      </p:sp>
    </p:spTree>
    <p:extLst>
      <p:ext uri="{BB962C8B-B14F-4D97-AF65-F5344CB8AC3E}">
        <p14:creationId xmlns:p14="http://schemas.microsoft.com/office/powerpoint/2010/main" val="54522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6BDF-093A-544D-97EE-52524E14463E}"/>
              </a:ext>
            </a:extLst>
          </p:cNvPr>
          <p:cNvSpPr>
            <a:spLocks noGrp="1"/>
          </p:cNvSpPr>
          <p:nvPr>
            <p:ph type="ctrTitle"/>
          </p:nvPr>
        </p:nvSpPr>
        <p:spPr/>
        <p:txBody>
          <a:bodyPr/>
          <a:lstStyle/>
          <a:p>
            <a:r>
              <a:rPr lang="it-IT" dirty="0"/>
              <a:t>Result-</a:t>
            </a:r>
            <a:r>
              <a:rPr lang="it-IT" dirty="0" err="1"/>
              <a:t>Based</a:t>
            </a:r>
            <a:r>
              <a:rPr lang="it-IT" dirty="0"/>
              <a:t> </a:t>
            </a:r>
            <a:r>
              <a:rPr lang="it-IT" dirty="0" err="1"/>
              <a:t>Schemes</a:t>
            </a:r>
            <a:r>
              <a:rPr lang="it-IT" dirty="0"/>
              <a:t> in </a:t>
            </a:r>
            <a:r>
              <a:rPr lang="it-IT" dirty="0" err="1"/>
              <a:t>Bavaria</a:t>
            </a:r>
            <a:r>
              <a:rPr lang="it-IT" dirty="0"/>
              <a:t>, Germany</a:t>
            </a:r>
          </a:p>
        </p:txBody>
      </p:sp>
      <p:sp>
        <p:nvSpPr>
          <p:cNvPr id="4" name="Segnaposto testo 3">
            <a:extLst>
              <a:ext uri="{FF2B5EF4-FFF2-40B4-BE49-F238E27FC236}">
                <a16:creationId xmlns:a16="http://schemas.microsoft.com/office/drawing/2014/main" id="{ABA97776-DF45-D242-A45F-EA1DBC6936BD}"/>
              </a:ext>
            </a:extLst>
          </p:cNvPr>
          <p:cNvSpPr>
            <a:spLocks noGrp="1"/>
          </p:cNvSpPr>
          <p:nvPr>
            <p:ph type="body" sz="quarter" idx="10"/>
          </p:nvPr>
        </p:nvSpPr>
        <p:spPr/>
        <p:txBody>
          <a:bodyPr/>
          <a:lstStyle/>
          <a:p>
            <a:pPr marL="0" indent="0">
              <a:buNone/>
            </a:pPr>
            <a:r>
              <a:rPr lang="it-IT" dirty="0"/>
              <a:t>Philipp </a:t>
            </a:r>
            <a:r>
              <a:rPr lang="it-IT" dirty="0" err="1"/>
              <a:t>Mennig</a:t>
            </a:r>
            <a:r>
              <a:rPr lang="it-IT" dirty="0"/>
              <a:t> &amp; Carolin Canessa, Technical </a:t>
            </a:r>
            <a:r>
              <a:rPr lang="it-IT" dirty="0" err="1"/>
              <a:t>University</a:t>
            </a:r>
            <a:r>
              <a:rPr lang="it-IT" dirty="0"/>
              <a:t> of </a:t>
            </a:r>
            <a:r>
              <a:rPr lang="it-IT" dirty="0" err="1"/>
              <a:t>Munich</a:t>
            </a:r>
            <a:endParaRPr lang="it-IT" dirty="0"/>
          </a:p>
        </p:txBody>
      </p:sp>
    </p:spTree>
    <p:extLst>
      <p:ext uri="{BB962C8B-B14F-4D97-AF65-F5344CB8AC3E}">
        <p14:creationId xmlns:p14="http://schemas.microsoft.com/office/powerpoint/2010/main" val="3119273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19292-9516-C941-925C-4EC379A02D9C}"/>
              </a:ext>
            </a:extLst>
          </p:cNvPr>
          <p:cNvSpPr>
            <a:spLocks noGrp="1"/>
          </p:cNvSpPr>
          <p:nvPr>
            <p:ph type="title"/>
          </p:nvPr>
        </p:nvSpPr>
        <p:spPr/>
        <p:txBody>
          <a:bodyPr/>
          <a:lstStyle/>
          <a:p>
            <a:r>
              <a:rPr lang="it-IT" dirty="0" err="1"/>
              <a:t>Novel</a:t>
            </a:r>
            <a:r>
              <a:rPr lang="it-IT" dirty="0"/>
              <a:t> Design </a:t>
            </a:r>
            <a:r>
              <a:rPr lang="it-IT" dirty="0" err="1"/>
              <a:t>Mechanisms</a:t>
            </a:r>
            <a:r>
              <a:rPr lang="it-IT" dirty="0"/>
              <a:t> – </a:t>
            </a:r>
            <a:r>
              <a:rPr lang="it-IT" dirty="0" err="1"/>
              <a:t>Overview</a:t>
            </a:r>
            <a:endParaRPr lang="it-IT" dirty="0"/>
          </a:p>
        </p:txBody>
      </p:sp>
      <p:sp>
        <p:nvSpPr>
          <p:cNvPr id="3" name="Segnaposto contenuto 2">
            <a:extLst>
              <a:ext uri="{FF2B5EF4-FFF2-40B4-BE49-F238E27FC236}">
                <a16:creationId xmlns:a16="http://schemas.microsoft.com/office/drawing/2014/main" id="{EF05F298-F91D-EA48-86A5-A18F2033C741}"/>
              </a:ext>
            </a:extLst>
          </p:cNvPr>
          <p:cNvSpPr>
            <a:spLocks noGrp="1"/>
          </p:cNvSpPr>
          <p:nvPr>
            <p:ph idx="1"/>
          </p:nvPr>
        </p:nvSpPr>
        <p:spPr/>
        <p:txBody>
          <a:bodyPr>
            <a:normAutofit/>
          </a:bodyPr>
          <a:lstStyle/>
          <a:p>
            <a:pPr marL="457200" indent="-457200">
              <a:buFont typeface="+mj-lt"/>
              <a:buAutoNum type="arabicParenBoth"/>
            </a:pPr>
            <a:r>
              <a:rPr lang="en-US" sz="2200" dirty="0"/>
              <a:t>Collectively organized nature conservation </a:t>
            </a:r>
          </a:p>
          <a:p>
            <a:pPr marL="457200" indent="-457200">
              <a:buFont typeface="+mj-lt"/>
              <a:buAutoNum type="arabicParenBoth"/>
            </a:pPr>
            <a:r>
              <a:rPr lang="en-US" sz="2200" dirty="0"/>
              <a:t>Payment by results: rewarding farmers for conservation outcomes rather than activities</a:t>
            </a:r>
          </a:p>
          <a:p>
            <a:pPr marL="457200" indent="-457200">
              <a:buFont typeface="+mj-lt"/>
              <a:buAutoNum type="arabicParenBoth"/>
            </a:pPr>
            <a:r>
              <a:rPr lang="en-US" sz="2200" dirty="0"/>
              <a:t>Conservation auctions: allocate contracts through competitive bidding </a:t>
            </a:r>
          </a:p>
          <a:p>
            <a:pPr marL="457200" indent="-457200">
              <a:buFont typeface="+mj-lt"/>
              <a:buAutoNum type="arabicParenBoth"/>
            </a:pPr>
            <a:r>
              <a:rPr lang="en-US" sz="2200" dirty="0"/>
              <a:t>Spatial coordination of conservation activities</a:t>
            </a:r>
          </a:p>
          <a:p>
            <a:pPr marL="457200" indent="-457200">
              <a:buFont typeface="+mj-lt"/>
              <a:buAutoNum type="arabicParenBoth"/>
            </a:pPr>
            <a:r>
              <a:rPr lang="en-US" sz="2200" dirty="0"/>
              <a:t>Social norms interventions: Securing environmental gains in the long run </a:t>
            </a:r>
          </a:p>
        </p:txBody>
      </p:sp>
      <p:sp>
        <p:nvSpPr>
          <p:cNvPr id="4" name="Segnaposto data 3">
            <a:extLst>
              <a:ext uri="{FF2B5EF4-FFF2-40B4-BE49-F238E27FC236}">
                <a16:creationId xmlns:a16="http://schemas.microsoft.com/office/drawing/2014/main" id="{3972B379-27A2-A641-8DDC-BDE7F395FC47}"/>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Segnaposto numero diapositiva 4">
            <a:extLst>
              <a:ext uri="{FF2B5EF4-FFF2-40B4-BE49-F238E27FC236}">
                <a16:creationId xmlns:a16="http://schemas.microsoft.com/office/drawing/2014/main" id="{A522286C-AC0D-7343-B80F-CB4AAD27C1F3}"/>
              </a:ext>
            </a:extLst>
          </p:cNvPr>
          <p:cNvSpPr>
            <a:spLocks noGrp="1"/>
          </p:cNvSpPr>
          <p:nvPr>
            <p:ph type="sldNum" sz="quarter" idx="4"/>
          </p:nvPr>
        </p:nvSpPr>
        <p:spPr/>
        <p:txBody>
          <a:bodyPr/>
          <a:lstStyle/>
          <a:p>
            <a:fld id="{24A99081-5F7D-6B48-A940-E14DD127A422}" type="slidenum">
              <a:rPr lang="it-IT" smtClean="0"/>
              <a:pPr/>
              <a:t>49</a:t>
            </a:fld>
            <a:endParaRPr lang="it-IT"/>
          </a:p>
        </p:txBody>
      </p:sp>
      <p:sp>
        <p:nvSpPr>
          <p:cNvPr id="6" name="Rechteck 5">
            <a:extLst>
              <a:ext uri="{FF2B5EF4-FFF2-40B4-BE49-F238E27FC236}">
                <a16:creationId xmlns:a16="http://schemas.microsoft.com/office/drawing/2014/main" id="{92A715F0-D0D6-4A50-96D0-225C6F49C086}"/>
              </a:ext>
            </a:extLst>
          </p:cNvPr>
          <p:cNvSpPr/>
          <p:nvPr/>
        </p:nvSpPr>
        <p:spPr>
          <a:xfrm>
            <a:off x="-384048" y="1669185"/>
            <a:ext cx="9820656" cy="4887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A9F0C1F-BE0E-4385-86E8-1DAA18578170}"/>
              </a:ext>
            </a:extLst>
          </p:cNvPr>
          <p:cNvSpPr/>
          <p:nvPr/>
        </p:nvSpPr>
        <p:spPr>
          <a:xfrm>
            <a:off x="-469392" y="2935600"/>
            <a:ext cx="9820656" cy="1865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42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544A9FD-53A5-CA84-BE9D-A3C58AE751BB}"/>
              </a:ext>
            </a:extLst>
          </p:cNvPr>
          <p:cNvSpPr>
            <a:spLocks noGrp="1"/>
          </p:cNvSpPr>
          <p:nvPr>
            <p:ph idx="1"/>
          </p:nvPr>
        </p:nvSpPr>
        <p:spPr>
          <a:xfrm>
            <a:off x="248855" y="1458096"/>
            <a:ext cx="8646289" cy="4359501"/>
          </a:xfrm>
        </p:spPr>
        <p:txBody>
          <a:bodyPr/>
          <a:lstStyle/>
          <a:p>
            <a:pPr marL="0" indent="0">
              <a:buNone/>
            </a:pPr>
            <a:r>
              <a:rPr lang="da-DK"/>
              <a:t>KEY CHALLENGES:</a:t>
            </a:r>
          </a:p>
        </p:txBody>
      </p:sp>
      <p:sp>
        <p:nvSpPr>
          <p:cNvPr id="4" name="Pladsholder til dato 3">
            <a:extLst>
              <a:ext uri="{FF2B5EF4-FFF2-40B4-BE49-F238E27FC236}">
                <a16:creationId xmlns:a16="http://schemas.microsoft.com/office/drawing/2014/main" id="{088A06EB-DFE8-032A-D0CE-15C55A8D922A}"/>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F766740B-AB2B-81B2-F756-555C10BB853E}"/>
              </a:ext>
            </a:extLst>
          </p:cNvPr>
          <p:cNvSpPr>
            <a:spLocks noGrp="1"/>
          </p:cNvSpPr>
          <p:nvPr>
            <p:ph type="sldNum" sz="quarter" idx="4"/>
          </p:nvPr>
        </p:nvSpPr>
        <p:spPr/>
        <p:txBody>
          <a:bodyPr/>
          <a:lstStyle/>
          <a:p>
            <a:fld id="{24A99081-5F7D-6B48-A940-E14DD127A422}" type="slidenum">
              <a:rPr lang="it-IT" smtClean="0"/>
              <a:pPr/>
              <a:t>5</a:t>
            </a:fld>
            <a:endParaRPr lang="it-IT"/>
          </a:p>
        </p:txBody>
      </p:sp>
      <p:sp>
        <p:nvSpPr>
          <p:cNvPr id="6" name="Titel 1">
            <a:extLst>
              <a:ext uri="{FF2B5EF4-FFF2-40B4-BE49-F238E27FC236}">
                <a16:creationId xmlns:a16="http://schemas.microsoft.com/office/drawing/2014/main" id="{F0EB3610-1BC0-E76B-0B27-CEE46042C7D4}"/>
              </a:ext>
            </a:extLst>
          </p:cNvPr>
          <p:cNvSpPr txBox="1">
            <a:spLocks/>
          </p:cNvSpPr>
          <p:nvPr/>
        </p:nvSpPr>
        <p:spPr bwMode="black">
          <a:xfrm>
            <a:off x="248855" y="274320"/>
            <a:ext cx="8646289" cy="971204"/>
          </a:xfrm>
          <a:prstGeom prst="rect">
            <a:avLst/>
          </a:prstGeom>
          <a:solidFill>
            <a:srgbClr val="FFFFFF"/>
          </a:solidFill>
          <a:ln w="50800" cap="sq">
            <a:solidFill>
              <a:schemeClr val="accent1"/>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400" kern="1200" cap="all" spc="200" baseline="0">
                <a:solidFill>
                  <a:srgbClr val="262626"/>
                </a:solidFill>
                <a:latin typeface="+mj-lt"/>
                <a:ea typeface="+mj-ea"/>
                <a:cs typeface="+mj-cs"/>
              </a:defRPr>
            </a:lvl1pPr>
          </a:lstStyle>
          <a:p>
            <a:r>
              <a:rPr lang="da-DK"/>
              <a:t>Background for the project</a:t>
            </a:r>
          </a:p>
        </p:txBody>
      </p:sp>
      <p:sp>
        <p:nvSpPr>
          <p:cNvPr id="10" name="Tekstfelt 9">
            <a:extLst>
              <a:ext uri="{FF2B5EF4-FFF2-40B4-BE49-F238E27FC236}">
                <a16:creationId xmlns:a16="http://schemas.microsoft.com/office/drawing/2014/main" id="{86944169-C533-63DD-A27D-AA32832A281B}"/>
              </a:ext>
            </a:extLst>
          </p:cNvPr>
          <p:cNvSpPr txBox="1"/>
          <p:nvPr/>
        </p:nvSpPr>
        <p:spPr>
          <a:xfrm>
            <a:off x="2066905" y="1966565"/>
            <a:ext cx="6125499" cy="3471720"/>
          </a:xfrm>
          <a:prstGeom prst="rect">
            <a:avLst/>
          </a:prstGeom>
          <a:noFill/>
        </p:spPr>
        <p:txBody>
          <a:bodyPr wrap="square">
            <a:spAutoFit/>
          </a:bodyPr>
          <a:lstStyle/>
          <a:p>
            <a:pPr marL="0" indent="0">
              <a:lnSpc>
                <a:spcPct val="110000"/>
              </a:lnSpc>
              <a:spcBef>
                <a:spcPts val="0"/>
              </a:spcBef>
              <a:buNone/>
            </a:pPr>
            <a:r>
              <a:rPr lang="en-GB" sz="1800"/>
              <a:t>Heterogeneous agri-environmental landscapes – targeting is essential for environmental and cost-effectiveness</a:t>
            </a:r>
          </a:p>
          <a:p>
            <a:pPr marL="0" indent="0">
              <a:buNone/>
            </a:pPr>
            <a:endParaRPr lang="en-GB" sz="1800"/>
          </a:p>
          <a:p>
            <a:pPr marL="0" indent="0">
              <a:buNone/>
            </a:pPr>
            <a:r>
              <a:rPr lang="en-GB" sz="1800"/>
              <a:t>	        </a:t>
            </a:r>
          </a:p>
          <a:p>
            <a:pPr marL="0" indent="0">
              <a:buNone/>
            </a:pPr>
            <a:endParaRPr lang="en-GB"/>
          </a:p>
          <a:p>
            <a:pPr marL="0" indent="0">
              <a:buNone/>
            </a:pPr>
            <a:r>
              <a:rPr lang="en-GB"/>
              <a:t>Social norms and institutions demands that both voluntary and mandatory schemes should be </a:t>
            </a:r>
            <a:r>
              <a:rPr lang="en-GB" b="1"/>
              <a:t>fair</a:t>
            </a:r>
            <a:endParaRPr lang="en-GB" sz="1800" b="1"/>
          </a:p>
          <a:p>
            <a:pPr marL="0" indent="0">
              <a:buNone/>
            </a:pPr>
            <a:endParaRPr lang="en-GB" sz="1800"/>
          </a:p>
          <a:p>
            <a:pPr marL="0" indent="0">
              <a:buNone/>
            </a:pPr>
            <a:endParaRPr lang="en-GB"/>
          </a:p>
          <a:p>
            <a:pPr marL="0" indent="0">
              <a:buNone/>
            </a:pPr>
            <a:endParaRPr lang="en-GB" sz="1800"/>
          </a:p>
          <a:p>
            <a:pPr marL="0" indent="0">
              <a:buNone/>
            </a:pPr>
            <a:r>
              <a:rPr lang="en-GB" sz="1800"/>
              <a:t>Asymmetric </a:t>
            </a:r>
            <a:r>
              <a:rPr lang="en-GB" sz="1800" b="1"/>
              <a:t>information</a:t>
            </a:r>
            <a:r>
              <a:rPr lang="en-GB" sz="1800"/>
              <a:t> between farmers and agency – design and monitori</a:t>
            </a:r>
            <a:r>
              <a:rPr lang="en-GB"/>
              <a:t>ng challenges</a:t>
            </a:r>
            <a:endParaRPr lang="en-GB" sz="1800"/>
          </a:p>
        </p:txBody>
      </p:sp>
      <p:pic>
        <p:nvPicPr>
          <p:cNvPr id="9" name="Billede 8" descr="Et billede, der indeholder mønster, kvadratisk, Rektangel, gul&#10;&#10;Automatisk genereret beskrivelse">
            <a:extLst>
              <a:ext uri="{FF2B5EF4-FFF2-40B4-BE49-F238E27FC236}">
                <a16:creationId xmlns:a16="http://schemas.microsoft.com/office/drawing/2014/main" id="{FE6C8889-A7A0-4ECB-D5F5-7CC17F9F11EC}"/>
              </a:ext>
            </a:extLst>
          </p:cNvPr>
          <p:cNvPicPr>
            <a:picLocks noChangeAspect="1"/>
          </p:cNvPicPr>
          <p:nvPr/>
        </p:nvPicPr>
        <p:blipFill>
          <a:blip r:embed="rId3"/>
          <a:stretch>
            <a:fillRect/>
          </a:stretch>
        </p:blipFill>
        <p:spPr>
          <a:xfrm>
            <a:off x="420523" y="1966565"/>
            <a:ext cx="923486" cy="949721"/>
          </a:xfrm>
          <a:prstGeom prst="rect">
            <a:avLst/>
          </a:prstGeom>
        </p:spPr>
      </p:pic>
      <p:pic>
        <p:nvPicPr>
          <p:cNvPr id="13" name="Billede 12" descr="Et billede, der indeholder vægt&#10;&#10;Automatisk genereret beskrivelse">
            <a:extLst>
              <a:ext uri="{FF2B5EF4-FFF2-40B4-BE49-F238E27FC236}">
                <a16:creationId xmlns:a16="http://schemas.microsoft.com/office/drawing/2014/main" id="{7B035135-5D18-7DC4-AC8B-21E5D44E02E1}"/>
              </a:ext>
            </a:extLst>
          </p:cNvPr>
          <p:cNvPicPr>
            <a:picLocks noChangeAspect="1"/>
          </p:cNvPicPr>
          <p:nvPr/>
        </p:nvPicPr>
        <p:blipFill>
          <a:blip r:embed="rId4"/>
          <a:stretch>
            <a:fillRect/>
          </a:stretch>
        </p:blipFill>
        <p:spPr>
          <a:xfrm>
            <a:off x="248855" y="3211585"/>
            <a:ext cx="1300786" cy="1300786"/>
          </a:xfrm>
          <a:prstGeom prst="rect">
            <a:avLst/>
          </a:prstGeom>
        </p:spPr>
      </p:pic>
      <p:cxnSp>
        <p:nvCxnSpPr>
          <p:cNvPr id="17" name="Lige forbindelse 16">
            <a:extLst>
              <a:ext uri="{FF2B5EF4-FFF2-40B4-BE49-F238E27FC236}">
                <a16:creationId xmlns:a16="http://schemas.microsoft.com/office/drawing/2014/main" id="{88ADACB0-5870-157A-9B39-C752C7F74D3B}"/>
              </a:ext>
            </a:extLst>
          </p:cNvPr>
          <p:cNvCxnSpPr>
            <a:cxnSpLocks/>
          </p:cNvCxnSpPr>
          <p:nvPr/>
        </p:nvCxnSpPr>
        <p:spPr>
          <a:xfrm>
            <a:off x="356424" y="5449331"/>
            <a:ext cx="1262309" cy="276361"/>
          </a:xfrm>
          <a:prstGeom prst="line">
            <a:avLst/>
          </a:prstGeom>
          <a:ln w="539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rekant 17">
            <a:extLst>
              <a:ext uri="{FF2B5EF4-FFF2-40B4-BE49-F238E27FC236}">
                <a16:creationId xmlns:a16="http://schemas.microsoft.com/office/drawing/2014/main" id="{AF51FDBA-E282-3FA5-F603-8A5958BD64DA}"/>
              </a:ext>
            </a:extLst>
          </p:cNvPr>
          <p:cNvSpPr/>
          <p:nvPr/>
        </p:nvSpPr>
        <p:spPr>
          <a:xfrm>
            <a:off x="766119" y="5572901"/>
            <a:ext cx="291945" cy="50419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6D0BAB5F-98DD-4FA5-988C-B85A82B854F4}"/>
              </a:ext>
            </a:extLst>
          </p:cNvPr>
          <p:cNvSpPr/>
          <p:nvPr/>
        </p:nvSpPr>
        <p:spPr>
          <a:xfrm>
            <a:off x="1294581" y="5021511"/>
            <a:ext cx="677111" cy="67495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a:t>Seller</a:t>
            </a:r>
          </a:p>
        </p:txBody>
      </p:sp>
      <p:sp>
        <p:nvSpPr>
          <p:cNvPr id="21" name="Ellipse 20">
            <a:extLst>
              <a:ext uri="{FF2B5EF4-FFF2-40B4-BE49-F238E27FC236}">
                <a16:creationId xmlns:a16="http://schemas.microsoft.com/office/drawing/2014/main" id="{2FEFA908-738F-F905-F792-D9E4CE2D4FD1}"/>
              </a:ext>
            </a:extLst>
          </p:cNvPr>
          <p:cNvSpPr/>
          <p:nvPr/>
        </p:nvSpPr>
        <p:spPr>
          <a:xfrm>
            <a:off x="50664" y="4782955"/>
            <a:ext cx="715455" cy="682839"/>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a:t>Buyer</a:t>
            </a:r>
          </a:p>
        </p:txBody>
      </p:sp>
    </p:spTree>
    <p:extLst>
      <p:ext uri="{BB962C8B-B14F-4D97-AF65-F5344CB8AC3E}">
        <p14:creationId xmlns:p14="http://schemas.microsoft.com/office/powerpoint/2010/main" val="4124959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99AD4-94C9-DC4C-B5A7-E1ECA9B2083C}"/>
              </a:ext>
            </a:extLst>
          </p:cNvPr>
          <p:cNvSpPr>
            <a:spLocks noGrp="1"/>
          </p:cNvSpPr>
          <p:nvPr>
            <p:ph type="title"/>
          </p:nvPr>
        </p:nvSpPr>
        <p:spPr/>
        <p:txBody>
          <a:bodyPr/>
          <a:lstStyle/>
          <a:p>
            <a:r>
              <a:rPr lang="it-IT" dirty="0" err="1"/>
              <a:t>Introduction</a:t>
            </a:r>
            <a:endParaRPr lang="it-IT" dirty="0"/>
          </a:p>
        </p:txBody>
      </p:sp>
      <p:sp>
        <p:nvSpPr>
          <p:cNvPr id="4" name="Segnaposto data 3">
            <a:extLst>
              <a:ext uri="{FF2B5EF4-FFF2-40B4-BE49-F238E27FC236}">
                <a16:creationId xmlns:a16="http://schemas.microsoft.com/office/drawing/2014/main" id="{C46FA8B9-FF72-E647-9BAA-D51D6115E0F7}"/>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Segnaposto numero diapositiva 4">
            <a:extLst>
              <a:ext uri="{FF2B5EF4-FFF2-40B4-BE49-F238E27FC236}">
                <a16:creationId xmlns:a16="http://schemas.microsoft.com/office/drawing/2014/main" id="{4D84204F-75FB-9B41-8FA7-C43EFCAF53D9}"/>
              </a:ext>
            </a:extLst>
          </p:cNvPr>
          <p:cNvSpPr>
            <a:spLocks noGrp="1"/>
          </p:cNvSpPr>
          <p:nvPr>
            <p:ph type="sldNum" sz="quarter" idx="4"/>
          </p:nvPr>
        </p:nvSpPr>
        <p:spPr/>
        <p:txBody>
          <a:bodyPr/>
          <a:lstStyle/>
          <a:p>
            <a:fld id="{24A99081-5F7D-6B48-A940-E14DD127A422}" type="slidenum">
              <a:rPr lang="it-IT" smtClean="0"/>
              <a:pPr/>
              <a:t>50</a:t>
            </a:fld>
            <a:endParaRPr lang="it-IT"/>
          </a:p>
        </p:txBody>
      </p:sp>
      <p:sp>
        <p:nvSpPr>
          <p:cNvPr id="7" name="Textfeld 6">
            <a:extLst>
              <a:ext uri="{FF2B5EF4-FFF2-40B4-BE49-F238E27FC236}">
                <a16:creationId xmlns:a16="http://schemas.microsoft.com/office/drawing/2014/main" id="{E6EBA955-3D5D-4EB4-8E80-B3BF5B8C1A62}"/>
              </a:ext>
            </a:extLst>
          </p:cNvPr>
          <p:cNvSpPr txBox="1"/>
          <p:nvPr/>
        </p:nvSpPr>
        <p:spPr>
          <a:xfrm>
            <a:off x="248855" y="1984248"/>
            <a:ext cx="8646289" cy="2852928"/>
          </a:xfrm>
          <a:prstGeom prst="rect">
            <a:avLst/>
          </a:prstGeom>
          <a:noFill/>
        </p:spPr>
        <p:txBody>
          <a:bodyPr vert="horz" wrap="square" lIns="91440" tIns="45720" rIns="91440" bIns="45720" rtlCol="0">
            <a:noAutofit/>
          </a:bodyPr>
          <a:lstStyle/>
          <a:p>
            <a:pPr algn="just"/>
            <a:r>
              <a:rPr lang="de-DE" sz="1800" b="1" dirty="0">
                <a:solidFill>
                  <a:schemeClr val="accent1"/>
                </a:solidFill>
              </a:rPr>
              <a:t>(</a:t>
            </a:r>
            <a:r>
              <a:rPr lang="de-DE" sz="1800" b="1" dirty="0" err="1">
                <a:solidFill>
                  <a:schemeClr val="accent1"/>
                </a:solidFill>
              </a:rPr>
              <a:t>Theoretical</a:t>
            </a:r>
            <a:r>
              <a:rPr lang="de-DE" sz="1800" b="1" dirty="0">
                <a:solidFill>
                  <a:schemeClr val="accent1"/>
                </a:solidFill>
              </a:rPr>
              <a:t>) </a:t>
            </a:r>
            <a:r>
              <a:rPr lang="de-DE" sz="1800" b="1" dirty="0" err="1">
                <a:solidFill>
                  <a:schemeClr val="accent1"/>
                </a:solidFill>
              </a:rPr>
              <a:t>advantages</a:t>
            </a:r>
            <a:r>
              <a:rPr lang="de-DE" sz="1800" b="1" dirty="0">
                <a:solidFill>
                  <a:schemeClr val="accent1"/>
                </a:solidFill>
              </a:rPr>
              <a:t> </a:t>
            </a:r>
            <a:r>
              <a:rPr lang="de-DE" sz="1800" b="1" dirty="0" err="1">
                <a:solidFill>
                  <a:schemeClr val="accent1"/>
                </a:solidFill>
              </a:rPr>
              <a:t>of</a:t>
            </a:r>
            <a:r>
              <a:rPr lang="de-DE" sz="1800" b="1" dirty="0">
                <a:solidFill>
                  <a:schemeClr val="accent1"/>
                </a:solidFill>
              </a:rPr>
              <a:t> </a:t>
            </a:r>
            <a:r>
              <a:rPr lang="de-DE" sz="1800" b="1" dirty="0" err="1">
                <a:solidFill>
                  <a:schemeClr val="accent1"/>
                </a:solidFill>
              </a:rPr>
              <a:t>result-based</a:t>
            </a:r>
            <a:r>
              <a:rPr lang="de-DE" sz="1800" b="1" dirty="0">
                <a:solidFill>
                  <a:schemeClr val="accent1"/>
                </a:solidFill>
              </a:rPr>
              <a:t> </a:t>
            </a:r>
            <a:r>
              <a:rPr lang="de-DE" sz="1800" b="1" dirty="0" err="1">
                <a:solidFill>
                  <a:schemeClr val="accent1"/>
                </a:solidFill>
              </a:rPr>
              <a:t>schemes</a:t>
            </a:r>
            <a:r>
              <a:rPr lang="de-DE" sz="1800" b="1" dirty="0">
                <a:solidFill>
                  <a:schemeClr val="accent1"/>
                </a:solidFill>
              </a:rPr>
              <a:t> </a:t>
            </a:r>
            <a:r>
              <a:rPr lang="de-DE" sz="1800" b="1" dirty="0" err="1">
                <a:solidFill>
                  <a:schemeClr val="accent1"/>
                </a:solidFill>
              </a:rPr>
              <a:t>compared</a:t>
            </a:r>
            <a:r>
              <a:rPr lang="de-DE" sz="1800" b="1" dirty="0">
                <a:solidFill>
                  <a:schemeClr val="accent1"/>
                </a:solidFill>
              </a:rPr>
              <a:t> </a:t>
            </a:r>
            <a:r>
              <a:rPr lang="de-DE" sz="1800" b="1" dirty="0" err="1">
                <a:solidFill>
                  <a:schemeClr val="accent1"/>
                </a:solidFill>
              </a:rPr>
              <a:t>to</a:t>
            </a:r>
            <a:r>
              <a:rPr lang="de-DE" sz="1800" b="1" dirty="0">
                <a:solidFill>
                  <a:schemeClr val="accent1"/>
                </a:solidFill>
              </a:rPr>
              <a:t> action-</a:t>
            </a:r>
            <a:r>
              <a:rPr lang="de-DE" sz="1800" b="1" dirty="0" err="1">
                <a:solidFill>
                  <a:schemeClr val="accent1"/>
                </a:solidFill>
              </a:rPr>
              <a:t>based</a:t>
            </a:r>
            <a:r>
              <a:rPr lang="de-DE" sz="1800" b="1" dirty="0">
                <a:solidFill>
                  <a:schemeClr val="accent1"/>
                </a:solidFill>
              </a:rPr>
              <a:t> </a:t>
            </a:r>
            <a:r>
              <a:rPr lang="de-DE" sz="1800" b="1" dirty="0" err="1">
                <a:solidFill>
                  <a:schemeClr val="accent1"/>
                </a:solidFill>
              </a:rPr>
              <a:t>approaches</a:t>
            </a:r>
            <a:r>
              <a:rPr lang="de-DE" sz="1800" b="1" dirty="0">
                <a:solidFill>
                  <a:schemeClr val="accent1"/>
                </a:solidFill>
              </a:rPr>
              <a:t>: </a:t>
            </a:r>
          </a:p>
        </p:txBody>
      </p:sp>
      <p:pic>
        <p:nvPicPr>
          <p:cNvPr id="10" name="Grafik 9">
            <a:extLst>
              <a:ext uri="{FF2B5EF4-FFF2-40B4-BE49-F238E27FC236}">
                <a16:creationId xmlns:a16="http://schemas.microsoft.com/office/drawing/2014/main" id="{C96EDF3A-1874-4BC3-9662-92A889A289EF}"/>
              </a:ext>
            </a:extLst>
          </p:cNvPr>
          <p:cNvPicPr>
            <a:picLocks noChangeAspect="1"/>
          </p:cNvPicPr>
          <p:nvPr/>
        </p:nvPicPr>
        <p:blipFill>
          <a:blip r:embed="rId2">
            <a:grayscl/>
            <a:extLst>
              <a:ext uri="{BEBA8EAE-BF5A-486C-A8C5-ECC9F3942E4B}">
                <a14:imgProps xmlns:a14="http://schemas.microsoft.com/office/drawing/2010/main">
                  <a14:imgLayer r:embed="rId3">
                    <a14:imgEffect>
                      <a14:artisticLineDrawing/>
                    </a14:imgEffect>
                  </a14:imgLayer>
                </a14:imgProps>
              </a:ext>
            </a:extLst>
          </a:blip>
          <a:stretch>
            <a:fillRect/>
          </a:stretch>
        </p:blipFill>
        <p:spPr>
          <a:xfrm>
            <a:off x="203297" y="3489380"/>
            <a:ext cx="1947815" cy="2234804"/>
          </a:xfrm>
          <a:prstGeom prst="rect">
            <a:avLst/>
          </a:prstGeom>
        </p:spPr>
      </p:pic>
      <p:sp>
        <p:nvSpPr>
          <p:cNvPr id="11" name="Rechteck 10">
            <a:extLst>
              <a:ext uri="{FF2B5EF4-FFF2-40B4-BE49-F238E27FC236}">
                <a16:creationId xmlns:a16="http://schemas.microsoft.com/office/drawing/2014/main" id="{2BB8311B-6DAE-4A63-939F-5E53FCD84030}"/>
              </a:ext>
            </a:extLst>
          </p:cNvPr>
          <p:cNvSpPr/>
          <p:nvPr/>
        </p:nvSpPr>
        <p:spPr>
          <a:xfrm>
            <a:off x="350135" y="3146502"/>
            <a:ext cx="1944803" cy="2520097"/>
          </a:xfrm>
          <a:prstGeom prst="rect">
            <a:avLst/>
          </a:prstGeom>
          <a:solidFill>
            <a:srgbClr val="9999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2" name="Rechteck 11">
            <a:extLst>
              <a:ext uri="{FF2B5EF4-FFF2-40B4-BE49-F238E27FC236}">
                <a16:creationId xmlns:a16="http://schemas.microsoft.com/office/drawing/2014/main" id="{2C04A453-3F2E-415A-83BE-84B8F78D0B7C}"/>
              </a:ext>
            </a:extLst>
          </p:cNvPr>
          <p:cNvSpPr/>
          <p:nvPr/>
        </p:nvSpPr>
        <p:spPr>
          <a:xfrm>
            <a:off x="874388" y="5622517"/>
            <a:ext cx="1872000" cy="96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feld 12">
            <a:extLst>
              <a:ext uri="{FF2B5EF4-FFF2-40B4-BE49-F238E27FC236}">
                <a16:creationId xmlns:a16="http://schemas.microsoft.com/office/drawing/2014/main" id="{F0AE1A2D-6893-417E-A91E-404C326EE54D}"/>
              </a:ext>
            </a:extLst>
          </p:cNvPr>
          <p:cNvSpPr txBox="1"/>
          <p:nvPr/>
        </p:nvSpPr>
        <p:spPr>
          <a:xfrm>
            <a:off x="2396218" y="3146502"/>
            <a:ext cx="2016000" cy="900000"/>
          </a:xfrm>
          <a:prstGeom prst="rect">
            <a:avLst/>
          </a:prstGeom>
          <a:solidFill>
            <a:schemeClr val="accent1"/>
          </a:solidFill>
        </p:spPr>
        <p:txBody>
          <a:bodyPr wrap="square" lIns="72000" tIns="72000" rIns="72000" bIns="72000" rtlCol="0">
            <a:spAutoFit/>
          </a:bodyPr>
          <a:lstStyle/>
          <a:p>
            <a:pPr>
              <a:lnSpc>
                <a:spcPct val="114000"/>
              </a:lnSpc>
            </a:pPr>
            <a:r>
              <a:rPr lang="en-US" sz="1100" dirty="0">
                <a:solidFill>
                  <a:schemeClr val="bg1"/>
                </a:solidFill>
              </a:rPr>
              <a:t>(1) encourage farmers to innovate to produce environmental goods</a:t>
            </a:r>
            <a:endParaRPr lang="de-DE" sz="1100" dirty="0">
              <a:solidFill>
                <a:schemeClr val="bg1"/>
              </a:solidFill>
              <a:latin typeface="+mn-lt"/>
            </a:endParaRPr>
          </a:p>
        </p:txBody>
      </p:sp>
      <p:sp>
        <p:nvSpPr>
          <p:cNvPr id="14" name="Textfeld 13">
            <a:extLst>
              <a:ext uri="{FF2B5EF4-FFF2-40B4-BE49-F238E27FC236}">
                <a16:creationId xmlns:a16="http://schemas.microsoft.com/office/drawing/2014/main" id="{54BD1DB8-A2B0-445C-BD3A-B8F51D8718F0}"/>
              </a:ext>
            </a:extLst>
          </p:cNvPr>
          <p:cNvSpPr txBox="1"/>
          <p:nvPr/>
        </p:nvSpPr>
        <p:spPr>
          <a:xfrm>
            <a:off x="4513498" y="3146502"/>
            <a:ext cx="2016000" cy="900000"/>
          </a:xfrm>
          <a:prstGeom prst="rect">
            <a:avLst/>
          </a:prstGeom>
          <a:solidFill>
            <a:schemeClr val="accent1"/>
          </a:solidFill>
        </p:spPr>
        <p:txBody>
          <a:bodyPr wrap="square" lIns="72000" tIns="72000" rIns="72000" bIns="72000" rtlCol="0">
            <a:spAutoFit/>
          </a:bodyPr>
          <a:lstStyle/>
          <a:p>
            <a:pPr>
              <a:lnSpc>
                <a:spcPct val="114000"/>
              </a:lnSpc>
            </a:pPr>
            <a:r>
              <a:rPr lang="en-US" sz="1100" dirty="0">
                <a:solidFill>
                  <a:schemeClr val="bg1"/>
                </a:solidFill>
              </a:rPr>
              <a:t>(2) ensure that farmers are paid for provision of environmental services rather than for performing management practices</a:t>
            </a:r>
            <a:endParaRPr lang="de-DE" sz="1100" dirty="0">
              <a:solidFill>
                <a:schemeClr val="bg1"/>
              </a:solidFill>
              <a:latin typeface="+mn-lt"/>
            </a:endParaRPr>
          </a:p>
        </p:txBody>
      </p:sp>
      <p:sp>
        <p:nvSpPr>
          <p:cNvPr id="15" name="Textfeld 14">
            <a:extLst>
              <a:ext uri="{FF2B5EF4-FFF2-40B4-BE49-F238E27FC236}">
                <a16:creationId xmlns:a16="http://schemas.microsoft.com/office/drawing/2014/main" id="{D144EB15-262C-438E-9A36-A4EDF7920F7D}"/>
              </a:ext>
            </a:extLst>
          </p:cNvPr>
          <p:cNvSpPr txBox="1"/>
          <p:nvPr/>
        </p:nvSpPr>
        <p:spPr>
          <a:xfrm>
            <a:off x="6630778" y="3147468"/>
            <a:ext cx="2016000" cy="900000"/>
          </a:xfrm>
          <a:prstGeom prst="rect">
            <a:avLst/>
          </a:prstGeom>
          <a:solidFill>
            <a:schemeClr val="accent1"/>
          </a:solidFill>
        </p:spPr>
        <p:txBody>
          <a:bodyPr wrap="square" lIns="72000" tIns="72000" rIns="72000" bIns="72000" rtlCol="0">
            <a:spAutoFit/>
          </a:bodyPr>
          <a:lstStyle/>
          <a:p>
            <a:pPr>
              <a:lnSpc>
                <a:spcPct val="114000"/>
              </a:lnSpc>
            </a:pPr>
            <a:r>
              <a:rPr lang="en-US" sz="1100" dirty="0">
                <a:solidFill>
                  <a:schemeClr val="bg1"/>
                </a:solidFill>
              </a:rPr>
              <a:t>(3) raise the intrinsic interest of farmers in achieving environmental objectives (social capital)</a:t>
            </a:r>
            <a:endParaRPr lang="de-DE" sz="1100" dirty="0">
              <a:solidFill>
                <a:schemeClr val="bg1"/>
              </a:solidFill>
              <a:latin typeface="+mn-lt"/>
            </a:endParaRPr>
          </a:p>
        </p:txBody>
      </p:sp>
      <p:sp>
        <p:nvSpPr>
          <p:cNvPr id="16" name="Rechteck 15">
            <a:extLst>
              <a:ext uri="{FF2B5EF4-FFF2-40B4-BE49-F238E27FC236}">
                <a16:creationId xmlns:a16="http://schemas.microsoft.com/office/drawing/2014/main" id="{58F31247-EDA9-4200-ADE3-22E99DFB1B12}"/>
              </a:ext>
            </a:extLst>
          </p:cNvPr>
          <p:cNvSpPr/>
          <p:nvPr/>
        </p:nvSpPr>
        <p:spPr>
          <a:xfrm>
            <a:off x="7749241" y="2898571"/>
            <a:ext cx="1116000" cy="529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7" name="Rechteck 16">
            <a:extLst>
              <a:ext uri="{FF2B5EF4-FFF2-40B4-BE49-F238E27FC236}">
                <a16:creationId xmlns:a16="http://schemas.microsoft.com/office/drawing/2014/main" id="{A640DB23-FBED-4575-AD1B-5B23E920EE43}"/>
              </a:ext>
            </a:extLst>
          </p:cNvPr>
          <p:cNvSpPr/>
          <p:nvPr/>
        </p:nvSpPr>
        <p:spPr>
          <a:xfrm rot="5400000">
            <a:off x="8172980" y="3537573"/>
            <a:ext cx="1332000" cy="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8" name="Textfeld 17">
            <a:extLst>
              <a:ext uri="{FF2B5EF4-FFF2-40B4-BE49-F238E27FC236}">
                <a16:creationId xmlns:a16="http://schemas.microsoft.com/office/drawing/2014/main" id="{BEFC4C83-A9E6-4374-8817-AF1E3DA7EDD2}"/>
              </a:ext>
            </a:extLst>
          </p:cNvPr>
          <p:cNvSpPr txBox="1"/>
          <p:nvPr/>
        </p:nvSpPr>
        <p:spPr>
          <a:xfrm>
            <a:off x="4513498" y="4162677"/>
            <a:ext cx="2016000" cy="900000"/>
          </a:xfrm>
          <a:prstGeom prst="rect">
            <a:avLst/>
          </a:prstGeom>
          <a:solidFill>
            <a:schemeClr val="accent1"/>
          </a:solidFill>
        </p:spPr>
        <p:txBody>
          <a:bodyPr wrap="square" lIns="72000" tIns="72000" rIns="72000" bIns="72000" rtlCol="0">
            <a:spAutoFit/>
          </a:bodyPr>
          <a:lstStyle/>
          <a:p>
            <a:pPr>
              <a:lnSpc>
                <a:spcPct val="114000"/>
              </a:lnSpc>
            </a:pPr>
            <a:r>
              <a:rPr lang="en-US" sz="1100" dirty="0">
                <a:solidFill>
                  <a:schemeClr val="bg1"/>
                </a:solidFill>
              </a:rPr>
              <a:t>(4) provide opportunities for individual, flexible and site-specific solutions</a:t>
            </a:r>
            <a:endParaRPr lang="de-DE" sz="1100" dirty="0">
              <a:solidFill>
                <a:schemeClr val="bg1"/>
              </a:solidFill>
              <a:latin typeface="+mn-lt"/>
            </a:endParaRPr>
          </a:p>
        </p:txBody>
      </p:sp>
      <p:sp>
        <p:nvSpPr>
          <p:cNvPr id="19" name="Textfeld 18">
            <a:extLst>
              <a:ext uri="{FF2B5EF4-FFF2-40B4-BE49-F238E27FC236}">
                <a16:creationId xmlns:a16="http://schemas.microsoft.com/office/drawing/2014/main" id="{B7CF7AEF-B597-44B9-B1CE-9A024F3646E2}"/>
              </a:ext>
            </a:extLst>
          </p:cNvPr>
          <p:cNvSpPr txBox="1"/>
          <p:nvPr/>
        </p:nvSpPr>
        <p:spPr>
          <a:xfrm>
            <a:off x="6630778" y="4162677"/>
            <a:ext cx="2016000" cy="900000"/>
          </a:xfrm>
          <a:prstGeom prst="rect">
            <a:avLst/>
          </a:prstGeom>
          <a:solidFill>
            <a:schemeClr val="accent1"/>
          </a:solidFill>
        </p:spPr>
        <p:txBody>
          <a:bodyPr wrap="square" lIns="72000" tIns="72000" rIns="72000" bIns="72000" rtlCol="0">
            <a:spAutoFit/>
          </a:bodyPr>
          <a:lstStyle/>
          <a:p>
            <a:pPr>
              <a:lnSpc>
                <a:spcPct val="114000"/>
              </a:lnSpc>
            </a:pPr>
            <a:r>
              <a:rPr lang="en-US" sz="1100" dirty="0">
                <a:solidFill>
                  <a:schemeClr val="bg1"/>
                </a:solidFill>
              </a:rPr>
              <a:t>(6) potentially achieve environmental improvements at lower public and private costs</a:t>
            </a:r>
            <a:endParaRPr lang="de-DE" sz="1100" dirty="0">
              <a:solidFill>
                <a:schemeClr val="bg1"/>
              </a:solidFill>
              <a:latin typeface="+mn-lt"/>
            </a:endParaRPr>
          </a:p>
        </p:txBody>
      </p:sp>
      <p:sp>
        <p:nvSpPr>
          <p:cNvPr id="21" name="Textfeld 20">
            <a:extLst>
              <a:ext uri="{FF2B5EF4-FFF2-40B4-BE49-F238E27FC236}">
                <a16:creationId xmlns:a16="http://schemas.microsoft.com/office/drawing/2014/main" id="{DCF04D52-587F-465F-81FC-C8B4FC3403CC}"/>
              </a:ext>
            </a:extLst>
          </p:cNvPr>
          <p:cNvSpPr txBox="1"/>
          <p:nvPr/>
        </p:nvSpPr>
        <p:spPr>
          <a:xfrm>
            <a:off x="2396218" y="4162677"/>
            <a:ext cx="2016000" cy="900000"/>
          </a:xfrm>
          <a:prstGeom prst="rect">
            <a:avLst/>
          </a:prstGeom>
          <a:solidFill>
            <a:schemeClr val="accent1"/>
          </a:solidFill>
        </p:spPr>
        <p:txBody>
          <a:bodyPr wrap="square" lIns="72000" tIns="72000" rIns="72000" bIns="72000" rtlCol="0">
            <a:spAutoFit/>
          </a:bodyPr>
          <a:lstStyle/>
          <a:p>
            <a:pPr>
              <a:lnSpc>
                <a:spcPct val="114000"/>
              </a:lnSpc>
            </a:pPr>
            <a:r>
              <a:rPr lang="en-US" sz="1100" dirty="0">
                <a:solidFill>
                  <a:schemeClr val="bg1"/>
                </a:solidFill>
              </a:rPr>
              <a:t>(5) provision of ecosystem services becomes an integral part of the farmers’ systems and businesses </a:t>
            </a:r>
            <a:endParaRPr lang="de-DE" sz="1100" dirty="0">
              <a:solidFill>
                <a:schemeClr val="bg1"/>
              </a:solidFill>
              <a:latin typeface="+mn-lt"/>
            </a:endParaRPr>
          </a:p>
        </p:txBody>
      </p:sp>
    </p:spTree>
    <p:extLst>
      <p:ext uri="{BB962C8B-B14F-4D97-AF65-F5344CB8AC3E}">
        <p14:creationId xmlns:p14="http://schemas.microsoft.com/office/powerpoint/2010/main" val="2705533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99AD4-94C9-DC4C-B5A7-E1ECA9B2083C}"/>
              </a:ext>
            </a:extLst>
          </p:cNvPr>
          <p:cNvSpPr>
            <a:spLocks noGrp="1"/>
          </p:cNvSpPr>
          <p:nvPr>
            <p:ph type="title"/>
          </p:nvPr>
        </p:nvSpPr>
        <p:spPr/>
        <p:txBody>
          <a:bodyPr/>
          <a:lstStyle/>
          <a:p>
            <a:r>
              <a:rPr lang="it-IT" dirty="0"/>
              <a:t>Case Study: Result-</a:t>
            </a:r>
            <a:r>
              <a:rPr lang="it-IT" dirty="0" err="1"/>
              <a:t>Based</a:t>
            </a:r>
            <a:r>
              <a:rPr lang="it-IT" dirty="0"/>
              <a:t> </a:t>
            </a:r>
            <a:r>
              <a:rPr lang="it-IT" dirty="0" err="1"/>
              <a:t>Conservation</a:t>
            </a:r>
            <a:r>
              <a:rPr lang="it-IT" dirty="0"/>
              <a:t> of </a:t>
            </a:r>
            <a:r>
              <a:rPr lang="it-IT" dirty="0" err="1"/>
              <a:t>Species</a:t>
            </a:r>
            <a:r>
              <a:rPr lang="it-IT" dirty="0"/>
              <a:t> Rich </a:t>
            </a:r>
            <a:r>
              <a:rPr lang="it-IT" dirty="0" err="1"/>
              <a:t>Grassland</a:t>
            </a:r>
            <a:r>
              <a:rPr lang="it-IT" dirty="0"/>
              <a:t> in </a:t>
            </a:r>
            <a:r>
              <a:rPr lang="it-IT" dirty="0" err="1"/>
              <a:t>Bavaria</a:t>
            </a:r>
            <a:endParaRPr lang="it-IT" dirty="0"/>
          </a:p>
        </p:txBody>
      </p:sp>
      <p:sp>
        <p:nvSpPr>
          <p:cNvPr id="4" name="Segnaposto data 3">
            <a:extLst>
              <a:ext uri="{FF2B5EF4-FFF2-40B4-BE49-F238E27FC236}">
                <a16:creationId xmlns:a16="http://schemas.microsoft.com/office/drawing/2014/main" id="{C46FA8B9-FF72-E647-9BAA-D51D6115E0F7}"/>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Segnaposto numero diapositiva 4">
            <a:extLst>
              <a:ext uri="{FF2B5EF4-FFF2-40B4-BE49-F238E27FC236}">
                <a16:creationId xmlns:a16="http://schemas.microsoft.com/office/drawing/2014/main" id="{4D84204F-75FB-9B41-8FA7-C43EFCAF53D9}"/>
              </a:ext>
            </a:extLst>
          </p:cNvPr>
          <p:cNvSpPr>
            <a:spLocks noGrp="1"/>
          </p:cNvSpPr>
          <p:nvPr>
            <p:ph type="sldNum" sz="quarter" idx="4"/>
          </p:nvPr>
        </p:nvSpPr>
        <p:spPr/>
        <p:txBody>
          <a:bodyPr/>
          <a:lstStyle/>
          <a:p>
            <a:fld id="{24A99081-5F7D-6B48-A940-E14DD127A422}" type="slidenum">
              <a:rPr lang="it-IT" smtClean="0"/>
              <a:pPr/>
              <a:t>51</a:t>
            </a:fld>
            <a:endParaRPr lang="it-IT"/>
          </a:p>
        </p:txBody>
      </p:sp>
      <p:sp>
        <p:nvSpPr>
          <p:cNvPr id="6" name="Rechteck 5">
            <a:extLst>
              <a:ext uri="{FF2B5EF4-FFF2-40B4-BE49-F238E27FC236}">
                <a16:creationId xmlns:a16="http://schemas.microsoft.com/office/drawing/2014/main" id="{60C316CB-A065-4FD5-BEDA-427CD061FDBD}"/>
              </a:ext>
            </a:extLst>
          </p:cNvPr>
          <p:cNvSpPr/>
          <p:nvPr/>
        </p:nvSpPr>
        <p:spPr>
          <a:xfrm>
            <a:off x="248854" y="1832140"/>
            <a:ext cx="8646289" cy="923330"/>
          </a:xfrm>
          <a:prstGeom prst="rect">
            <a:avLst/>
          </a:prstGeom>
        </p:spPr>
        <p:txBody>
          <a:bodyPr wrap="square">
            <a:spAutoFit/>
          </a:bodyPr>
          <a:lstStyle/>
          <a:p>
            <a:r>
              <a:rPr lang="en-US" dirty="0"/>
              <a:t>Since 2015, the Federal State of Bavaria offers a </a:t>
            </a:r>
            <a:r>
              <a:rPr lang="en-US" b="1" dirty="0"/>
              <a:t>result-based measure aiming at maintaining species rich grassland</a:t>
            </a:r>
            <a:r>
              <a:rPr lang="en-US" dirty="0"/>
              <a:t> as part of the Bavarian Cultural Landscape Program (</a:t>
            </a:r>
            <a:r>
              <a:rPr lang="en-US" dirty="0" err="1"/>
              <a:t>Kulturlandschaftsprogramm</a:t>
            </a:r>
            <a:r>
              <a:rPr lang="en-US" dirty="0"/>
              <a:t> - KULAP)</a:t>
            </a:r>
            <a:endParaRPr lang="de-DE" dirty="0"/>
          </a:p>
        </p:txBody>
      </p:sp>
      <p:sp>
        <p:nvSpPr>
          <p:cNvPr id="8" name="Rechteck 7">
            <a:extLst>
              <a:ext uri="{FF2B5EF4-FFF2-40B4-BE49-F238E27FC236}">
                <a16:creationId xmlns:a16="http://schemas.microsoft.com/office/drawing/2014/main" id="{50E49568-A843-46F5-BAF9-4611C8E09927}"/>
              </a:ext>
            </a:extLst>
          </p:cNvPr>
          <p:cNvSpPr/>
          <p:nvPr/>
        </p:nvSpPr>
        <p:spPr>
          <a:xfrm>
            <a:off x="-82296" y="3127247"/>
            <a:ext cx="9372600" cy="21059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04B26E1-EF11-4C4B-8067-F699A7284E2F}"/>
              </a:ext>
            </a:extLst>
          </p:cNvPr>
          <p:cNvSpPr/>
          <p:nvPr/>
        </p:nvSpPr>
        <p:spPr>
          <a:xfrm>
            <a:off x="-146304" y="5233171"/>
            <a:ext cx="9436608" cy="3829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42153E56-D307-455F-AF38-9E2ED4325003}"/>
              </a:ext>
            </a:extLst>
          </p:cNvPr>
          <p:cNvSpPr/>
          <p:nvPr/>
        </p:nvSpPr>
        <p:spPr>
          <a:xfrm>
            <a:off x="248855" y="3656475"/>
            <a:ext cx="2146873" cy="1015663"/>
          </a:xfrm>
          <a:prstGeom prst="rect">
            <a:avLst/>
          </a:prstGeom>
        </p:spPr>
        <p:txBody>
          <a:bodyPr wrap="square">
            <a:spAutoFit/>
          </a:bodyPr>
          <a:lstStyle/>
          <a:p>
            <a:r>
              <a:rPr lang="en-US" sz="2000" dirty="0">
                <a:solidFill>
                  <a:schemeClr val="bg1"/>
                </a:solidFill>
              </a:rPr>
              <a:t>The KULAP</a:t>
            </a:r>
          </a:p>
          <a:p>
            <a:r>
              <a:rPr lang="en-US" sz="2000" dirty="0">
                <a:solidFill>
                  <a:schemeClr val="bg1"/>
                </a:solidFill>
              </a:rPr>
              <a:t>2014-2020(22):</a:t>
            </a:r>
          </a:p>
          <a:p>
            <a:r>
              <a:rPr lang="en-US" sz="2000" dirty="0">
                <a:solidFill>
                  <a:schemeClr val="bg1"/>
                </a:solidFill>
              </a:rPr>
              <a:t>A brief overview</a:t>
            </a:r>
            <a:endParaRPr lang="de-DE" sz="2000" dirty="0">
              <a:solidFill>
                <a:schemeClr val="bg1"/>
              </a:solidFill>
            </a:endParaRPr>
          </a:p>
        </p:txBody>
      </p:sp>
      <p:sp>
        <p:nvSpPr>
          <p:cNvPr id="11" name="Rechteck 10">
            <a:extLst>
              <a:ext uri="{FF2B5EF4-FFF2-40B4-BE49-F238E27FC236}">
                <a16:creationId xmlns:a16="http://schemas.microsoft.com/office/drawing/2014/main" id="{16C3C1BB-66C0-4879-A1C9-B7A7A65F430E}"/>
              </a:ext>
            </a:extLst>
          </p:cNvPr>
          <p:cNvSpPr/>
          <p:nvPr/>
        </p:nvSpPr>
        <p:spPr>
          <a:xfrm>
            <a:off x="3348732" y="3768126"/>
            <a:ext cx="617477" cy="276999"/>
          </a:xfrm>
          <a:prstGeom prst="rect">
            <a:avLst/>
          </a:prstGeom>
        </p:spPr>
        <p:txBody>
          <a:bodyPr wrap="none">
            <a:spAutoFit/>
          </a:bodyPr>
          <a:lstStyle/>
          <a:p>
            <a:r>
              <a:rPr lang="de-DE" sz="1200" dirty="0">
                <a:solidFill>
                  <a:schemeClr val="bg1"/>
                </a:solidFill>
              </a:rPr>
              <a:t>Budget</a:t>
            </a:r>
          </a:p>
        </p:txBody>
      </p:sp>
      <p:sp>
        <p:nvSpPr>
          <p:cNvPr id="12" name="Rechteck 11">
            <a:extLst>
              <a:ext uri="{FF2B5EF4-FFF2-40B4-BE49-F238E27FC236}">
                <a16:creationId xmlns:a16="http://schemas.microsoft.com/office/drawing/2014/main" id="{1B981B1C-FD79-43F3-9AA6-50A12DE10D30}"/>
              </a:ext>
            </a:extLst>
          </p:cNvPr>
          <p:cNvSpPr/>
          <p:nvPr/>
        </p:nvSpPr>
        <p:spPr>
          <a:xfrm>
            <a:off x="3348732" y="4721051"/>
            <a:ext cx="1371273" cy="276999"/>
          </a:xfrm>
          <a:prstGeom prst="rect">
            <a:avLst/>
          </a:prstGeom>
        </p:spPr>
        <p:txBody>
          <a:bodyPr wrap="none">
            <a:spAutoFit/>
          </a:bodyPr>
          <a:lstStyle/>
          <a:p>
            <a:r>
              <a:rPr lang="de-DE" sz="1200" dirty="0">
                <a:solidFill>
                  <a:schemeClr val="bg1"/>
                </a:solidFill>
              </a:rPr>
              <a:t>Different </a:t>
            </a:r>
            <a:r>
              <a:rPr lang="de-DE" sz="1200" dirty="0" err="1">
                <a:solidFill>
                  <a:schemeClr val="bg1"/>
                </a:solidFill>
              </a:rPr>
              <a:t>measures</a:t>
            </a:r>
            <a:endParaRPr lang="de-DE" sz="1200" dirty="0">
              <a:solidFill>
                <a:schemeClr val="bg1"/>
              </a:solidFill>
            </a:endParaRPr>
          </a:p>
        </p:txBody>
      </p:sp>
      <p:sp>
        <p:nvSpPr>
          <p:cNvPr id="13" name="Rechteck 12">
            <a:extLst>
              <a:ext uri="{FF2B5EF4-FFF2-40B4-BE49-F238E27FC236}">
                <a16:creationId xmlns:a16="http://schemas.microsoft.com/office/drawing/2014/main" id="{B08F419E-D6F9-4AC8-9B05-09E3B204C076}"/>
              </a:ext>
            </a:extLst>
          </p:cNvPr>
          <p:cNvSpPr/>
          <p:nvPr/>
        </p:nvSpPr>
        <p:spPr>
          <a:xfrm>
            <a:off x="6404365" y="4717359"/>
            <a:ext cx="1470146" cy="276999"/>
          </a:xfrm>
          <a:prstGeom prst="rect">
            <a:avLst/>
          </a:prstGeom>
        </p:spPr>
        <p:txBody>
          <a:bodyPr wrap="none">
            <a:spAutoFit/>
          </a:bodyPr>
          <a:lstStyle/>
          <a:p>
            <a:r>
              <a:rPr lang="de-DE" sz="1200" dirty="0" err="1">
                <a:solidFill>
                  <a:schemeClr val="bg1"/>
                </a:solidFill>
              </a:rPr>
              <a:t>Participating</a:t>
            </a:r>
            <a:r>
              <a:rPr lang="de-DE" sz="1200" dirty="0">
                <a:solidFill>
                  <a:schemeClr val="bg1"/>
                </a:solidFill>
              </a:rPr>
              <a:t> </a:t>
            </a:r>
            <a:r>
              <a:rPr lang="de-DE" sz="1200" dirty="0" err="1">
                <a:solidFill>
                  <a:schemeClr val="bg1"/>
                </a:solidFill>
              </a:rPr>
              <a:t>farmers</a:t>
            </a:r>
            <a:endParaRPr lang="de-DE" sz="1200" dirty="0">
              <a:solidFill>
                <a:schemeClr val="bg1"/>
              </a:solidFill>
            </a:endParaRPr>
          </a:p>
        </p:txBody>
      </p:sp>
      <p:sp>
        <p:nvSpPr>
          <p:cNvPr id="14" name="Rechteck 13">
            <a:extLst>
              <a:ext uri="{FF2B5EF4-FFF2-40B4-BE49-F238E27FC236}">
                <a16:creationId xmlns:a16="http://schemas.microsoft.com/office/drawing/2014/main" id="{F95EDBCF-DE47-4167-BC92-F4ADE8DDBEE7}"/>
              </a:ext>
            </a:extLst>
          </p:cNvPr>
          <p:cNvSpPr/>
          <p:nvPr/>
        </p:nvSpPr>
        <p:spPr>
          <a:xfrm>
            <a:off x="6358325" y="3796364"/>
            <a:ext cx="3019488" cy="461665"/>
          </a:xfrm>
          <a:prstGeom prst="rect">
            <a:avLst/>
          </a:prstGeom>
        </p:spPr>
        <p:txBody>
          <a:bodyPr wrap="square">
            <a:spAutoFit/>
          </a:bodyPr>
          <a:lstStyle/>
          <a:p>
            <a:r>
              <a:rPr lang="en-US" sz="1200" dirty="0">
                <a:solidFill>
                  <a:schemeClr val="bg1"/>
                </a:solidFill>
              </a:rPr>
              <a:t>Biodiversity + Soil and water +</a:t>
            </a:r>
          </a:p>
          <a:p>
            <a:r>
              <a:rPr lang="en-US" sz="1200" dirty="0">
                <a:solidFill>
                  <a:schemeClr val="bg1"/>
                </a:solidFill>
              </a:rPr>
              <a:t>Climate + Cultural landscape</a:t>
            </a:r>
            <a:endParaRPr lang="de-DE" sz="1200" dirty="0">
              <a:solidFill>
                <a:schemeClr val="bg1"/>
              </a:solidFill>
            </a:endParaRPr>
          </a:p>
        </p:txBody>
      </p:sp>
      <p:sp>
        <p:nvSpPr>
          <p:cNvPr id="15" name="Rechteck 14">
            <a:extLst>
              <a:ext uri="{FF2B5EF4-FFF2-40B4-BE49-F238E27FC236}">
                <a16:creationId xmlns:a16="http://schemas.microsoft.com/office/drawing/2014/main" id="{F37F65DC-9765-43E3-BEF6-F552D6CB4811}"/>
              </a:ext>
            </a:extLst>
          </p:cNvPr>
          <p:cNvSpPr/>
          <p:nvPr/>
        </p:nvSpPr>
        <p:spPr>
          <a:xfrm>
            <a:off x="3314681" y="3428673"/>
            <a:ext cx="1702710" cy="461665"/>
          </a:xfrm>
          <a:prstGeom prst="rect">
            <a:avLst/>
          </a:prstGeom>
        </p:spPr>
        <p:txBody>
          <a:bodyPr wrap="none">
            <a:spAutoFit/>
          </a:bodyPr>
          <a:lstStyle/>
          <a:p>
            <a:r>
              <a:rPr lang="de-DE" sz="2400" dirty="0">
                <a:solidFill>
                  <a:schemeClr val="accent6"/>
                </a:solidFill>
              </a:rPr>
              <a:t>1,193 </a:t>
            </a:r>
            <a:r>
              <a:rPr lang="de-DE" sz="2400" dirty="0" err="1">
                <a:solidFill>
                  <a:schemeClr val="accent6"/>
                </a:solidFill>
              </a:rPr>
              <a:t>Mio</a:t>
            </a:r>
            <a:r>
              <a:rPr lang="de-DE" sz="2400" dirty="0">
                <a:solidFill>
                  <a:schemeClr val="accent6"/>
                </a:solidFill>
              </a:rPr>
              <a:t> €</a:t>
            </a:r>
          </a:p>
        </p:txBody>
      </p:sp>
      <p:sp>
        <p:nvSpPr>
          <p:cNvPr id="16" name="Rechteck 15">
            <a:extLst>
              <a:ext uri="{FF2B5EF4-FFF2-40B4-BE49-F238E27FC236}">
                <a16:creationId xmlns:a16="http://schemas.microsoft.com/office/drawing/2014/main" id="{34C3C76D-BB84-4247-9F6A-24E25D19293C}"/>
              </a:ext>
            </a:extLst>
          </p:cNvPr>
          <p:cNvSpPr/>
          <p:nvPr/>
        </p:nvSpPr>
        <p:spPr>
          <a:xfrm>
            <a:off x="3348732" y="4378310"/>
            <a:ext cx="492443" cy="461665"/>
          </a:xfrm>
          <a:prstGeom prst="rect">
            <a:avLst/>
          </a:prstGeom>
        </p:spPr>
        <p:txBody>
          <a:bodyPr wrap="none">
            <a:spAutoFit/>
          </a:bodyPr>
          <a:lstStyle/>
          <a:p>
            <a:r>
              <a:rPr lang="de-DE" sz="2400" dirty="0">
                <a:solidFill>
                  <a:schemeClr val="accent6"/>
                </a:solidFill>
              </a:rPr>
              <a:t>33</a:t>
            </a:r>
          </a:p>
        </p:txBody>
      </p:sp>
      <p:sp>
        <p:nvSpPr>
          <p:cNvPr id="17" name="Rechteck 16">
            <a:extLst>
              <a:ext uri="{FF2B5EF4-FFF2-40B4-BE49-F238E27FC236}">
                <a16:creationId xmlns:a16="http://schemas.microsoft.com/office/drawing/2014/main" id="{4C9C592A-64CD-4AEB-8357-21E89A3E479E}"/>
              </a:ext>
            </a:extLst>
          </p:cNvPr>
          <p:cNvSpPr/>
          <p:nvPr/>
        </p:nvSpPr>
        <p:spPr>
          <a:xfrm>
            <a:off x="6367469" y="3428673"/>
            <a:ext cx="1561646" cy="461665"/>
          </a:xfrm>
          <a:prstGeom prst="rect">
            <a:avLst/>
          </a:prstGeom>
        </p:spPr>
        <p:txBody>
          <a:bodyPr wrap="none">
            <a:spAutoFit/>
          </a:bodyPr>
          <a:lstStyle/>
          <a:p>
            <a:r>
              <a:rPr lang="de-DE" sz="2400" dirty="0">
                <a:solidFill>
                  <a:schemeClr val="accent6"/>
                </a:solidFill>
              </a:rPr>
              <a:t>4 </a:t>
            </a:r>
            <a:r>
              <a:rPr lang="de-DE" sz="2400" dirty="0" err="1">
                <a:solidFill>
                  <a:schemeClr val="accent6"/>
                </a:solidFill>
              </a:rPr>
              <a:t>priorities</a:t>
            </a:r>
            <a:endParaRPr lang="de-DE" sz="2400" dirty="0">
              <a:solidFill>
                <a:schemeClr val="accent6"/>
              </a:solidFill>
            </a:endParaRPr>
          </a:p>
        </p:txBody>
      </p:sp>
      <p:sp>
        <p:nvSpPr>
          <p:cNvPr id="18" name="Rechteck 17">
            <a:extLst>
              <a:ext uri="{FF2B5EF4-FFF2-40B4-BE49-F238E27FC236}">
                <a16:creationId xmlns:a16="http://schemas.microsoft.com/office/drawing/2014/main" id="{CDA986C2-F669-4759-809F-D9354357A725}"/>
              </a:ext>
            </a:extLst>
          </p:cNvPr>
          <p:cNvSpPr/>
          <p:nvPr/>
        </p:nvSpPr>
        <p:spPr>
          <a:xfrm>
            <a:off x="6411972" y="4375958"/>
            <a:ext cx="1285929" cy="461665"/>
          </a:xfrm>
          <a:prstGeom prst="rect">
            <a:avLst/>
          </a:prstGeom>
        </p:spPr>
        <p:txBody>
          <a:bodyPr wrap="none">
            <a:spAutoFit/>
          </a:bodyPr>
          <a:lstStyle/>
          <a:p>
            <a:r>
              <a:rPr lang="de-DE" sz="2400" dirty="0">
                <a:solidFill>
                  <a:schemeClr val="accent6"/>
                </a:solidFill>
              </a:rPr>
              <a:t>~ 50,000</a:t>
            </a:r>
          </a:p>
        </p:txBody>
      </p:sp>
    </p:spTree>
    <p:extLst>
      <p:ext uri="{BB962C8B-B14F-4D97-AF65-F5344CB8AC3E}">
        <p14:creationId xmlns:p14="http://schemas.microsoft.com/office/powerpoint/2010/main" val="1148423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99AD4-94C9-DC4C-B5A7-E1ECA9B2083C}"/>
              </a:ext>
            </a:extLst>
          </p:cNvPr>
          <p:cNvSpPr>
            <a:spLocks noGrp="1"/>
          </p:cNvSpPr>
          <p:nvPr>
            <p:ph type="title"/>
          </p:nvPr>
        </p:nvSpPr>
        <p:spPr/>
        <p:txBody>
          <a:bodyPr/>
          <a:lstStyle/>
          <a:p>
            <a:r>
              <a:rPr lang="it-IT" dirty="0"/>
              <a:t>Case Study: Result-</a:t>
            </a:r>
            <a:r>
              <a:rPr lang="it-IT" dirty="0" err="1"/>
              <a:t>Based</a:t>
            </a:r>
            <a:r>
              <a:rPr lang="it-IT" dirty="0"/>
              <a:t> </a:t>
            </a:r>
            <a:r>
              <a:rPr lang="it-IT" dirty="0" err="1"/>
              <a:t>Conservation</a:t>
            </a:r>
            <a:r>
              <a:rPr lang="it-IT" dirty="0"/>
              <a:t> of </a:t>
            </a:r>
            <a:r>
              <a:rPr lang="it-IT" dirty="0" err="1"/>
              <a:t>Species</a:t>
            </a:r>
            <a:r>
              <a:rPr lang="it-IT" dirty="0"/>
              <a:t> Rich </a:t>
            </a:r>
            <a:r>
              <a:rPr lang="it-IT" dirty="0" err="1"/>
              <a:t>Grassland</a:t>
            </a:r>
            <a:r>
              <a:rPr lang="it-IT" dirty="0"/>
              <a:t> in </a:t>
            </a:r>
            <a:r>
              <a:rPr lang="it-IT" dirty="0" err="1"/>
              <a:t>Bavaria</a:t>
            </a:r>
            <a:endParaRPr lang="it-IT" dirty="0"/>
          </a:p>
        </p:txBody>
      </p:sp>
      <p:sp>
        <p:nvSpPr>
          <p:cNvPr id="4" name="Segnaposto data 3">
            <a:extLst>
              <a:ext uri="{FF2B5EF4-FFF2-40B4-BE49-F238E27FC236}">
                <a16:creationId xmlns:a16="http://schemas.microsoft.com/office/drawing/2014/main" id="{C46FA8B9-FF72-E647-9BAA-D51D6115E0F7}"/>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Segnaposto numero diapositiva 4">
            <a:extLst>
              <a:ext uri="{FF2B5EF4-FFF2-40B4-BE49-F238E27FC236}">
                <a16:creationId xmlns:a16="http://schemas.microsoft.com/office/drawing/2014/main" id="{4D84204F-75FB-9B41-8FA7-C43EFCAF53D9}"/>
              </a:ext>
            </a:extLst>
          </p:cNvPr>
          <p:cNvSpPr>
            <a:spLocks noGrp="1"/>
          </p:cNvSpPr>
          <p:nvPr>
            <p:ph type="sldNum" sz="quarter" idx="4"/>
          </p:nvPr>
        </p:nvSpPr>
        <p:spPr/>
        <p:txBody>
          <a:bodyPr/>
          <a:lstStyle/>
          <a:p>
            <a:fld id="{24A99081-5F7D-6B48-A940-E14DD127A422}" type="slidenum">
              <a:rPr lang="it-IT" smtClean="0"/>
              <a:pPr/>
              <a:t>52</a:t>
            </a:fld>
            <a:endParaRPr lang="it-IT"/>
          </a:p>
        </p:txBody>
      </p:sp>
      <p:pic>
        <p:nvPicPr>
          <p:cNvPr id="3" name="Grafik 2">
            <a:extLst>
              <a:ext uri="{FF2B5EF4-FFF2-40B4-BE49-F238E27FC236}">
                <a16:creationId xmlns:a16="http://schemas.microsoft.com/office/drawing/2014/main" id="{267A0937-94A6-4336-84E5-C49104F1598D}"/>
              </a:ext>
            </a:extLst>
          </p:cNvPr>
          <p:cNvPicPr>
            <a:picLocks noChangeAspect="1"/>
          </p:cNvPicPr>
          <p:nvPr/>
        </p:nvPicPr>
        <p:blipFill>
          <a:blip r:embed="rId2"/>
          <a:stretch>
            <a:fillRect/>
          </a:stretch>
        </p:blipFill>
        <p:spPr>
          <a:xfrm>
            <a:off x="-34609" y="1932789"/>
            <a:ext cx="3015553" cy="1622159"/>
          </a:xfrm>
          <a:prstGeom prst="rect">
            <a:avLst/>
          </a:prstGeom>
        </p:spPr>
      </p:pic>
      <p:pic>
        <p:nvPicPr>
          <p:cNvPr id="7" name="Grafik 6">
            <a:extLst>
              <a:ext uri="{FF2B5EF4-FFF2-40B4-BE49-F238E27FC236}">
                <a16:creationId xmlns:a16="http://schemas.microsoft.com/office/drawing/2014/main" id="{001BAD33-9A57-4787-A8FC-2FA1C26B9C20}"/>
              </a:ext>
            </a:extLst>
          </p:cNvPr>
          <p:cNvPicPr>
            <a:picLocks noChangeAspect="1"/>
          </p:cNvPicPr>
          <p:nvPr/>
        </p:nvPicPr>
        <p:blipFill>
          <a:blip r:embed="rId3"/>
          <a:stretch>
            <a:fillRect/>
          </a:stretch>
        </p:blipFill>
        <p:spPr>
          <a:xfrm>
            <a:off x="2983075" y="1932789"/>
            <a:ext cx="2900065" cy="1622159"/>
          </a:xfrm>
          <a:prstGeom prst="rect">
            <a:avLst/>
          </a:prstGeom>
        </p:spPr>
      </p:pic>
      <p:pic>
        <p:nvPicPr>
          <p:cNvPr id="19" name="Grafik 18">
            <a:extLst>
              <a:ext uri="{FF2B5EF4-FFF2-40B4-BE49-F238E27FC236}">
                <a16:creationId xmlns:a16="http://schemas.microsoft.com/office/drawing/2014/main" id="{B531126F-8E70-4C74-A49C-23CE3DCCB73C}"/>
              </a:ext>
            </a:extLst>
          </p:cNvPr>
          <p:cNvPicPr>
            <a:picLocks noChangeAspect="1"/>
          </p:cNvPicPr>
          <p:nvPr/>
        </p:nvPicPr>
        <p:blipFill>
          <a:blip r:embed="rId4"/>
          <a:stretch>
            <a:fillRect/>
          </a:stretch>
        </p:blipFill>
        <p:spPr>
          <a:xfrm>
            <a:off x="5797710" y="1932789"/>
            <a:ext cx="3345459" cy="1622159"/>
          </a:xfrm>
          <a:prstGeom prst="rect">
            <a:avLst/>
          </a:prstGeom>
        </p:spPr>
      </p:pic>
      <p:pic>
        <p:nvPicPr>
          <p:cNvPr id="20" name="Grafik 19">
            <a:extLst>
              <a:ext uri="{FF2B5EF4-FFF2-40B4-BE49-F238E27FC236}">
                <a16:creationId xmlns:a16="http://schemas.microsoft.com/office/drawing/2014/main" id="{C53F2F86-BE9E-405B-A83F-5A469DA17C08}"/>
              </a:ext>
            </a:extLst>
          </p:cNvPr>
          <p:cNvPicPr>
            <a:picLocks noChangeAspect="1"/>
          </p:cNvPicPr>
          <p:nvPr/>
        </p:nvPicPr>
        <p:blipFill>
          <a:blip r:embed="rId5"/>
          <a:stretch>
            <a:fillRect/>
          </a:stretch>
        </p:blipFill>
        <p:spPr>
          <a:xfrm>
            <a:off x="-216309" y="4013464"/>
            <a:ext cx="1573161" cy="1533832"/>
          </a:xfrm>
          <a:prstGeom prst="rect">
            <a:avLst/>
          </a:prstGeom>
        </p:spPr>
      </p:pic>
      <p:pic>
        <p:nvPicPr>
          <p:cNvPr id="21" name="Grafik 20">
            <a:extLst>
              <a:ext uri="{FF2B5EF4-FFF2-40B4-BE49-F238E27FC236}">
                <a16:creationId xmlns:a16="http://schemas.microsoft.com/office/drawing/2014/main" id="{EB85F286-AD57-43CC-83B2-5DD61E5C1874}"/>
              </a:ext>
            </a:extLst>
          </p:cNvPr>
          <p:cNvPicPr>
            <a:picLocks noChangeAspect="1"/>
          </p:cNvPicPr>
          <p:nvPr/>
        </p:nvPicPr>
        <p:blipFill>
          <a:blip r:embed="rId6"/>
          <a:stretch>
            <a:fillRect/>
          </a:stretch>
        </p:blipFill>
        <p:spPr>
          <a:xfrm>
            <a:off x="1466580" y="4013464"/>
            <a:ext cx="4876800" cy="1553497"/>
          </a:xfrm>
          <a:prstGeom prst="rect">
            <a:avLst/>
          </a:prstGeom>
        </p:spPr>
      </p:pic>
      <p:pic>
        <p:nvPicPr>
          <p:cNvPr id="22" name="Grafik 21">
            <a:extLst>
              <a:ext uri="{FF2B5EF4-FFF2-40B4-BE49-F238E27FC236}">
                <a16:creationId xmlns:a16="http://schemas.microsoft.com/office/drawing/2014/main" id="{93D47567-A664-49BF-8D6D-6780D44975B9}"/>
              </a:ext>
            </a:extLst>
          </p:cNvPr>
          <p:cNvPicPr>
            <a:picLocks noChangeAspect="1"/>
          </p:cNvPicPr>
          <p:nvPr/>
        </p:nvPicPr>
        <p:blipFill>
          <a:blip r:embed="rId7"/>
          <a:stretch>
            <a:fillRect/>
          </a:stretch>
        </p:blipFill>
        <p:spPr>
          <a:xfrm>
            <a:off x="6453108" y="4304409"/>
            <a:ext cx="4012120" cy="1242330"/>
          </a:xfrm>
          <a:prstGeom prst="rect">
            <a:avLst/>
          </a:prstGeom>
        </p:spPr>
      </p:pic>
      <p:sp>
        <p:nvSpPr>
          <p:cNvPr id="23" name="Textfeld 22">
            <a:extLst>
              <a:ext uri="{FF2B5EF4-FFF2-40B4-BE49-F238E27FC236}">
                <a16:creationId xmlns:a16="http://schemas.microsoft.com/office/drawing/2014/main" id="{1224FA24-F47A-46DC-A1E0-4FDFA4D4A09E}"/>
              </a:ext>
            </a:extLst>
          </p:cNvPr>
          <p:cNvSpPr txBox="1"/>
          <p:nvPr/>
        </p:nvSpPr>
        <p:spPr>
          <a:xfrm>
            <a:off x="-34610" y="3554948"/>
            <a:ext cx="3015553" cy="273039"/>
          </a:xfrm>
          <a:prstGeom prst="rect">
            <a:avLst/>
          </a:prstGeom>
          <a:solidFill>
            <a:schemeClr val="accent1"/>
          </a:solidFill>
        </p:spPr>
        <p:txBody>
          <a:bodyPr vert="horz" wrap="square" lIns="91440" tIns="45720" rIns="91440" bIns="45720" rtlCol="0" anchor="ctr" anchorCtr="0">
            <a:noAutofit/>
          </a:bodyPr>
          <a:lstStyle/>
          <a:p>
            <a:pPr algn="ctr"/>
            <a:r>
              <a:rPr lang="de-DE" sz="1400" dirty="0" err="1">
                <a:solidFill>
                  <a:schemeClr val="bg1"/>
                </a:solidFill>
              </a:rPr>
              <a:t>Cattle</a:t>
            </a:r>
            <a:r>
              <a:rPr lang="de-DE" sz="1400" dirty="0">
                <a:solidFill>
                  <a:schemeClr val="bg1"/>
                </a:solidFill>
              </a:rPr>
              <a:t> </a:t>
            </a:r>
            <a:r>
              <a:rPr lang="de-DE" sz="1400" dirty="0" err="1">
                <a:solidFill>
                  <a:schemeClr val="bg1"/>
                </a:solidFill>
              </a:rPr>
              <a:t>grazing</a:t>
            </a:r>
            <a:r>
              <a:rPr lang="de-DE" sz="1400" dirty="0">
                <a:solidFill>
                  <a:schemeClr val="bg1"/>
                </a:solidFill>
              </a:rPr>
              <a:t> </a:t>
            </a:r>
            <a:r>
              <a:rPr lang="de-DE" sz="1400" dirty="0" err="1">
                <a:solidFill>
                  <a:schemeClr val="bg1"/>
                </a:solidFill>
              </a:rPr>
              <a:t>scheme</a:t>
            </a:r>
            <a:endParaRPr lang="de-DE" sz="1400" dirty="0">
              <a:solidFill>
                <a:schemeClr val="bg1"/>
              </a:solidFill>
            </a:endParaRPr>
          </a:p>
        </p:txBody>
      </p:sp>
      <p:sp>
        <p:nvSpPr>
          <p:cNvPr id="24" name="Textfeld 23">
            <a:extLst>
              <a:ext uri="{FF2B5EF4-FFF2-40B4-BE49-F238E27FC236}">
                <a16:creationId xmlns:a16="http://schemas.microsoft.com/office/drawing/2014/main" id="{CE062FE1-22A0-4A47-9BA0-2E64308C24C2}"/>
              </a:ext>
            </a:extLst>
          </p:cNvPr>
          <p:cNvSpPr txBox="1"/>
          <p:nvPr/>
        </p:nvSpPr>
        <p:spPr>
          <a:xfrm>
            <a:off x="3201284" y="3554947"/>
            <a:ext cx="2900065" cy="273039"/>
          </a:xfrm>
          <a:prstGeom prst="rect">
            <a:avLst/>
          </a:prstGeom>
          <a:solidFill>
            <a:schemeClr val="accent1"/>
          </a:solidFill>
        </p:spPr>
        <p:txBody>
          <a:bodyPr vert="horz" wrap="square" lIns="91440" tIns="45720" rIns="91440" bIns="45720" rtlCol="0" anchor="ctr" anchorCtr="0">
            <a:noAutofit/>
          </a:bodyPr>
          <a:lstStyle/>
          <a:p>
            <a:pPr algn="ctr"/>
            <a:r>
              <a:rPr lang="de-DE" sz="1400" dirty="0">
                <a:solidFill>
                  <a:schemeClr val="bg1"/>
                </a:solidFill>
              </a:rPr>
              <a:t>Low </a:t>
            </a:r>
            <a:r>
              <a:rPr lang="de-DE" sz="1400" dirty="0" err="1">
                <a:solidFill>
                  <a:schemeClr val="bg1"/>
                </a:solidFill>
              </a:rPr>
              <a:t>emission</a:t>
            </a:r>
            <a:r>
              <a:rPr lang="de-DE" sz="1400" dirty="0">
                <a:solidFill>
                  <a:schemeClr val="bg1"/>
                </a:solidFill>
              </a:rPr>
              <a:t> </a:t>
            </a:r>
            <a:r>
              <a:rPr lang="de-DE" sz="1400" dirty="0" err="1">
                <a:solidFill>
                  <a:schemeClr val="bg1"/>
                </a:solidFill>
              </a:rPr>
              <a:t>manure</a:t>
            </a:r>
            <a:r>
              <a:rPr lang="de-DE" sz="1400" dirty="0">
                <a:solidFill>
                  <a:schemeClr val="bg1"/>
                </a:solidFill>
              </a:rPr>
              <a:t> </a:t>
            </a:r>
            <a:r>
              <a:rPr lang="de-DE" sz="1400" dirty="0" err="1">
                <a:solidFill>
                  <a:schemeClr val="bg1"/>
                </a:solidFill>
              </a:rPr>
              <a:t>application</a:t>
            </a:r>
            <a:endParaRPr lang="de-DE" sz="1400" dirty="0">
              <a:solidFill>
                <a:schemeClr val="bg1"/>
              </a:solidFill>
            </a:endParaRPr>
          </a:p>
        </p:txBody>
      </p:sp>
      <p:sp>
        <p:nvSpPr>
          <p:cNvPr id="25" name="Textfeld 24">
            <a:extLst>
              <a:ext uri="{FF2B5EF4-FFF2-40B4-BE49-F238E27FC236}">
                <a16:creationId xmlns:a16="http://schemas.microsoft.com/office/drawing/2014/main" id="{1A4B44B7-4B14-4BB2-884A-D6869EA8BE59}"/>
              </a:ext>
            </a:extLst>
          </p:cNvPr>
          <p:cNvSpPr txBox="1"/>
          <p:nvPr/>
        </p:nvSpPr>
        <p:spPr>
          <a:xfrm>
            <a:off x="6164578" y="3554946"/>
            <a:ext cx="3015553" cy="273039"/>
          </a:xfrm>
          <a:prstGeom prst="rect">
            <a:avLst/>
          </a:prstGeom>
          <a:solidFill>
            <a:schemeClr val="accent1"/>
          </a:solidFill>
        </p:spPr>
        <p:txBody>
          <a:bodyPr vert="horz" wrap="square" lIns="91440" tIns="45720" rIns="91440" bIns="45720" rtlCol="0" anchor="ctr" anchorCtr="0">
            <a:noAutofit/>
          </a:bodyPr>
          <a:lstStyle/>
          <a:p>
            <a:pPr algn="ctr"/>
            <a:r>
              <a:rPr lang="de-DE" sz="1400" dirty="0">
                <a:solidFill>
                  <a:schemeClr val="bg1"/>
                </a:solidFill>
              </a:rPr>
              <a:t>Flower </a:t>
            </a:r>
            <a:r>
              <a:rPr lang="de-DE" sz="1400" dirty="0" err="1">
                <a:solidFill>
                  <a:schemeClr val="bg1"/>
                </a:solidFill>
              </a:rPr>
              <a:t>strip</a:t>
            </a:r>
            <a:r>
              <a:rPr lang="de-DE" sz="1400" dirty="0">
                <a:solidFill>
                  <a:schemeClr val="bg1"/>
                </a:solidFill>
              </a:rPr>
              <a:t> </a:t>
            </a:r>
            <a:r>
              <a:rPr lang="de-DE" sz="1400" dirty="0" err="1">
                <a:solidFill>
                  <a:schemeClr val="bg1"/>
                </a:solidFill>
              </a:rPr>
              <a:t>scheme</a:t>
            </a:r>
            <a:endParaRPr lang="de-DE" sz="1400" dirty="0">
              <a:solidFill>
                <a:schemeClr val="bg1"/>
              </a:solidFill>
            </a:endParaRPr>
          </a:p>
        </p:txBody>
      </p:sp>
      <p:sp>
        <p:nvSpPr>
          <p:cNvPr id="27" name="Rechteck 26">
            <a:extLst>
              <a:ext uri="{FF2B5EF4-FFF2-40B4-BE49-F238E27FC236}">
                <a16:creationId xmlns:a16="http://schemas.microsoft.com/office/drawing/2014/main" id="{64ACBDB5-0641-40C7-B700-2EE4298F4A95}"/>
              </a:ext>
            </a:extLst>
          </p:cNvPr>
          <p:cNvSpPr/>
          <p:nvPr/>
        </p:nvSpPr>
        <p:spPr>
          <a:xfrm>
            <a:off x="-167086" y="4075809"/>
            <a:ext cx="10619510" cy="155981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51CB0C8-3076-493A-9274-3BF502D5B911}"/>
              </a:ext>
            </a:extLst>
          </p:cNvPr>
          <p:cNvSpPr/>
          <p:nvPr/>
        </p:nvSpPr>
        <p:spPr>
          <a:xfrm>
            <a:off x="1263222" y="4520372"/>
            <a:ext cx="6940296" cy="646331"/>
          </a:xfrm>
          <a:prstGeom prst="rect">
            <a:avLst/>
          </a:prstGeom>
          <a:solidFill>
            <a:schemeClr val="accent2"/>
          </a:solidFill>
        </p:spPr>
        <p:txBody>
          <a:bodyPr wrap="square" anchor="ctr" anchorCtr="0">
            <a:spAutoFit/>
          </a:bodyPr>
          <a:lstStyle/>
          <a:p>
            <a:pPr algn="ctr"/>
            <a:r>
              <a:rPr lang="en-US" dirty="0">
                <a:solidFill>
                  <a:schemeClr val="bg1"/>
                </a:solidFill>
              </a:rPr>
              <a:t>KULAP: Broad variety of options from animal welfare measures to landscape diversity measures</a:t>
            </a:r>
            <a:endParaRPr lang="de-DE" dirty="0">
              <a:solidFill>
                <a:schemeClr val="bg1"/>
              </a:solidFill>
            </a:endParaRPr>
          </a:p>
        </p:txBody>
      </p:sp>
    </p:spTree>
    <p:extLst>
      <p:ext uri="{BB962C8B-B14F-4D97-AF65-F5344CB8AC3E}">
        <p14:creationId xmlns:p14="http://schemas.microsoft.com/office/powerpoint/2010/main" val="228463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9BFEE-D3DF-4D82-A9CB-2D203FB893F7}"/>
              </a:ext>
            </a:extLst>
          </p:cNvPr>
          <p:cNvSpPr>
            <a:spLocks noGrp="1"/>
          </p:cNvSpPr>
          <p:nvPr>
            <p:ph type="title"/>
          </p:nvPr>
        </p:nvSpPr>
        <p:spPr/>
        <p:txBody>
          <a:bodyPr/>
          <a:lstStyle/>
          <a:p>
            <a:r>
              <a:rPr lang="en-US" dirty="0"/>
              <a:t>Case Study: Result-Based Conservation of Species Rich Grassland in Bavaria</a:t>
            </a:r>
            <a:endParaRPr lang="de-DE" dirty="0"/>
          </a:p>
        </p:txBody>
      </p:sp>
      <p:sp>
        <p:nvSpPr>
          <p:cNvPr id="4" name="Datumsplatzhalter 3">
            <a:extLst>
              <a:ext uri="{FF2B5EF4-FFF2-40B4-BE49-F238E27FC236}">
                <a16:creationId xmlns:a16="http://schemas.microsoft.com/office/drawing/2014/main" id="{65E8AEA4-1017-446E-AFAA-255C6D709DFC}"/>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699518AC-49EA-43D7-9990-B9BDB232834C}"/>
              </a:ext>
            </a:extLst>
          </p:cNvPr>
          <p:cNvSpPr>
            <a:spLocks noGrp="1"/>
          </p:cNvSpPr>
          <p:nvPr>
            <p:ph type="sldNum" sz="quarter" idx="4"/>
          </p:nvPr>
        </p:nvSpPr>
        <p:spPr/>
        <p:txBody>
          <a:bodyPr/>
          <a:lstStyle/>
          <a:p>
            <a:fld id="{24A99081-5F7D-6B48-A940-E14DD127A422}" type="slidenum">
              <a:rPr lang="it-IT" smtClean="0"/>
              <a:pPr/>
              <a:t>53</a:t>
            </a:fld>
            <a:endParaRPr lang="it-IT"/>
          </a:p>
        </p:txBody>
      </p:sp>
      <p:sp>
        <p:nvSpPr>
          <p:cNvPr id="6" name="Rechteck 5">
            <a:extLst>
              <a:ext uri="{FF2B5EF4-FFF2-40B4-BE49-F238E27FC236}">
                <a16:creationId xmlns:a16="http://schemas.microsoft.com/office/drawing/2014/main" id="{B0629CA4-1D93-4A83-921A-F201520CD4AB}"/>
              </a:ext>
            </a:extLst>
          </p:cNvPr>
          <p:cNvSpPr/>
          <p:nvPr/>
        </p:nvSpPr>
        <p:spPr>
          <a:xfrm>
            <a:off x="248855" y="1686015"/>
            <a:ext cx="1662241" cy="3509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hteck 6">
            <a:extLst>
              <a:ext uri="{FF2B5EF4-FFF2-40B4-BE49-F238E27FC236}">
                <a16:creationId xmlns:a16="http://schemas.microsoft.com/office/drawing/2014/main" id="{D37EB734-071A-404F-9CF6-0750A8921E24}"/>
              </a:ext>
            </a:extLst>
          </p:cNvPr>
          <p:cNvSpPr/>
          <p:nvPr/>
        </p:nvSpPr>
        <p:spPr>
          <a:xfrm>
            <a:off x="240929" y="2287300"/>
            <a:ext cx="2376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hteck 12">
            <a:extLst>
              <a:ext uri="{FF2B5EF4-FFF2-40B4-BE49-F238E27FC236}">
                <a16:creationId xmlns:a16="http://schemas.microsoft.com/office/drawing/2014/main" id="{35E29763-F3BB-43EF-BC5C-37191B1CE19B}"/>
              </a:ext>
            </a:extLst>
          </p:cNvPr>
          <p:cNvSpPr/>
          <p:nvPr/>
        </p:nvSpPr>
        <p:spPr>
          <a:xfrm rot="16200000">
            <a:off x="5573307" y="5179461"/>
            <a:ext cx="1749199" cy="53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hteck 13">
            <a:extLst>
              <a:ext uri="{FF2B5EF4-FFF2-40B4-BE49-F238E27FC236}">
                <a16:creationId xmlns:a16="http://schemas.microsoft.com/office/drawing/2014/main" id="{38608931-5E26-4835-BE62-FBBF39DC95B8}"/>
              </a:ext>
            </a:extLst>
          </p:cNvPr>
          <p:cNvSpPr/>
          <p:nvPr/>
        </p:nvSpPr>
        <p:spPr>
          <a:xfrm>
            <a:off x="2058134" y="1686015"/>
            <a:ext cx="6844938" cy="3509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DF5DADD-82C4-4864-B376-4094C066468E}"/>
              </a:ext>
            </a:extLst>
          </p:cNvPr>
          <p:cNvSpPr/>
          <p:nvPr/>
        </p:nvSpPr>
        <p:spPr>
          <a:xfrm>
            <a:off x="248855" y="2523428"/>
            <a:ext cx="1662241" cy="1200329"/>
          </a:xfrm>
          <a:prstGeom prst="rect">
            <a:avLst/>
          </a:prstGeom>
        </p:spPr>
        <p:txBody>
          <a:bodyPr wrap="square">
            <a:spAutoFit/>
          </a:bodyPr>
          <a:lstStyle/>
          <a:p>
            <a:r>
              <a:rPr lang="en-US" sz="1200" dirty="0"/>
              <a:t>Farmers receive </a:t>
            </a:r>
            <a:r>
              <a:rPr lang="en-US" sz="1200" b="1" dirty="0"/>
              <a:t>250</a:t>
            </a:r>
          </a:p>
          <a:p>
            <a:r>
              <a:rPr lang="en-US" sz="1200" b="1" dirty="0"/>
              <a:t>€/ha</a:t>
            </a:r>
            <a:r>
              <a:rPr lang="en-US" sz="1200" dirty="0"/>
              <a:t> if they can prove</a:t>
            </a:r>
          </a:p>
          <a:p>
            <a:r>
              <a:rPr lang="en-US" sz="1200" dirty="0"/>
              <a:t>that at least 4</a:t>
            </a:r>
          </a:p>
          <a:p>
            <a:r>
              <a:rPr lang="en-US" sz="1200" dirty="0" err="1"/>
              <a:t>predefinded</a:t>
            </a:r>
            <a:r>
              <a:rPr lang="en-US" sz="1200" dirty="0"/>
              <a:t> grassland</a:t>
            </a:r>
          </a:p>
          <a:p>
            <a:r>
              <a:rPr lang="en-US" sz="1200" dirty="0"/>
              <a:t>species can be found on their fields.</a:t>
            </a:r>
            <a:endParaRPr lang="de-DE" sz="1200" dirty="0"/>
          </a:p>
        </p:txBody>
      </p:sp>
      <p:sp>
        <p:nvSpPr>
          <p:cNvPr id="17" name="Rechteck 16">
            <a:extLst>
              <a:ext uri="{FF2B5EF4-FFF2-40B4-BE49-F238E27FC236}">
                <a16:creationId xmlns:a16="http://schemas.microsoft.com/office/drawing/2014/main" id="{3FD0C448-833F-4410-890A-A3B9BF83B6D1}"/>
              </a:ext>
            </a:extLst>
          </p:cNvPr>
          <p:cNvSpPr/>
          <p:nvPr/>
        </p:nvSpPr>
        <p:spPr>
          <a:xfrm>
            <a:off x="248855" y="3996973"/>
            <a:ext cx="1662241" cy="1015663"/>
          </a:xfrm>
          <a:prstGeom prst="rect">
            <a:avLst/>
          </a:prstGeom>
        </p:spPr>
        <p:txBody>
          <a:bodyPr wrap="square">
            <a:spAutoFit/>
          </a:bodyPr>
          <a:lstStyle/>
          <a:p>
            <a:r>
              <a:rPr lang="en-US" sz="1200" dirty="0"/>
              <a:t>Uptake rates are low</a:t>
            </a:r>
          </a:p>
          <a:p>
            <a:r>
              <a:rPr lang="en-US" sz="1200" dirty="0"/>
              <a:t>(comparable action-based measure has</a:t>
            </a:r>
          </a:p>
          <a:p>
            <a:r>
              <a:rPr lang="en-US" sz="1200" b="1" dirty="0"/>
              <a:t>8,084</a:t>
            </a:r>
            <a:r>
              <a:rPr lang="en-US" sz="1200" dirty="0"/>
              <a:t> participating</a:t>
            </a:r>
          </a:p>
          <a:p>
            <a:r>
              <a:rPr lang="en-US" sz="1200" dirty="0"/>
              <a:t>farmers).</a:t>
            </a:r>
            <a:endParaRPr lang="de-DE" sz="1200" dirty="0"/>
          </a:p>
        </p:txBody>
      </p:sp>
      <p:sp>
        <p:nvSpPr>
          <p:cNvPr id="18" name="Rechteck 17">
            <a:extLst>
              <a:ext uri="{FF2B5EF4-FFF2-40B4-BE49-F238E27FC236}">
                <a16:creationId xmlns:a16="http://schemas.microsoft.com/office/drawing/2014/main" id="{720EBB9E-0FAD-4155-B8EE-B4E26251885D}"/>
              </a:ext>
            </a:extLst>
          </p:cNvPr>
          <p:cNvSpPr/>
          <p:nvPr/>
        </p:nvSpPr>
        <p:spPr>
          <a:xfrm>
            <a:off x="2226188" y="3535195"/>
            <a:ext cx="893193" cy="307777"/>
          </a:xfrm>
          <a:prstGeom prst="rect">
            <a:avLst/>
          </a:prstGeom>
        </p:spPr>
        <p:txBody>
          <a:bodyPr wrap="none">
            <a:spAutoFit/>
          </a:bodyPr>
          <a:lstStyle/>
          <a:p>
            <a:r>
              <a:rPr lang="de-DE" sz="1400" dirty="0">
                <a:solidFill>
                  <a:schemeClr val="bg1"/>
                </a:solidFill>
              </a:rPr>
              <a:t>1,389,514</a:t>
            </a:r>
          </a:p>
        </p:txBody>
      </p:sp>
      <p:sp>
        <p:nvSpPr>
          <p:cNvPr id="19" name="Rechteck 18">
            <a:extLst>
              <a:ext uri="{FF2B5EF4-FFF2-40B4-BE49-F238E27FC236}">
                <a16:creationId xmlns:a16="http://schemas.microsoft.com/office/drawing/2014/main" id="{5B1D9A09-605F-4E48-814F-C280841214A5}"/>
              </a:ext>
            </a:extLst>
          </p:cNvPr>
          <p:cNvSpPr/>
          <p:nvPr/>
        </p:nvSpPr>
        <p:spPr>
          <a:xfrm>
            <a:off x="3238986" y="3540806"/>
            <a:ext cx="893193" cy="307777"/>
          </a:xfrm>
          <a:prstGeom prst="rect">
            <a:avLst/>
          </a:prstGeom>
        </p:spPr>
        <p:txBody>
          <a:bodyPr wrap="none">
            <a:spAutoFit/>
          </a:bodyPr>
          <a:lstStyle/>
          <a:p>
            <a:r>
              <a:rPr lang="de-DE" sz="1400" dirty="0">
                <a:solidFill>
                  <a:schemeClr val="bg1"/>
                </a:solidFill>
              </a:rPr>
              <a:t>1,306,596</a:t>
            </a:r>
          </a:p>
        </p:txBody>
      </p:sp>
      <p:sp>
        <p:nvSpPr>
          <p:cNvPr id="20" name="Rechteck 19">
            <a:extLst>
              <a:ext uri="{FF2B5EF4-FFF2-40B4-BE49-F238E27FC236}">
                <a16:creationId xmlns:a16="http://schemas.microsoft.com/office/drawing/2014/main" id="{D23F9466-0F0D-4572-950B-AC597970C5AA}"/>
              </a:ext>
            </a:extLst>
          </p:cNvPr>
          <p:cNvSpPr/>
          <p:nvPr/>
        </p:nvSpPr>
        <p:spPr>
          <a:xfrm>
            <a:off x="4301633" y="3530797"/>
            <a:ext cx="893193" cy="307777"/>
          </a:xfrm>
          <a:prstGeom prst="rect">
            <a:avLst/>
          </a:prstGeom>
        </p:spPr>
        <p:txBody>
          <a:bodyPr wrap="none">
            <a:spAutoFit/>
          </a:bodyPr>
          <a:lstStyle/>
          <a:p>
            <a:r>
              <a:rPr lang="de-DE" sz="1400" dirty="0">
                <a:solidFill>
                  <a:schemeClr val="bg1"/>
                </a:solidFill>
              </a:rPr>
              <a:t>1,268,601</a:t>
            </a:r>
          </a:p>
        </p:txBody>
      </p:sp>
      <p:sp>
        <p:nvSpPr>
          <p:cNvPr id="21" name="Rechteck 20">
            <a:extLst>
              <a:ext uri="{FF2B5EF4-FFF2-40B4-BE49-F238E27FC236}">
                <a16:creationId xmlns:a16="http://schemas.microsoft.com/office/drawing/2014/main" id="{DC80A4CD-3F17-498F-BA57-4AEAB5706246}"/>
              </a:ext>
            </a:extLst>
          </p:cNvPr>
          <p:cNvSpPr/>
          <p:nvPr/>
        </p:nvSpPr>
        <p:spPr>
          <a:xfrm>
            <a:off x="5376856" y="3540806"/>
            <a:ext cx="893193" cy="307777"/>
          </a:xfrm>
          <a:prstGeom prst="rect">
            <a:avLst/>
          </a:prstGeom>
        </p:spPr>
        <p:txBody>
          <a:bodyPr wrap="none">
            <a:spAutoFit/>
          </a:bodyPr>
          <a:lstStyle/>
          <a:p>
            <a:r>
              <a:rPr lang="de-DE" sz="1400" dirty="0">
                <a:solidFill>
                  <a:schemeClr val="bg1"/>
                </a:solidFill>
              </a:rPr>
              <a:t>1,351,581</a:t>
            </a:r>
          </a:p>
        </p:txBody>
      </p:sp>
      <p:sp>
        <p:nvSpPr>
          <p:cNvPr id="22" name="Rechteck 21">
            <a:extLst>
              <a:ext uri="{FF2B5EF4-FFF2-40B4-BE49-F238E27FC236}">
                <a16:creationId xmlns:a16="http://schemas.microsoft.com/office/drawing/2014/main" id="{64C174EA-A58F-407E-B26A-F1727F69E88E}"/>
              </a:ext>
            </a:extLst>
          </p:cNvPr>
          <p:cNvSpPr/>
          <p:nvPr/>
        </p:nvSpPr>
        <p:spPr>
          <a:xfrm>
            <a:off x="2620258" y="2637233"/>
            <a:ext cx="453970" cy="307777"/>
          </a:xfrm>
          <a:prstGeom prst="rect">
            <a:avLst/>
          </a:prstGeom>
        </p:spPr>
        <p:txBody>
          <a:bodyPr wrap="none">
            <a:spAutoFit/>
          </a:bodyPr>
          <a:lstStyle/>
          <a:p>
            <a:r>
              <a:rPr lang="de-DE" sz="1400" dirty="0">
                <a:solidFill>
                  <a:schemeClr val="bg1"/>
                </a:solidFill>
              </a:rPr>
              <a:t>894</a:t>
            </a:r>
          </a:p>
        </p:txBody>
      </p:sp>
      <p:sp>
        <p:nvSpPr>
          <p:cNvPr id="23" name="Rechteck 22">
            <a:extLst>
              <a:ext uri="{FF2B5EF4-FFF2-40B4-BE49-F238E27FC236}">
                <a16:creationId xmlns:a16="http://schemas.microsoft.com/office/drawing/2014/main" id="{5C2A2380-251C-4899-8072-73933BBF74A4}"/>
              </a:ext>
            </a:extLst>
          </p:cNvPr>
          <p:cNvSpPr/>
          <p:nvPr/>
        </p:nvSpPr>
        <p:spPr>
          <a:xfrm>
            <a:off x="3674256" y="2637233"/>
            <a:ext cx="453970" cy="307777"/>
          </a:xfrm>
          <a:prstGeom prst="rect">
            <a:avLst/>
          </a:prstGeom>
        </p:spPr>
        <p:txBody>
          <a:bodyPr wrap="none">
            <a:spAutoFit/>
          </a:bodyPr>
          <a:lstStyle/>
          <a:p>
            <a:r>
              <a:rPr lang="de-DE" sz="1400" dirty="0">
                <a:solidFill>
                  <a:schemeClr val="bg1"/>
                </a:solidFill>
              </a:rPr>
              <a:t>858</a:t>
            </a:r>
          </a:p>
        </p:txBody>
      </p:sp>
      <p:sp>
        <p:nvSpPr>
          <p:cNvPr id="24" name="Rechteck 23">
            <a:extLst>
              <a:ext uri="{FF2B5EF4-FFF2-40B4-BE49-F238E27FC236}">
                <a16:creationId xmlns:a16="http://schemas.microsoft.com/office/drawing/2014/main" id="{59170A85-F085-4A5F-9373-1910372B4B96}"/>
              </a:ext>
            </a:extLst>
          </p:cNvPr>
          <p:cNvSpPr/>
          <p:nvPr/>
        </p:nvSpPr>
        <p:spPr>
          <a:xfrm>
            <a:off x="4715565" y="2632553"/>
            <a:ext cx="453970" cy="307777"/>
          </a:xfrm>
          <a:prstGeom prst="rect">
            <a:avLst/>
          </a:prstGeom>
        </p:spPr>
        <p:txBody>
          <a:bodyPr wrap="none">
            <a:spAutoFit/>
          </a:bodyPr>
          <a:lstStyle/>
          <a:p>
            <a:r>
              <a:rPr lang="de-DE" sz="1400" dirty="0">
                <a:solidFill>
                  <a:schemeClr val="bg1"/>
                </a:solidFill>
              </a:rPr>
              <a:t>845</a:t>
            </a:r>
          </a:p>
        </p:txBody>
      </p:sp>
      <p:sp>
        <p:nvSpPr>
          <p:cNvPr id="26" name="Rechteck 25">
            <a:extLst>
              <a:ext uri="{FF2B5EF4-FFF2-40B4-BE49-F238E27FC236}">
                <a16:creationId xmlns:a16="http://schemas.microsoft.com/office/drawing/2014/main" id="{947017E0-73C7-42B2-B9BC-06DFB90CC0F1}"/>
              </a:ext>
            </a:extLst>
          </p:cNvPr>
          <p:cNvSpPr/>
          <p:nvPr/>
        </p:nvSpPr>
        <p:spPr>
          <a:xfrm>
            <a:off x="5790352" y="2633326"/>
            <a:ext cx="453970" cy="307777"/>
          </a:xfrm>
          <a:prstGeom prst="rect">
            <a:avLst/>
          </a:prstGeom>
        </p:spPr>
        <p:txBody>
          <a:bodyPr wrap="none">
            <a:spAutoFit/>
          </a:bodyPr>
          <a:lstStyle/>
          <a:p>
            <a:r>
              <a:rPr lang="de-DE" sz="1400" dirty="0">
                <a:solidFill>
                  <a:schemeClr val="bg1"/>
                </a:solidFill>
              </a:rPr>
              <a:t>897</a:t>
            </a:r>
          </a:p>
        </p:txBody>
      </p:sp>
      <p:sp>
        <p:nvSpPr>
          <p:cNvPr id="27" name="Rechteck 26">
            <a:extLst>
              <a:ext uri="{FF2B5EF4-FFF2-40B4-BE49-F238E27FC236}">
                <a16:creationId xmlns:a16="http://schemas.microsoft.com/office/drawing/2014/main" id="{3DFFD910-A840-4096-BF50-9B64313A709D}"/>
              </a:ext>
            </a:extLst>
          </p:cNvPr>
          <p:cNvSpPr/>
          <p:nvPr/>
        </p:nvSpPr>
        <p:spPr>
          <a:xfrm>
            <a:off x="2357818" y="2176174"/>
            <a:ext cx="748923" cy="400110"/>
          </a:xfrm>
          <a:prstGeom prst="rect">
            <a:avLst/>
          </a:prstGeom>
        </p:spPr>
        <p:txBody>
          <a:bodyPr wrap="none">
            <a:spAutoFit/>
          </a:bodyPr>
          <a:lstStyle/>
          <a:p>
            <a:r>
              <a:rPr lang="de-DE" sz="2000" b="1" dirty="0">
                <a:solidFill>
                  <a:schemeClr val="bg1"/>
                </a:solidFill>
              </a:rPr>
              <a:t>2015</a:t>
            </a:r>
          </a:p>
        </p:txBody>
      </p:sp>
      <p:sp>
        <p:nvSpPr>
          <p:cNvPr id="28" name="Rechteck 27">
            <a:extLst>
              <a:ext uri="{FF2B5EF4-FFF2-40B4-BE49-F238E27FC236}">
                <a16:creationId xmlns:a16="http://schemas.microsoft.com/office/drawing/2014/main" id="{7A63FCAF-195E-45C1-B69B-5EEB214DF5BA}"/>
              </a:ext>
            </a:extLst>
          </p:cNvPr>
          <p:cNvSpPr/>
          <p:nvPr/>
        </p:nvSpPr>
        <p:spPr>
          <a:xfrm>
            <a:off x="3386036" y="2172813"/>
            <a:ext cx="748923" cy="400110"/>
          </a:xfrm>
          <a:prstGeom prst="rect">
            <a:avLst/>
          </a:prstGeom>
        </p:spPr>
        <p:txBody>
          <a:bodyPr wrap="none">
            <a:spAutoFit/>
          </a:bodyPr>
          <a:lstStyle/>
          <a:p>
            <a:r>
              <a:rPr lang="de-DE" sz="2000" b="1" dirty="0">
                <a:solidFill>
                  <a:schemeClr val="bg1"/>
                </a:solidFill>
              </a:rPr>
              <a:t>2016</a:t>
            </a:r>
          </a:p>
        </p:txBody>
      </p:sp>
      <p:sp>
        <p:nvSpPr>
          <p:cNvPr id="29" name="Rechteck 28">
            <a:extLst>
              <a:ext uri="{FF2B5EF4-FFF2-40B4-BE49-F238E27FC236}">
                <a16:creationId xmlns:a16="http://schemas.microsoft.com/office/drawing/2014/main" id="{544CF5A9-A40C-4AD1-BCF8-4F309BBA05D7}"/>
              </a:ext>
            </a:extLst>
          </p:cNvPr>
          <p:cNvSpPr/>
          <p:nvPr/>
        </p:nvSpPr>
        <p:spPr>
          <a:xfrm>
            <a:off x="5507609" y="2189791"/>
            <a:ext cx="748923" cy="400110"/>
          </a:xfrm>
          <a:prstGeom prst="rect">
            <a:avLst/>
          </a:prstGeom>
        </p:spPr>
        <p:txBody>
          <a:bodyPr wrap="none">
            <a:spAutoFit/>
          </a:bodyPr>
          <a:lstStyle/>
          <a:p>
            <a:r>
              <a:rPr lang="de-DE" sz="2000" b="1" dirty="0">
                <a:solidFill>
                  <a:schemeClr val="bg1"/>
                </a:solidFill>
              </a:rPr>
              <a:t>2018</a:t>
            </a:r>
          </a:p>
        </p:txBody>
      </p:sp>
      <p:sp>
        <p:nvSpPr>
          <p:cNvPr id="30" name="Rechteck 29">
            <a:extLst>
              <a:ext uri="{FF2B5EF4-FFF2-40B4-BE49-F238E27FC236}">
                <a16:creationId xmlns:a16="http://schemas.microsoft.com/office/drawing/2014/main" id="{56D11C6C-B731-4DE8-9919-1B019DE31711}"/>
              </a:ext>
            </a:extLst>
          </p:cNvPr>
          <p:cNvSpPr/>
          <p:nvPr/>
        </p:nvSpPr>
        <p:spPr>
          <a:xfrm>
            <a:off x="4425579" y="2194735"/>
            <a:ext cx="748923" cy="400110"/>
          </a:xfrm>
          <a:prstGeom prst="rect">
            <a:avLst/>
          </a:prstGeom>
        </p:spPr>
        <p:txBody>
          <a:bodyPr wrap="none">
            <a:spAutoFit/>
          </a:bodyPr>
          <a:lstStyle/>
          <a:p>
            <a:r>
              <a:rPr lang="de-DE" sz="2000" b="1" dirty="0">
                <a:solidFill>
                  <a:schemeClr val="bg1"/>
                </a:solidFill>
              </a:rPr>
              <a:t>2017</a:t>
            </a:r>
          </a:p>
        </p:txBody>
      </p:sp>
      <p:sp>
        <p:nvSpPr>
          <p:cNvPr id="31" name="Rechteck 30">
            <a:extLst>
              <a:ext uri="{FF2B5EF4-FFF2-40B4-BE49-F238E27FC236}">
                <a16:creationId xmlns:a16="http://schemas.microsoft.com/office/drawing/2014/main" id="{327CE9BB-8F7A-49DC-AE10-1AC76CBEC956}"/>
              </a:ext>
            </a:extLst>
          </p:cNvPr>
          <p:cNvSpPr/>
          <p:nvPr/>
        </p:nvSpPr>
        <p:spPr>
          <a:xfrm>
            <a:off x="2263056" y="2844224"/>
            <a:ext cx="856325" cy="400110"/>
          </a:xfrm>
          <a:prstGeom prst="rect">
            <a:avLst/>
          </a:prstGeom>
        </p:spPr>
        <p:txBody>
          <a:bodyPr wrap="none">
            <a:spAutoFit/>
          </a:bodyPr>
          <a:lstStyle/>
          <a:p>
            <a:pPr algn="r"/>
            <a:r>
              <a:rPr lang="de-DE" sz="1000" dirty="0" err="1">
                <a:solidFill>
                  <a:srgbClr val="FFFFFF"/>
                </a:solidFill>
              </a:rPr>
              <a:t>participating</a:t>
            </a:r>
            <a:r>
              <a:rPr lang="de-DE" sz="1000" dirty="0">
                <a:solidFill>
                  <a:srgbClr val="FFFFFF"/>
                </a:solidFill>
              </a:rPr>
              <a:t> </a:t>
            </a:r>
          </a:p>
          <a:p>
            <a:pPr algn="r"/>
            <a:r>
              <a:rPr lang="de-DE" sz="1000" dirty="0" err="1">
                <a:solidFill>
                  <a:srgbClr val="FFFFFF"/>
                </a:solidFill>
              </a:rPr>
              <a:t>farmers</a:t>
            </a:r>
            <a:r>
              <a:rPr lang="de-DE" sz="1000" dirty="0">
                <a:solidFill>
                  <a:srgbClr val="FFFFFF"/>
                </a:solidFill>
              </a:rPr>
              <a:t> </a:t>
            </a:r>
            <a:endParaRPr lang="de-DE" sz="1000" dirty="0"/>
          </a:p>
        </p:txBody>
      </p:sp>
      <p:sp>
        <p:nvSpPr>
          <p:cNvPr id="32" name="Rechteck 31">
            <a:extLst>
              <a:ext uri="{FF2B5EF4-FFF2-40B4-BE49-F238E27FC236}">
                <a16:creationId xmlns:a16="http://schemas.microsoft.com/office/drawing/2014/main" id="{163FDEA1-E6D7-49A2-B033-7AB158159B2D}"/>
              </a:ext>
            </a:extLst>
          </p:cNvPr>
          <p:cNvSpPr/>
          <p:nvPr/>
        </p:nvSpPr>
        <p:spPr>
          <a:xfrm>
            <a:off x="3302129" y="2831446"/>
            <a:ext cx="856325" cy="400110"/>
          </a:xfrm>
          <a:prstGeom prst="rect">
            <a:avLst/>
          </a:prstGeom>
        </p:spPr>
        <p:txBody>
          <a:bodyPr wrap="none">
            <a:spAutoFit/>
          </a:bodyPr>
          <a:lstStyle/>
          <a:p>
            <a:pPr algn="r"/>
            <a:r>
              <a:rPr lang="de-DE" sz="1000" dirty="0" err="1">
                <a:solidFill>
                  <a:srgbClr val="FFFFFF"/>
                </a:solidFill>
              </a:rPr>
              <a:t>participating</a:t>
            </a:r>
            <a:r>
              <a:rPr lang="de-DE" sz="1000" dirty="0">
                <a:solidFill>
                  <a:srgbClr val="FFFFFF"/>
                </a:solidFill>
              </a:rPr>
              <a:t> </a:t>
            </a:r>
          </a:p>
          <a:p>
            <a:pPr algn="r"/>
            <a:r>
              <a:rPr lang="de-DE" sz="1000" dirty="0" err="1">
                <a:solidFill>
                  <a:srgbClr val="FFFFFF"/>
                </a:solidFill>
              </a:rPr>
              <a:t>farmers</a:t>
            </a:r>
            <a:r>
              <a:rPr lang="de-DE" sz="1000" dirty="0">
                <a:solidFill>
                  <a:srgbClr val="FFFFFF"/>
                </a:solidFill>
              </a:rPr>
              <a:t> </a:t>
            </a:r>
            <a:endParaRPr lang="de-DE" sz="1000" dirty="0"/>
          </a:p>
        </p:txBody>
      </p:sp>
      <p:sp>
        <p:nvSpPr>
          <p:cNvPr id="33" name="Rechteck 32">
            <a:extLst>
              <a:ext uri="{FF2B5EF4-FFF2-40B4-BE49-F238E27FC236}">
                <a16:creationId xmlns:a16="http://schemas.microsoft.com/office/drawing/2014/main" id="{6830DE04-BBC5-4E88-869D-AB4C88895733}"/>
              </a:ext>
            </a:extLst>
          </p:cNvPr>
          <p:cNvSpPr/>
          <p:nvPr/>
        </p:nvSpPr>
        <p:spPr>
          <a:xfrm>
            <a:off x="4328130" y="2831734"/>
            <a:ext cx="856325" cy="400110"/>
          </a:xfrm>
          <a:prstGeom prst="rect">
            <a:avLst/>
          </a:prstGeom>
        </p:spPr>
        <p:txBody>
          <a:bodyPr wrap="none">
            <a:spAutoFit/>
          </a:bodyPr>
          <a:lstStyle/>
          <a:p>
            <a:pPr algn="r"/>
            <a:r>
              <a:rPr lang="de-DE" sz="1000" dirty="0" err="1">
                <a:solidFill>
                  <a:srgbClr val="FFFFFF"/>
                </a:solidFill>
              </a:rPr>
              <a:t>participating</a:t>
            </a:r>
            <a:r>
              <a:rPr lang="de-DE" sz="1000" dirty="0">
                <a:solidFill>
                  <a:srgbClr val="FFFFFF"/>
                </a:solidFill>
              </a:rPr>
              <a:t> </a:t>
            </a:r>
          </a:p>
          <a:p>
            <a:pPr algn="r"/>
            <a:r>
              <a:rPr lang="de-DE" sz="1000" dirty="0" err="1">
                <a:solidFill>
                  <a:srgbClr val="FFFFFF"/>
                </a:solidFill>
              </a:rPr>
              <a:t>farmers</a:t>
            </a:r>
            <a:r>
              <a:rPr lang="de-DE" sz="1000" dirty="0">
                <a:solidFill>
                  <a:srgbClr val="FFFFFF"/>
                </a:solidFill>
              </a:rPr>
              <a:t> </a:t>
            </a:r>
            <a:endParaRPr lang="de-DE" sz="1000" dirty="0"/>
          </a:p>
        </p:txBody>
      </p:sp>
      <p:sp>
        <p:nvSpPr>
          <p:cNvPr id="34" name="Rechteck 33">
            <a:extLst>
              <a:ext uri="{FF2B5EF4-FFF2-40B4-BE49-F238E27FC236}">
                <a16:creationId xmlns:a16="http://schemas.microsoft.com/office/drawing/2014/main" id="{D29CDA17-27D4-42F3-9CF0-16D93556C50A}"/>
              </a:ext>
            </a:extLst>
          </p:cNvPr>
          <p:cNvSpPr/>
          <p:nvPr/>
        </p:nvSpPr>
        <p:spPr>
          <a:xfrm>
            <a:off x="5415683" y="2835950"/>
            <a:ext cx="856325" cy="400110"/>
          </a:xfrm>
          <a:prstGeom prst="rect">
            <a:avLst/>
          </a:prstGeom>
        </p:spPr>
        <p:txBody>
          <a:bodyPr wrap="none">
            <a:spAutoFit/>
          </a:bodyPr>
          <a:lstStyle/>
          <a:p>
            <a:pPr algn="r"/>
            <a:r>
              <a:rPr lang="de-DE" sz="1000" dirty="0" err="1">
                <a:solidFill>
                  <a:srgbClr val="FFFFFF"/>
                </a:solidFill>
              </a:rPr>
              <a:t>participating</a:t>
            </a:r>
            <a:r>
              <a:rPr lang="de-DE" sz="1000" dirty="0">
                <a:solidFill>
                  <a:srgbClr val="FFFFFF"/>
                </a:solidFill>
              </a:rPr>
              <a:t> </a:t>
            </a:r>
          </a:p>
          <a:p>
            <a:pPr algn="r"/>
            <a:r>
              <a:rPr lang="de-DE" sz="1000" dirty="0" err="1">
                <a:solidFill>
                  <a:srgbClr val="FFFFFF"/>
                </a:solidFill>
              </a:rPr>
              <a:t>farmers</a:t>
            </a:r>
            <a:r>
              <a:rPr lang="de-DE" sz="1000" dirty="0">
                <a:solidFill>
                  <a:srgbClr val="FFFFFF"/>
                </a:solidFill>
              </a:rPr>
              <a:t> </a:t>
            </a:r>
            <a:endParaRPr lang="de-DE" sz="1000" dirty="0"/>
          </a:p>
        </p:txBody>
      </p:sp>
      <p:sp>
        <p:nvSpPr>
          <p:cNvPr id="35" name="Rechteck 34">
            <a:extLst>
              <a:ext uri="{FF2B5EF4-FFF2-40B4-BE49-F238E27FC236}">
                <a16:creationId xmlns:a16="http://schemas.microsoft.com/office/drawing/2014/main" id="{65074D04-44FC-431A-AF9C-AE116CC4A183}"/>
              </a:ext>
            </a:extLst>
          </p:cNvPr>
          <p:cNvSpPr/>
          <p:nvPr/>
        </p:nvSpPr>
        <p:spPr>
          <a:xfrm>
            <a:off x="2526534" y="3756303"/>
            <a:ext cx="580608" cy="246221"/>
          </a:xfrm>
          <a:prstGeom prst="rect">
            <a:avLst/>
          </a:prstGeom>
        </p:spPr>
        <p:txBody>
          <a:bodyPr wrap="none">
            <a:spAutoFit/>
          </a:bodyPr>
          <a:lstStyle/>
          <a:p>
            <a:pPr algn="r"/>
            <a:r>
              <a:rPr lang="de-DE" sz="1000" dirty="0">
                <a:solidFill>
                  <a:srgbClr val="FFFFFF"/>
                </a:solidFill>
              </a:rPr>
              <a:t>€ </a:t>
            </a:r>
            <a:r>
              <a:rPr lang="de-DE" sz="1000" dirty="0" err="1">
                <a:solidFill>
                  <a:srgbClr val="FFFFFF"/>
                </a:solidFill>
              </a:rPr>
              <a:t>spent</a:t>
            </a:r>
            <a:endParaRPr lang="de-DE" sz="1000" dirty="0"/>
          </a:p>
        </p:txBody>
      </p:sp>
      <p:sp>
        <p:nvSpPr>
          <p:cNvPr id="36" name="Rechteck 35">
            <a:extLst>
              <a:ext uri="{FF2B5EF4-FFF2-40B4-BE49-F238E27FC236}">
                <a16:creationId xmlns:a16="http://schemas.microsoft.com/office/drawing/2014/main" id="{B16ADF8E-2032-4045-ACE6-FAFA1D5A7FB2}"/>
              </a:ext>
            </a:extLst>
          </p:cNvPr>
          <p:cNvSpPr/>
          <p:nvPr/>
        </p:nvSpPr>
        <p:spPr>
          <a:xfrm>
            <a:off x="3538187" y="3765258"/>
            <a:ext cx="580608" cy="246221"/>
          </a:xfrm>
          <a:prstGeom prst="rect">
            <a:avLst/>
          </a:prstGeom>
        </p:spPr>
        <p:txBody>
          <a:bodyPr wrap="none">
            <a:spAutoFit/>
          </a:bodyPr>
          <a:lstStyle/>
          <a:p>
            <a:pPr algn="r"/>
            <a:r>
              <a:rPr lang="de-DE" sz="1000" dirty="0">
                <a:solidFill>
                  <a:srgbClr val="FFFFFF"/>
                </a:solidFill>
              </a:rPr>
              <a:t>€ </a:t>
            </a:r>
            <a:r>
              <a:rPr lang="de-DE" sz="1000" dirty="0" err="1">
                <a:solidFill>
                  <a:srgbClr val="FFFFFF"/>
                </a:solidFill>
              </a:rPr>
              <a:t>spent</a:t>
            </a:r>
            <a:endParaRPr lang="de-DE" sz="1000" dirty="0"/>
          </a:p>
        </p:txBody>
      </p:sp>
      <p:sp>
        <p:nvSpPr>
          <p:cNvPr id="37" name="Rechteck 36">
            <a:extLst>
              <a:ext uri="{FF2B5EF4-FFF2-40B4-BE49-F238E27FC236}">
                <a16:creationId xmlns:a16="http://schemas.microsoft.com/office/drawing/2014/main" id="{FC9910A7-9AF4-4998-B84D-4764A2D93ECF}"/>
              </a:ext>
            </a:extLst>
          </p:cNvPr>
          <p:cNvSpPr/>
          <p:nvPr/>
        </p:nvSpPr>
        <p:spPr>
          <a:xfrm>
            <a:off x="4587164" y="3765257"/>
            <a:ext cx="580608" cy="246221"/>
          </a:xfrm>
          <a:prstGeom prst="rect">
            <a:avLst/>
          </a:prstGeom>
        </p:spPr>
        <p:txBody>
          <a:bodyPr wrap="none">
            <a:spAutoFit/>
          </a:bodyPr>
          <a:lstStyle/>
          <a:p>
            <a:pPr algn="r"/>
            <a:r>
              <a:rPr lang="de-DE" sz="1000" dirty="0">
                <a:solidFill>
                  <a:srgbClr val="FFFFFF"/>
                </a:solidFill>
              </a:rPr>
              <a:t>€ </a:t>
            </a:r>
            <a:r>
              <a:rPr lang="de-DE" sz="1000" dirty="0" err="1">
                <a:solidFill>
                  <a:srgbClr val="FFFFFF"/>
                </a:solidFill>
              </a:rPr>
              <a:t>spent</a:t>
            </a:r>
            <a:endParaRPr lang="de-DE" sz="1000" dirty="0"/>
          </a:p>
        </p:txBody>
      </p:sp>
      <p:sp>
        <p:nvSpPr>
          <p:cNvPr id="38" name="Rechteck 37">
            <a:extLst>
              <a:ext uri="{FF2B5EF4-FFF2-40B4-BE49-F238E27FC236}">
                <a16:creationId xmlns:a16="http://schemas.microsoft.com/office/drawing/2014/main" id="{DD63B8A5-F11C-46A1-82B9-7ABAFBC1FD55}"/>
              </a:ext>
            </a:extLst>
          </p:cNvPr>
          <p:cNvSpPr/>
          <p:nvPr/>
        </p:nvSpPr>
        <p:spPr>
          <a:xfrm>
            <a:off x="5657332" y="3782803"/>
            <a:ext cx="580608" cy="246221"/>
          </a:xfrm>
          <a:prstGeom prst="rect">
            <a:avLst/>
          </a:prstGeom>
        </p:spPr>
        <p:txBody>
          <a:bodyPr wrap="none">
            <a:spAutoFit/>
          </a:bodyPr>
          <a:lstStyle/>
          <a:p>
            <a:pPr algn="r"/>
            <a:r>
              <a:rPr lang="de-DE" sz="1000" dirty="0">
                <a:solidFill>
                  <a:srgbClr val="FFFFFF"/>
                </a:solidFill>
              </a:rPr>
              <a:t>€ </a:t>
            </a:r>
            <a:r>
              <a:rPr lang="de-DE" sz="1000" dirty="0" err="1">
                <a:solidFill>
                  <a:srgbClr val="FFFFFF"/>
                </a:solidFill>
              </a:rPr>
              <a:t>spent</a:t>
            </a:r>
            <a:endParaRPr lang="de-DE" sz="1000" dirty="0"/>
          </a:p>
        </p:txBody>
      </p:sp>
      <p:sp>
        <p:nvSpPr>
          <p:cNvPr id="39" name="Rechteck 38">
            <a:extLst>
              <a:ext uri="{FF2B5EF4-FFF2-40B4-BE49-F238E27FC236}">
                <a16:creationId xmlns:a16="http://schemas.microsoft.com/office/drawing/2014/main" id="{FB4617A4-F5C0-4981-A505-A2C12916C374}"/>
              </a:ext>
            </a:extLst>
          </p:cNvPr>
          <p:cNvSpPr/>
          <p:nvPr/>
        </p:nvSpPr>
        <p:spPr>
          <a:xfrm>
            <a:off x="4381673" y="4195455"/>
            <a:ext cx="800219" cy="307777"/>
          </a:xfrm>
          <a:prstGeom prst="rect">
            <a:avLst/>
          </a:prstGeom>
        </p:spPr>
        <p:txBody>
          <a:bodyPr wrap="none">
            <a:spAutoFit/>
          </a:bodyPr>
          <a:lstStyle/>
          <a:p>
            <a:r>
              <a:rPr lang="de-DE" sz="1400" dirty="0">
                <a:solidFill>
                  <a:schemeClr val="bg1"/>
                </a:solidFill>
              </a:rPr>
              <a:t>5,074 ha</a:t>
            </a:r>
          </a:p>
        </p:txBody>
      </p:sp>
      <p:sp>
        <p:nvSpPr>
          <p:cNvPr id="40" name="Rechteck 39">
            <a:extLst>
              <a:ext uri="{FF2B5EF4-FFF2-40B4-BE49-F238E27FC236}">
                <a16:creationId xmlns:a16="http://schemas.microsoft.com/office/drawing/2014/main" id="{D62578B0-C6C9-4836-B344-93289345D73E}"/>
              </a:ext>
            </a:extLst>
          </p:cNvPr>
          <p:cNvSpPr/>
          <p:nvPr/>
        </p:nvSpPr>
        <p:spPr>
          <a:xfrm>
            <a:off x="5422943" y="4201329"/>
            <a:ext cx="800219" cy="307777"/>
          </a:xfrm>
          <a:prstGeom prst="rect">
            <a:avLst/>
          </a:prstGeom>
        </p:spPr>
        <p:txBody>
          <a:bodyPr wrap="none">
            <a:spAutoFit/>
          </a:bodyPr>
          <a:lstStyle/>
          <a:p>
            <a:r>
              <a:rPr lang="de-DE" sz="1400" dirty="0">
                <a:solidFill>
                  <a:schemeClr val="bg1"/>
                </a:solidFill>
              </a:rPr>
              <a:t>5,406 ha</a:t>
            </a:r>
          </a:p>
        </p:txBody>
      </p:sp>
      <p:sp>
        <p:nvSpPr>
          <p:cNvPr id="12" name="Rechteck 11">
            <a:extLst>
              <a:ext uri="{FF2B5EF4-FFF2-40B4-BE49-F238E27FC236}">
                <a16:creationId xmlns:a16="http://schemas.microsoft.com/office/drawing/2014/main" id="{285E59F9-84F3-41CF-8D06-BEA5312F8776}"/>
              </a:ext>
            </a:extLst>
          </p:cNvPr>
          <p:cNvSpPr/>
          <p:nvPr/>
        </p:nvSpPr>
        <p:spPr>
          <a:xfrm>
            <a:off x="6451765" y="1686015"/>
            <a:ext cx="2750507" cy="35095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1" name="Grafik 40">
            <a:extLst>
              <a:ext uri="{FF2B5EF4-FFF2-40B4-BE49-F238E27FC236}">
                <a16:creationId xmlns:a16="http://schemas.microsoft.com/office/drawing/2014/main" id="{5B7F4604-004C-4F3F-8C0B-01B3832C9B2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08142" y="2343737"/>
            <a:ext cx="2408239" cy="2369575"/>
          </a:xfrm>
          <a:prstGeom prst="rect">
            <a:avLst/>
          </a:prstGeom>
        </p:spPr>
      </p:pic>
    </p:spTree>
    <p:extLst>
      <p:ext uri="{BB962C8B-B14F-4D97-AF65-F5344CB8AC3E}">
        <p14:creationId xmlns:p14="http://schemas.microsoft.com/office/powerpoint/2010/main" val="3792563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B39D0-BC0A-4044-AB3F-04781E082030}"/>
              </a:ext>
            </a:extLst>
          </p:cNvPr>
          <p:cNvSpPr>
            <a:spLocks noGrp="1"/>
          </p:cNvSpPr>
          <p:nvPr>
            <p:ph type="title"/>
          </p:nvPr>
        </p:nvSpPr>
        <p:spPr/>
        <p:txBody>
          <a:bodyPr/>
          <a:lstStyle/>
          <a:p>
            <a:r>
              <a:rPr lang="de-DE" dirty="0"/>
              <a:t>Emerging Questions</a:t>
            </a:r>
          </a:p>
        </p:txBody>
      </p:sp>
      <p:sp>
        <p:nvSpPr>
          <p:cNvPr id="4" name="Datumsplatzhalter 3">
            <a:extLst>
              <a:ext uri="{FF2B5EF4-FFF2-40B4-BE49-F238E27FC236}">
                <a16:creationId xmlns:a16="http://schemas.microsoft.com/office/drawing/2014/main" id="{38590937-58A2-41F4-81A4-19FD2FBFABE6}"/>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EFCFCC9E-3091-408C-88B2-6362F5D0F0BB}"/>
              </a:ext>
            </a:extLst>
          </p:cNvPr>
          <p:cNvSpPr>
            <a:spLocks noGrp="1"/>
          </p:cNvSpPr>
          <p:nvPr>
            <p:ph type="sldNum" sz="quarter" idx="4"/>
          </p:nvPr>
        </p:nvSpPr>
        <p:spPr/>
        <p:txBody>
          <a:bodyPr/>
          <a:lstStyle/>
          <a:p>
            <a:fld id="{24A99081-5F7D-6B48-A940-E14DD127A422}" type="slidenum">
              <a:rPr lang="it-IT" smtClean="0"/>
              <a:pPr/>
              <a:t>54</a:t>
            </a:fld>
            <a:endParaRPr lang="it-IT"/>
          </a:p>
        </p:txBody>
      </p:sp>
      <p:cxnSp>
        <p:nvCxnSpPr>
          <p:cNvPr id="6" name="Gerader Verbinder 5">
            <a:extLst>
              <a:ext uri="{FF2B5EF4-FFF2-40B4-BE49-F238E27FC236}">
                <a16:creationId xmlns:a16="http://schemas.microsoft.com/office/drawing/2014/main" id="{BBEB2062-3970-401D-A494-BFAD21935FE5}"/>
              </a:ext>
            </a:extLst>
          </p:cNvPr>
          <p:cNvCxnSpPr>
            <a:cxnSpLocks/>
          </p:cNvCxnSpPr>
          <p:nvPr/>
        </p:nvCxnSpPr>
        <p:spPr>
          <a:xfrm flipH="1">
            <a:off x="566044" y="1472184"/>
            <a:ext cx="1" cy="388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0BAC8F80-D2DD-4957-8630-219F9CE9AC85}"/>
              </a:ext>
            </a:extLst>
          </p:cNvPr>
          <p:cNvSpPr/>
          <p:nvPr/>
        </p:nvSpPr>
        <p:spPr>
          <a:xfrm>
            <a:off x="496142" y="2038333"/>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feld 7">
            <a:extLst>
              <a:ext uri="{FF2B5EF4-FFF2-40B4-BE49-F238E27FC236}">
                <a16:creationId xmlns:a16="http://schemas.microsoft.com/office/drawing/2014/main" id="{B6539913-219E-4EC6-AFBD-A7201C45EBC5}"/>
              </a:ext>
            </a:extLst>
          </p:cNvPr>
          <p:cNvSpPr txBox="1"/>
          <p:nvPr/>
        </p:nvSpPr>
        <p:spPr>
          <a:xfrm>
            <a:off x="847855" y="2014480"/>
            <a:ext cx="7034265" cy="403508"/>
          </a:xfrm>
          <a:prstGeom prst="rect">
            <a:avLst/>
          </a:prstGeom>
          <a:noFill/>
        </p:spPr>
        <p:txBody>
          <a:bodyPr wrap="square" lIns="0" tIns="0" rIns="0" bIns="0" rtlCol="0">
            <a:sp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Effectiveness</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of</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existing</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schemes</a:t>
            </a:r>
            <a:endParaRPr kumimoji="0" lang="de-DE" sz="1200" b="1" i="0" u="none" strike="noStrike" kern="1200" cap="none" spc="0" normalizeH="0" baseline="0" noProof="0" dirty="0">
              <a:ln>
                <a:noFill/>
              </a:ln>
              <a:solidFill>
                <a:prstClr val="black"/>
              </a:solidFill>
              <a:effectLst/>
              <a:uLnTx/>
              <a:uFillTx/>
              <a:latin typeface="Arial"/>
              <a:ea typeface="+mn-ea"/>
              <a:cs typeface="Arial" charset="0"/>
            </a:endParaRPr>
          </a:p>
          <a:p>
            <a:pPr lvl="0" defTabSz="914400" fontAlgn="base">
              <a:lnSpc>
                <a:spcPct val="114000"/>
              </a:lnSpc>
              <a:spcBef>
                <a:spcPct val="0"/>
              </a:spcBef>
              <a:spcAft>
                <a:spcPct val="0"/>
              </a:spcAft>
              <a:defRPr/>
            </a:pPr>
            <a:r>
              <a:rPr lang="de-DE" sz="1200" dirty="0" err="1">
                <a:solidFill>
                  <a:prstClr val="black"/>
                </a:solidFill>
                <a:latin typeface="Arial"/>
                <a:cs typeface="Arial" charset="0"/>
              </a:rPr>
              <a:t>What</a:t>
            </a:r>
            <a:r>
              <a:rPr lang="de-DE" sz="1200" dirty="0">
                <a:solidFill>
                  <a:prstClr val="black"/>
                </a:solidFill>
                <a:latin typeface="Arial"/>
                <a:cs typeface="Arial" charset="0"/>
              </a:rPr>
              <a:t> do </a:t>
            </a:r>
            <a:r>
              <a:rPr lang="de-DE" sz="1200" dirty="0" err="1">
                <a:solidFill>
                  <a:prstClr val="black"/>
                </a:solidFill>
                <a:latin typeface="Arial"/>
                <a:cs typeface="Arial" charset="0"/>
              </a:rPr>
              <a:t>we</a:t>
            </a:r>
            <a:r>
              <a:rPr lang="de-DE" sz="1200" dirty="0">
                <a:solidFill>
                  <a:prstClr val="black"/>
                </a:solidFill>
                <a:latin typeface="Arial"/>
                <a:cs typeface="Arial" charset="0"/>
              </a:rPr>
              <a:t> </a:t>
            </a:r>
            <a:r>
              <a:rPr lang="de-DE" sz="1200" dirty="0" err="1">
                <a:solidFill>
                  <a:prstClr val="black"/>
                </a:solidFill>
                <a:latin typeface="Arial"/>
                <a:cs typeface="Arial" charset="0"/>
              </a:rPr>
              <a:t>know</a:t>
            </a:r>
            <a:r>
              <a:rPr lang="de-DE" sz="1200" dirty="0">
                <a:solidFill>
                  <a:prstClr val="black"/>
                </a:solidFill>
                <a:latin typeface="Arial"/>
                <a:cs typeface="Arial" charset="0"/>
              </a:rPr>
              <a:t> </a:t>
            </a:r>
            <a:r>
              <a:rPr lang="de-DE" sz="1200" dirty="0" err="1">
                <a:solidFill>
                  <a:prstClr val="black"/>
                </a:solidFill>
                <a:latin typeface="Arial"/>
                <a:cs typeface="Arial" charset="0"/>
              </a:rPr>
              <a:t>about</a:t>
            </a:r>
            <a:r>
              <a:rPr lang="de-DE" sz="1200" dirty="0">
                <a:solidFill>
                  <a:prstClr val="black"/>
                </a:solidFill>
                <a:latin typeface="Arial"/>
                <a:cs typeface="Arial" charset="0"/>
              </a:rPr>
              <a:t> </a:t>
            </a:r>
            <a:r>
              <a:rPr lang="de-DE" sz="1200" dirty="0" err="1">
                <a:solidFill>
                  <a:prstClr val="black"/>
                </a:solidFill>
                <a:latin typeface="Arial"/>
                <a:cs typeface="Arial" charset="0"/>
              </a:rPr>
              <a:t>the</a:t>
            </a:r>
            <a:r>
              <a:rPr lang="de-DE" sz="1200" dirty="0">
                <a:solidFill>
                  <a:prstClr val="black"/>
                </a:solidFill>
                <a:latin typeface="Arial"/>
                <a:cs typeface="Arial" charset="0"/>
              </a:rPr>
              <a:t> </a:t>
            </a:r>
            <a:r>
              <a:rPr lang="de-DE" sz="1200" dirty="0" err="1">
                <a:solidFill>
                  <a:prstClr val="black"/>
                </a:solidFill>
                <a:latin typeface="Arial"/>
                <a:cs typeface="Arial" charset="0"/>
              </a:rPr>
              <a:t>economic</a:t>
            </a:r>
            <a:r>
              <a:rPr lang="de-DE" sz="1200" dirty="0">
                <a:solidFill>
                  <a:prstClr val="black"/>
                </a:solidFill>
                <a:latin typeface="Arial"/>
                <a:cs typeface="Arial" charset="0"/>
              </a:rPr>
              <a:t> and </a:t>
            </a:r>
            <a:r>
              <a:rPr lang="de-DE" sz="1200" dirty="0" err="1">
                <a:solidFill>
                  <a:prstClr val="black"/>
                </a:solidFill>
                <a:latin typeface="Arial"/>
                <a:cs typeface="Arial" charset="0"/>
              </a:rPr>
              <a:t>ecological</a:t>
            </a:r>
            <a:r>
              <a:rPr lang="de-DE" sz="1200" dirty="0">
                <a:solidFill>
                  <a:prstClr val="black"/>
                </a:solidFill>
                <a:latin typeface="Arial"/>
                <a:cs typeface="Arial" charset="0"/>
              </a:rPr>
              <a:t> </a:t>
            </a:r>
            <a:r>
              <a:rPr lang="de-DE" sz="1200" dirty="0" err="1">
                <a:solidFill>
                  <a:prstClr val="black"/>
                </a:solidFill>
                <a:latin typeface="Arial"/>
                <a:cs typeface="Arial" charset="0"/>
              </a:rPr>
              <a:t>performance</a:t>
            </a:r>
            <a:r>
              <a:rPr lang="de-DE" sz="1200" dirty="0">
                <a:solidFill>
                  <a:prstClr val="black"/>
                </a:solidFill>
                <a:latin typeface="Arial"/>
                <a:cs typeface="Arial" charset="0"/>
              </a:rPr>
              <a:t> o</a:t>
            </a:r>
            <a:r>
              <a:rPr lang="en-US" sz="1200" dirty="0">
                <a:solidFill>
                  <a:prstClr val="black"/>
                </a:solidFill>
                <a:latin typeface="Arial"/>
                <a:cs typeface="Arial" charset="0"/>
              </a:rPr>
              <a:t>f action-based schemes?</a:t>
            </a:r>
            <a:endParaRPr kumimoji="0" lang="de-DE" sz="1200" b="0"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9" name="Ellipse 8">
            <a:extLst>
              <a:ext uri="{FF2B5EF4-FFF2-40B4-BE49-F238E27FC236}">
                <a16:creationId xmlns:a16="http://schemas.microsoft.com/office/drawing/2014/main" id="{5D7DA682-F0AF-4087-A524-A934A651D80B}"/>
              </a:ext>
            </a:extLst>
          </p:cNvPr>
          <p:cNvSpPr/>
          <p:nvPr/>
        </p:nvSpPr>
        <p:spPr>
          <a:xfrm>
            <a:off x="497468" y="292662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feld 9">
            <a:extLst>
              <a:ext uri="{FF2B5EF4-FFF2-40B4-BE49-F238E27FC236}">
                <a16:creationId xmlns:a16="http://schemas.microsoft.com/office/drawing/2014/main" id="{C8E7A5BC-7C09-456D-A8C5-BD03F53550E1}"/>
              </a:ext>
            </a:extLst>
          </p:cNvPr>
          <p:cNvSpPr txBox="1"/>
          <p:nvPr/>
        </p:nvSpPr>
        <p:spPr>
          <a:xfrm>
            <a:off x="847391" y="2894821"/>
            <a:ext cx="7181033" cy="403508"/>
          </a:xfrm>
          <a:prstGeom prst="rect">
            <a:avLst/>
          </a:prstGeom>
          <a:noFill/>
        </p:spPr>
        <p:txBody>
          <a:bodyPr wrap="square" lIns="0" tIns="0" rIns="0" bIns="0" rtlCol="0">
            <a:sp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a:ea typeface="+mn-ea"/>
                <a:cs typeface="Arial" charset="0"/>
              </a:rPr>
              <a:t>Adoption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of</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existing</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schemes</a:t>
            </a:r>
            <a:endParaRPr kumimoji="0" lang="de-DE" sz="1200" b="1" i="0"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l" defTabSz="914400" rtl="0" eaLnBrk="1" fontAlgn="base" latinLnBrk="0" hangingPunct="1">
              <a:lnSpc>
                <a:spcPct val="114000"/>
              </a:lnSpc>
              <a:spcBef>
                <a:spcPct val="0"/>
              </a:spcBef>
              <a:spcAft>
                <a:spcPct val="0"/>
              </a:spcAft>
              <a:buClrTx/>
              <a:buSzTx/>
              <a:buFontTx/>
              <a:buNone/>
              <a:tabLst/>
              <a:defRPr/>
            </a:pP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What</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are</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crucial</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factors</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when</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it</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comes</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to</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0" i="0" u="none" strike="noStrike" kern="1200" cap="none" spc="0" normalizeH="0" baseline="0" noProof="0" dirty="0" err="1">
                <a:ln>
                  <a:noFill/>
                </a:ln>
                <a:solidFill>
                  <a:prstClr val="black"/>
                </a:solidFill>
                <a:effectLst/>
                <a:uLnTx/>
                <a:uFillTx/>
                <a:latin typeface="Arial"/>
                <a:ea typeface="+mn-ea"/>
                <a:cs typeface="Arial" charset="0"/>
              </a:rPr>
              <a:t>farmers</a:t>
            </a:r>
            <a:r>
              <a:rPr lang="de-DE" sz="1200" dirty="0">
                <a:solidFill>
                  <a:prstClr val="black"/>
                </a:solidFill>
                <a:latin typeface="Arial"/>
                <a:cs typeface="Arial" charset="0"/>
              </a:rPr>
              <a:t>‘ </a:t>
            </a:r>
            <a:r>
              <a:rPr lang="de-DE" sz="1200" dirty="0" err="1">
                <a:solidFill>
                  <a:prstClr val="black"/>
                </a:solidFill>
                <a:latin typeface="Arial"/>
                <a:cs typeface="Arial" charset="0"/>
              </a:rPr>
              <a:t>adoption</a:t>
            </a:r>
            <a:r>
              <a:rPr lang="de-DE" sz="1200" dirty="0">
                <a:solidFill>
                  <a:prstClr val="black"/>
                </a:solidFill>
                <a:latin typeface="Arial"/>
                <a:cs typeface="Arial" charset="0"/>
              </a:rPr>
              <a:t> </a:t>
            </a:r>
            <a:r>
              <a:rPr lang="de-DE" sz="1200" dirty="0" err="1">
                <a:solidFill>
                  <a:prstClr val="black"/>
                </a:solidFill>
                <a:latin typeface="Arial"/>
                <a:cs typeface="Arial" charset="0"/>
              </a:rPr>
              <a:t>of</a:t>
            </a:r>
            <a:r>
              <a:rPr lang="de-DE" sz="1200" dirty="0">
                <a:solidFill>
                  <a:prstClr val="black"/>
                </a:solidFill>
                <a:latin typeface="Arial"/>
                <a:cs typeface="Arial" charset="0"/>
              </a:rPr>
              <a:t> action-</a:t>
            </a:r>
            <a:r>
              <a:rPr lang="de-DE" sz="1200" dirty="0" err="1">
                <a:solidFill>
                  <a:prstClr val="black"/>
                </a:solidFill>
                <a:latin typeface="Arial"/>
                <a:cs typeface="Arial" charset="0"/>
              </a:rPr>
              <a:t>based</a:t>
            </a:r>
            <a:r>
              <a:rPr lang="de-DE" sz="1200" dirty="0">
                <a:solidFill>
                  <a:prstClr val="black"/>
                </a:solidFill>
                <a:latin typeface="Arial"/>
                <a:cs typeface="Arial" charset="0"/>
              </a:rPr>
              <a:t> </a:t>
            </a:r>
            <a:r>
              <a:rPr lang="de-DE" sz="1200" dirty="0" err="1">
                <a:solidFill>
                  <a:prstClr val="black"/>
                </a:solidFill>
                <a:latin typeface="Arial"/>
                <a:cs typeface="Arial" charset="0"/>
              </a:rPr>
              <a:t>schemes</a:t>
            </a:r>
            <a:r>
              <a:rPr lang="de-DE" sz="1200" dirty="0">
                <a:solidFill>
                  <a:prstClr val="black"/>
                </a:solidFill>
                <a:latin typeface="Arial"/>
                <a:cs typeface="Arial" charset="0"/>
              </a:rPr>
              <a:t>?</a:t>
            </a:r>
            <a:r>
              <a:rPr kumimoji="0" lang="de-DE" sz="1200" b="0" i="0" u="none" strike="noStrike" kern="1200" cap="none" spc="0" normalizeH="0" baseline="0" noProof="0" dirty="0">
                <a:ln>
                  <a:noFill/>
                </a:ln>
                <a:solidFill>
                  <a:prstClr val="black"/>
                </a:solidFill>
                <a:effectLst/>
                <a:uLnTx/>
                <a:uFillTx/>
                <a:latin typeface="Arial"/>
                <a:ea typeface="+mn-ea"/>
                <a:cs typeface="Arial" charset="0"/>
              </a:rPr>
              <a:t> </a:t>
            </a:r>
          </a:p>
        </p:txBody>
      </p:sp>
      <p:sp>
        <p:nvSpPr>
          <p:cNvPr id="11" name="Ellipse 10">
            <a:extLst>
              <a:ext uri="{FF2B5EF4-FFF2-40B4-BE49-F238E27FC236}">
                <a16:creationId xmlns:a16="http://schemas.microsoft.com/office/drawing/2014/main" id="{6D61E4DB-DF59-4545-87A4-BDDED9EB30DF}"/>
              </a:ext>
            </a:extLst>
          </p:cNvPr>
          <p:cNvSpPr/>
          <p:nvPr/>
        </p:nvSpPr>
        <p:spPr>
          <a:xfrm>
            <a:off x="497468" y="3835050"/>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feld 11">
            <a:extLst>
              <a:ext uri="{FF2B5EF4-FFF2-40B4-BE49-F238E27FC236}">
                <a16:creationId xmlns:a16="http://schemas.microsoft.com/office/drawing/2014/main" id="{BBB32D28-27CD-43CD-8ED8-2A283A1E5E2B}"/>
              </a:ext>
            </a:extLst>
          </p:cNvPr>
          <p:cNvSpPr txBox="1"/>
          <p:nvPr/>
        </p:nvSpPr>
        <p:spPr>
          <a:xfrm>
            <a:off x="847391" y="3803246"/>
            <a:ext cx="7373063" cy="403508"/>
          </a:xfrm>
          <a:prstGeom prst="rect">
            <a:avLst/>
          </a:prstGeom>
          <a:noFill/>
        </p:spPr>
        <p:txBody>
          <a:bodyPr wrap="square" lIns="0" tIns="0" rIns="0" bIns="0" rtlCol="0">
            <a:spAutoFit/>
          </a:bodyPr>
          <a:lstStyle/>
          <a:p>
            <a:pPr lvl="0" defTabSz="914400" fontAlgn="base">
              <a:lnSpc>
                <a:spcPct val="114000"/>
              </a:lnSpc>
              <a:spcBef>
                <a:spcPct val="0"/>
              </a:spcBef>
              <a:spcAft>
                <a:spcPct val="0"/>
              </a:spcAft>
              <a:defRPr/>
            </a:pPr>
            <a:r>
              <a:rPr lang="de-DE" sz="1200" b="1" dirty="0" err="1">
                <a:solidFill>
                  <a:prstClr val="black"/>
                </a:solidFill>
                <a:latin typeface="Arial"/>
                <a:cs typeface="Arial" charset="0"/>
              </a:rPr>
              <a:t>Effectiveness</a:t>
            </a:r>
            <a:r>
              <a:rPr lang="de-DE" sz="1200" b="1" dirty="0">
                <a:solidFill>
                  <a:prstClr val="black"/>
                </a:solidFill>
                <a:latin typeface="Arial"/>
                <a:cs typeface="Arial" charset="0"/>
              </a:rPr>
              <a:t> </a:t>
            </a:r>
            <a:r>
              <a:rPr lang="de-DE" sz="1200" b="1" dirty="0" err="1">
                <a:solidFill>
                  <a:prstClr val="black"/>
                </a:solidFill>
                <a:latin typeface="Arial"/>
                <a:cs typeface="Arial" charset="0"/>
              </a:rPr>
              <a:t>of</a:t>
            </a:r>
            <a:r>
              <a:rPr lang="de-DE" sz="1200" b="1" dirty="0">
                <a:solidFill>
                  <a:prstClr val="black"/>
                </a:solidFill>
                <a:latin typeface="Arial"/>
                <a:cs typeface="Arial" charset="0"/>
              </a:rPr>
              <a:t> </a:t>
            </a:r>
            <a:r>
              <a:rPr lang="de-DE" sz="1200" b="1" dirty="0" err="1">
                <a:solidFill>
                  <a:prstClr val="black"/>
                </a:solidFill>
                <a:latin typeface="Arial"/>
                <a:cs typeface="Arial" charset="0"/>
              </a:rPr>
              <a:t>result-based</a:t>
            </a:r>
            <a:r>
              <a:rPr lang="de-DE" sz="1200" b="1" dirty="0">
                <a:solidFill>
                  <a:prstClr val="black"/>
                </a:solidFill>
                <a:latin typeface="Arial"/>
                <a:cs typeface="Arial" charset="0"/>
              </a:rPr>
              <a:t> </a:t>
            </a:r>
            <a:r>
              <a:rPr lang="de-DE" sz="1200" b="1" dirty="0" err="1">
                <a:solidFill>
                  <a:prstClr val="black"/>
                </a:solidFill>
                <a:latin typeface="Arial"/>
                <a:cs typeface="Arial" charset="0"/>
              </a:rPr>
              <a:t>schemes</a:t>
            </a:r>
            <a:endParaRPr lang="de-DE" sz="1200" b="1" dirty="0">
              <a:solidFill>
                <a:prstClr val="black"/>
              </a:solidFill>
              <a:latin typeface="Arial"/>
              <a:cs typeface="Arial" charset="0"/>
            </a:endParaRPr>
          </a:p>
          <a:p>
            <a:pPr marL="0" marR="0" lvl="0" indent="0" algn="l" defTabSz="914400" rtl="0" eaLnBrk="1" fontAlgn="base" latinLnBrk="0" hangingPunct="1">
              <a:lnSpc>
                <a:spcPct val="114000"/>
              </a:lnSpc>
              <a:spcBef>
                <a:spcPct val="0"/>
              </a:spcBef>
              <a:spcAft>
                <a:spcPct val="0"/>
              </a:spcAft>
              <a:buClrTx/>
              <a:buSzTx/>
              <a:buFontTx/>
              <a:buNone/>
              <a:tabLst/>
              <a:defRPr/>
            </a:pPr>
            <a:r>
              <a:rPr lang="de-DE" sz="1200" dirty="0" err="1">
                <a:solidFill>
                  <a:prstClr val="black"/>
                </a:solidFill>
                <a:latin typeface="Arial"/>
                <a:cs typeface="Arial" charset="0"/>
              </a:rPr>
              <a:t>How</a:t>
            </a:r>
            <a:r>
              <a:rPr lang="de-DE" sz="1200" dirty="0">
                <a:solidFill>
                  <a:prstClr val="black"/>
                </a:solidFill>
                <a:latin typeface="Arial"/>
                <a:cs typeface="Arial" charset="0"/>
              </a:rPr>
              <a:t> do </a:t>
            </a:r>
            <a:r>
              <a:rPr lang="de-DE" sz="1200" dirty="0" err="1">
                <a:solidFill>
                  <a:prstClr val="black"/>
                </a:solidFill>
                <a:latin typeface="Arial"/>
                <a:cs typeface="Arial" charset="0"/>
              </a:rPr>
              <a:t>result-based</a:t>
            </a:r>
            <a:r>
              <a:rPr lang="de-DE" sz="1200" dirty="0">
                <a:solidFill>
                  <a:prstClr val="black"/>
                </a:solidFill>
                <a:latin typeface="Arial"/>
                <a:cs typeface="Arial" charset="0"/>
              </a:rPr>
              <a:t> </a:t>
            </a:r>
            <a:r>
              <a:rPr lang="de-DE" sz="1200" dirty="0" err="1">
                <a:solidFill>
                  <a:prstClr val="black"/>
                </a:solidFill>
                <a:latin typeface="Arial"/>
                <a:cs typeface="Arial" charset="0"/>
              </a:rPr>
              <a:t>schemes</a:t>
            </a:r>
            <a:r>
              <a:rPr lang="de-DE" sz="1200" dirty="0">
                <a:solidFill>
                  <a:prstClr val="black"/>
                </a:solidFill>
                <a:latin typeface="Arial"/>
                <a:cs typeface="Arial" charset="0"/>
              </a:rPr>
              <a:t> perform </a:t>
            </a:r>
            <a:r>
              <a:rPr lang="de-DE" sz="1200" dirty="0" err="1">
                <a:solidFill>
                  <a:prstClr val="black"/>
                </a:solidFill>
                <a:latin typeface="Arial"/>
                <a:cs typeface="Arial" charset="0"/>
              </a:rPr>
              <a:t>economically</a:t>
            </a:r>
            <a:r>
              <a:rPr lang="de-DE" sz="1200" dirty="0">
                <a:solidFill>
                  <a:prstClr val="black"/>
                </a:solidFill>
                <a:latin typeface="Arial"/>
                <a:cs typeface="Arial" charset="0"/>
              </a:rPr>
              <a:t> and </a:t>
            </a:r>
            <a:r>
              <a:rPr lang="de-DE" sz="1200" dirty="0" err="1">
                <a:solidFill>
                  <a:prstClr val="black"/>
                </a:solidFill>
                <a:latin typeface="Arial"/>
                <a:cs typeface="Arial" charset="0"/>
              </a:rPr>
              <a:t>ecologically</a:t>
            </a:r>
            <a:r>
              <a:rPr lang="de-DE" sz="1200" dirty="0">
                <a:solidFill>
                  <a:prstClr val="black"/>
                </a:solidFill>
                <a:latin typeface="Arial"/>
                <a:cs typeface="Arial" charset="0"/>
              </a:rPr>
              <a:t> </a:t>
            </a:r>
            <a:r>
              <a:rPr lang="de-DE" sz="1200" dirty="0" err="1">
                <a:solidFill>
                  <a:prstClr val="black"/>
                </a:solidFill>
                <a:latin typeface="Arial"/>
                <a:cs typeface="Arial" charset="0"/>
              </a:rPr>
              <a:t>compared</a:t>
            </a:r>
            <a:r>
              <a:rPr lang="de-DE" sz="1200" dirty="0">
                <a:solidFill>
                  <a:prstClr val="black"/>
                </a:solidFill>
                <a:latin typeface="Arial"/>
                <a:cs typeface="Arial" charset="0"/>
              </a:rPr>
              <a:t> </a:t>
            </a:r>
            <a:r>
              <a:rPr lang="de-DE" sz="1200" dirty="0" err="1">
                <a:solidFill>
                  <a:prstClr val="black"/>
                </a:solidFill>
                <a:latin typeface="Arial"/>
                <a:cs typeface="Arial" charset="0"/>
              </a:rPr>
              <a:t>to</a:t>
            </a:r>
            <a:r>
              <a:rPr lang="de-DE" sz="1200" dirty="0">
                <a:solidFill>
                  <a:prstClr val="black"/>
                </a:solidFill>
                <a:latin typeface="Arial"/>
                <a:cs typeface="Arial" charset="0"/>
              </a:rPr>
              <a:t> action-</a:t>
            </a:r>
            <a:r>
              <a:rPr lang="de-DE" sz="1200" dirty="0" err="1">
                <a:solidFill>
                  <a:prstClr val="black"/>
                </a:solidFill>
                <a:latin typeface="Arial"/>
                <a:cs typeface="Arial" charset="0"/>
              </a:rPr>
              <a:t>based</a:t>
            </a:r>
            <a:r>
              <a:rPr lang="de-DE" sz="1200" dirty="0">
                <a:solidFill>
                  <a:prstClr val="black"/>
                </a:solidFill>
                <a:latin typeface="Arial"/>
                <a:cs typeface="Arial" charset="0"/>
              </a:rPr>
              <a:t> </a:t>
            </a:r>
            <a:r>
              <a:rPr lang="de-DE" sz="1200" dirty="0" err="1">
                <a:solidFill>
                  <a:prstClr val="black"/>
                </a:solidFill>
                <a:latin typeface="Arial"/>
                <a:cs typeface="Arial" charset="0"/>
              </a:rPr>
              <a:t>schemes</a:t>
            </a:r>
            <a:r>
              <a:rPr lang="de-DE" sz="1200" dirty="0">
                <a:solidFill>
                  <a:prstClr val="black"/>
                </a:solidFill>
                <a:latin typeface="Arial"/>
                <a:cs typeface="Arial" charset="0"/>
              </a:rPr>
              <a:t>?</a:t>
            </a:r>
            <a:endParaRPr kumimoji="0" lang="de-DE" sz="1200" b="0"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13" name="Ellipse 12">
            <a:extLst>
              <a:ext uri="{FF2B5EF4-FFF2-40B4-BE49-F238E27FC236}">
                <a16:creationId xmlns:a16="http://schemas.microsoft.com/office/drawing/2014/main" id="{78E8F0A1-5B01-4E9B-A335-1EA3EB336949}"/>
              </a:ext>
            </a:extLst>
          </p:cNvPr>
          <p:cNvSpPr/>
          <p:nvPr/>
        </p:nvSpPr>
        <p:spPr>
          <a:xfrm>
            <a:off x="496142" y="4753168"/>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4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feld 13">
            <a:extLst>
              <a:ext uri="{FF2B5EF4-FFF2-40B4-BE49-F238E27FC236}">
                <a16:creationId xmlns:a16="http://schemas.microsoft.com/office/drawing/2014/main" id="{C050FF50-32D7-4CBF-9F52-CD68CA60E683}"/>
              </a:ext>
            </a:extLst>
          </p:cNvPr>
          <p:cNvSpPr txBox="1"/>
          <p:nvPr/>
        </p:nvSpPr>
        <p:spPr>
          <a:xfrm>
            <a:off x="846065" y="4721364"/>
            <a:ext cx="7373061" cy="403508"/>
          </a:xfrm>
          <a:prstGeom prst="rect">
            <a:avLst/>
          </a:prstGeom>
          <a:noFill/>
        </p:spPr>
        <p:txBody>
          <a:bodyPr wrap="square" lIns="0" tIns="0" rIns="0" bIns="0" rtlCol="0">
            <a:sp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a:ea typeface="+mn-ea"/>
                <a:cs typeface="Arial" charset="0"/>
              </a:rPr>
              <a:t>Adoption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of</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result-based</a:t>
            </a:r>
            <a:r>
              <a:rPr kumimoji="0" lang="de-DE" sz="1200" b="1" i="0" u="none" strike="noStrike" kern="1200" cap="none" spc="0" normalizeH="0" baseline="0" noProof="0" dirty="0">
                <a:ln>
                  <a:noFill/>
                </a:ln>
                <a:solidFill>
                  <a:prstClr val="black"/>
                </a:solidFill>
                <a:effectLst/>
                <a:uLnTx/>
                <a:uFillTx/>
                <a:latin typeface="Arial"/>
                <a:ea typeface="+mn-ea"/>
                <a:cs typeface="Arial" charset="0"/>
              </a:rPr>
              <a:t> </a:t>
            </a:r>
            <a:r>
              <a:rPr kumimoji="0" lang="de-DE" sz="1200" b="1" i="0" u="none" strike="noStrike" kern="1200" cap="none" spc="0" normalizeH="0" baseline="0" noProof="0" dirty="0" err="1">
                <a:ln>
                  <a:noFill/>
                </a:ln>
                <a:solidFill>
                  <a:prstClr val="black"/>
                </a:solidFill>
                <a:effectLst/>
                <a:uLnTx/>
                <a:uFillTx/>
                <a:latin typeface="Arial"/>
                <a:ea typeface="+mn-ea"/>
                <a:cs typeface="Arial" charset="0"/>
              </a:rPr>
              <a:t>schemes</a:t>
            </a:r>
            <a:endParaRPr kumimoji="0" lang="de-DE" sz="1200" b="1" i="0"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l" defTabSz="914400" rtl="0" eaLnBrk="1" fontAlgn="base" latinLnBrk="0" hangingPunct="1">
              <a:lnSpc>
                <a:spcPct val="114000"/>
              </a:lnSpc>
              <a:spcBef>
                <a:spcPct val="0"/>
              </a:spcBef>
              <a:spcAft>
                <a:spcPct val="0"/>
              </a:spcAft>
              <a:buClrTx/>
              <a:buSzTx/>
              <a:buFontTx/>
              <a:buNone/>
              <a:tabLst/>
              <a:defRPr/>
            </a:pPr>
            <a:r>
              <a:rPr lang="de-DE" sz="1200" dirty="0" err="1">
                <a:solidFill>
                  <a:prstClr val="black"/>
                </a:solidFill>
                <a:latin typeface="Arial"/>
                <a:cs typeface="Arial" charset="0"/>
              </a:rPr>
              <a:t>How</a:t>
            </a:r>
            <a:r>
              <a:rPr lang="de-DE" sz="1200" dirty="0">
                <a:solidFill>
                  <a:prstClr val="black"/>
                </a:solidFill>
                <a:latin typeface="Arial"/>
                <a:cs typeface="Arial" charset="0"/>
              </a:rPr>
              <a:t> do </a:t>
            </a:r>
            <a:r>
              <a:rPr lang="de-DE" sz="1200" dirty="0" err="1">
                <a:solidFill>
                  <a:prstClr val="black"/>
                </a:solidFill>
                <a:latin typeface="Arial"/>
                <a:cs typeface="Arial" charset="0"/>
              </a:rPr>
              <a:t>farmers</a:t>
            </a:r>
            <a:r>
              <a:rPr lang="de-DE" sz="1200" dirty="0">
                <a:solidFill>
                  <a:prstClr val="black"/>
                </a:solidFill>
                <a:latin typeface="Arial"/>
                <a:cs typeface="Arial" charset="0"/>
              </a:rPr>
              <a:t> </a:t>
            </a:r>
            <a:r>
              <a:rPr lang="de-DE" sz="1200" dirty="0" err="1">
                <a:solidFill>
                  <a:prstClr val="black"/>
                </a:solidFill>
                <a:latin typeface="Arial"/>
                <a:cs typeface="Arial" charset="0"/>
              </a:rPr>
              <a:t>perceive</a:t>
            </a:r>
            <a:r>
              <a:rPr lang="de-DE" sz="1200" dirty="0">
                <a:solidFill>
                  <a:prstClr val="black"/>
                </a:solidFill>
                <a:latin typeface="Arial"/>
                <a:cs typeface="Arial" charset="0"/>
              </a:rPr>
              <a:t> </a:t>
            </a:r>
            <a:r>
              <a:rPr lang="de-DE" sz="1200" dirty="0" err="1">
                <a:solidFill>
                  <a:prstClr val="black"/>
                </a:solidFill>
                <a:latin typeface="Arial"/>
                <a:cs typeface="Arial" charset="0"/>
              </a:rPr>
              <a:t>result-based</a:t>
            </a:r>
            <a:r>
              <a:rPr lang="de-DE" sz="1200" dirty="0">
                <a:solidFill>
                  <a:prstClr val="black"/>
                </a:solidFill>
                <a:latin typeface="Arial"/>
                <a:cs typeface="Arial" charset="0"/>
              </a:rPr>
              <a:t> </a:t>
            </a:r>
            <a:r>
              <a:rPr lang="de-DE" sz="1200" dirty="0" err="1">
                <a:solidFill>
                  <a:prstClr val="black"/>
                </a:solidFill>
                <a:latin typeface="Arial"/>
                <a:cs typeface="Arial" charset="0"/>
              </a:rPr>
              <a:t>agri</a:t>
            </a:r>
            <a:r>
              <a:rPr lang="de-DE" sz="1200" dirty="0">
                <a:solidFill>
                  <a:prstClr val="black"/>
                </a:solidFill>
                <a:latin typeface="Arial"/>
                <a:cs typeface="Arial" charset="0"/>
              </a:rPr>
              <a:t>-environment </a:t>
            </a:r>
            <a:r>
              <a:rPr lang="de-DE" sz="1200" dirty="0" err="1">
                <a:solidFill>
                  <a:prstClr val="black"/>
                </a:solidFill>
                <a:latin typeface="Arial"/>
                <a:cs typeface="Arial" charset="0"/>
              </a:rPr>
              <a:t>schemes</a:t>
            </a:r>
            <a:r>
              <a:rPr lang="de-DE" sz="1200" dirty="0">
                <a:solidFill>
                  <a:prstClr val="black"/>
                </a:solidFill>
                <a:latin typeface="Arial"/>
                <a:cs typeface="Arial" charset="0"/>
              </a:rPr>
              <a:t>?</a:t>
            </a:r>
            <a:endParaRPr kumimoji="0" lang="de-DE" sz="1200" b="0"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18" name="Rechteck 17">
            <a:extLst>
              <a:ext uri="{FF2B5EF4-FFF2-40B4-BE49-F238E27FC236}">
                <a16:creationId xmlns:a16="http://schemas.microsoft.com/office/drawing/2014/main" id="{F27D0796-089C-4838-9D86-B95F1CEDF4A7}"/>
              </a:ext>
            </a:extLst>
          </p:cNvPr>
          <p:cNvSpPr/>
          <p:nvPr/>
        </p:nvSpPr>
        <p:spPr>
          <a:xfrm>
            <a:off x="8577956" y="1943948"/>
            <a:ext cx="317187" cy="4136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9" name="Rechteck 18">
            <a:extLst>
              <a:ext uri="{FF2B5EF4-FFF2-40B4-BE49-F238E27FC236}">
                <a16:creationId xmlns:a16="http://schemas.microsoft.com/office/drawing/2014/main" id="{BC6C9453-67BD-440B-B72A-2A8847281D76}"/>
              </a:ext>
            </a:extLst>
          </p:cNvPr>
          <p:cNvSpPr/>
          <p:nvPr/>
        </p:nvSpPr>
        <p:spPr>
          <a:xfrm>
            <a:off x="8739708" y="1819468"/>
            <a:ext cx="288000" cy="2880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Tree>
    <p:extLst>
      <p:ext uri="{BB962C8B-B14F-4D97-AF65-F5344CB8AC3E}">
        <p14:creationId xmlns:p14="http://schemas.microsoft.com/office/powerpoint/2010/main" val="1213801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72D8A-DB53-448D-927B-D8EB4D3F58DD}"/>
              </a:ext>
            </a:extLst>
          </p:cNvPr>
          <p:cNvSpPr>
            <a:spLocks noGrp="1"/>
          </p:cNvSpPr>
          <p:nvPr>
            <p:ph type="title"/>
          </p:nvPr>
        </p:nvSpPr>
        <p:spPr/>
        <p:txBody>
          <a:bodyPr/>
          <a:lstStyle/>
          <a:p>
            <a:r>
              <a:rPr lang="de-DE" dirty="0" err="1"/>
              <a:t>Effectiveness</a:t>
            </a:r>
            <a:r>
              <a:rPr lang="de-DE" dirty="0"/>
              <a:t> </a:t>
            </a:r>
            <a:r>
              <a:rPr lang="de-DE" dirty="0" err="1"/>
              <a:t>of</a:t>
            </a:r>
            <a:r>
              <a:rPr lang="de-DE" dirty="0"/>
              <a:t> </a:t>
            </a:r>
            <a:r>
              <a:rPr lang="de-DE" dirty="0" err="1"/>
              <a:t>Existing</a:t>
            </a:r>
            <a:r>
              <a:rPr lang="de-DE" dirty="0"/>
              <a:t> </a:t>
            </a:r>
            <a:r>
              <a:rPr lang="de-DE" dirty="0" err="1"/>
              <a:t>Schemes</a:t>
            </a:r>
            <a:endParaRPr lang="de-DE" dirty="0"/>
          </a:p>
        </p:txBody>
      </p:sp>
      <p:sp>
        <p:nvSpPr>
          <p:cNvPr id="4" name="Datumsplatzhalter 3">
            <a:extLst>
              <a:ext uri="{FF2B5EF4-FFF2-40B4-BE49-F238E27FC236}">
                <a16:creationId xmlns:a16="http://schemas.microsoft.com/office/drawing/2014/main" id="{DE4DAE8F-0E27-4ECD-8755-326180154ACA}"/>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03C1A276-F6E0-4BFA-AA98-447807005AC4}"/>
              </a:ext>
            </a:extLst>
          </p:cNvPr>
          <p:cNvSpPr>
            <a:spLocks noGrp="1"/>
          </p:cNvSpPr>
          <p:nvPr>
            <p:ph type="sldNum" sz="quarter" idx="4"/>
          </p:nvPr>
        </p:nvSpPr>
        <p:spPr/>
        <p:txBody>
          <a:bodyPr/>
          <a:lstStyle/>
          <a:p>
            <a:fld id="{24A99081-5F7D-6B48-A940-E14DD127A422}" type="slidenum">
              <a:rPr lang="it-IT" smtClean="0"/>
              <a:pPr/>
              <a:t>55</a:t>
            </a:fld>
            <a:endParaRPr lang="it-IT"/>
          </a:p>
        </p:txBody>
      </p:sp>
      <p:sp>
        <p:nvSpPr>
          <p:cNvPr id="6" name="Rechteck 5">
            <a:extLst>
              <a:ext uri="{FF2B5EF4-FFF2-40B4-BE49-F238E27FC236}">
                <a16:creationId xmlns:a16="http://schemas.microsoft.com/office/drawing/2014/main" id="{4F7A5DA4-7FB5-4594-BEC8-85C0120F503E}"/>
              </a:ext>
            </a:extLst>
          </p:cNvPr>
          <p:cNvSpPr/>
          <p:nvPr/>
        </p:nvSpPr>
        <p:spPr>
          <a:xfrm>
            <a:off x="-134224" y="1627632"/>
            <a:ext cx="9437615" cy="4285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nvGrpSpPr>
          <p:cNvPr id="7" name="Gruppieren 6">
            <a:extLst>
              <a:ext uri="{FF2B5EF4-FFF2-40B4-BE49-F238E27FC236}">
                <a16:creationId xmlns:a16="http://schemas.microsoft.com/office/drawing/2014/main" id="{A36EF895-70B2-4279-A3DC-16297C8162DA}"/>
              </a:ext>
            </a:extLst>
          </p:cNvPr>
          <p:cNvGrpSpPr/>
          <p:nvPr/>
        </p:nvGrpSpPr>
        <p:grpSpPr>
          <a:xfrm>
            <a:off x="319090" y="2272435"/>
            <a:ext cx="540369" cy="400003"/>
            <a:chOff x="788566" y="3179449"/>
            <a:chExt cx="540369" cy="400003"/>
          </a:xfrm>
        </p:grpSpPr>
        <p:sp>
          <p:nvSpPr>
            <p:cNvPr id="8" name="Ellipse 7">
              <a:extLst>
                <a:ext uri="{FF2B5EF4-FFF2-40B4-BE49-F238E27FC236}">
                  <a16:creationId xmlns:a16="http://schemas.microsoft.com/office/drawing/2014/main" id="{D2DDF4C8-CCAE-418B-8A88-A2EE64E3F5FC}"/>
                </a:ext>
              </a:extLst>
            </p:cNvPr>
            <p:cNvSpPr/>
            <p:nvPr/>
          </p:nvSpPr>
          <p:spPr>
            <a:xfrm>
              <a:off x="788566" y="3183452"/>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9" name="Ellipse 8">
              <a:extLst>
                <a:ext uri="{FF2B5EF4-FFF2-40B4-BE49-F238E27FC236}">
                  <a16:creationId xmlns:a16="http://schemas.microsoft.com/office/drawing/2014/main" id="{C66EFB5A-ED50-4848-92F4-81692A57B8C2}"/>
                </a:ext>
              </a:extLst>
            </p:cNvPr>
            <p:cNvSpPr/>
            <p:nvPr/>
          </p:nvSpPr>
          <p:spPr>
            <a:xfrm>
              <a:off x="1040935" y="3179449"/>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0" name="Ellipse 9">
              <a:extLst>
                <a:ext uri="{FF2B5EF4-FFF2-40B4-BE49-F238E27FC236}">
                  <a16:creationId xmlns:a16="http://schemas.microsoft.com/office/drawing/2014/main" id="{C2DE026E-6C65-4493-B129-DAA651E5E4ED}"/>
                </a:ext>
              </a:extLst>
            </p:cNvPr>
            <p:cNvSpPr/>
            <p:nvPr/>
          </p:nvSpPr>
          <p:spPr>
            <a:xfrm>
              <a:off x="1013846" y="3251917"/>
              <a:ext cx="96276" cy="25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1" name="Gruppieren 10">
            <a:extLst>
              <a:ext uri="{FF2B5EF4-FFF2-40B4-BE49-F238E27FC236}">
                <a16:creationId xmlns:a16="http://schemas.microsoft.com/office/drawing/2014/main" id="{566CFEB3-4F6C-47E8-886D-772315A8987A}"/>
              </a:ext>
            </a:extLst>
          </p:cNvPr>
          <p:cNvGrpSpPr/>
          <p:nvPr/>
        </p:nvGrpSpPr>
        <p:grpSpPr>
          <a:xfrm>
            <a:off x="3286782" y="2350817"/>
            <a:ext cx="382559" cy="239236"/>
            <a:chOff x="604007" y="234892"/>
            <a:chExt cx="382559" cy="239236"/>
          </a:xfrm>
          <a:solidFill>
            <a:schemeClr val="bg1"/>
          </a:solidFill>
        </p:grpSpPr>
        <p:sp>
          <p:nvSpPr>
            <p:cNvPr id="12" name="Rechteck 11">
              <a:extLst>
                <a:ext uri="{FF2B5EF4-FFF2-40B4-BE49-F238E27FC236}">
                  <a16:creationId xmlns:a16="http://schemas.microsoft.com/office/drawing/2014/main" id="{5194F196-8EF6-4D2E-99FE-EDC7C588778E}"/>
                </a:ext>
              </a:extLst>
            </p:cNvPr>
            <p:cNvSpPr/>
            <p:nvPr/>
          </p:nvSpPr>
          <p:spPr>
            <a:xfrm>
              <a:off x="604007"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3" name="Rechteck 12">
              <a:extLst>
                <a:ext uri="{FF2B5EF4-FFF2-40B4-BE49-F238E27FC236}">
                  <a16:creationId xmlns:a16="http://schemas.microsoft.com/office/drawing/2014/main" id="{E39C340A-08FC-40DB-8826-60C4AF0A0DAE}"/>
                </a:ext>
              </a:extLst>
            </p:cNvPr>
            <p:cNvSpPr/>
            <p:nvPr/>
          </p:nvSpPr>
          <p:spPr>
            <a:xfrm>
              <a:off x="739629"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4" name="Rechteck 13">
              <a:extLst>
                <a:ext uri="{FF2B5EF4-FFF2-40B4-BE49-F238E27FC236}">
                  <a16:creationId xmlns:a16="http://schemas.microsoft.com/office/drawing/2014/main" id="{E45314ED-5B54-45B7-B6A6-17AE1A542BFA}"/>
                </a:ext>
              </a:extLst>
            </p:cNvPr>
            <p:cNvSpPr/>
            <p:nvPr/>
          </p:nvSpPr>
          <p:spPr>
            <a:xfrm>
              <a:off x="875251"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5" name="Rechteck 14">
              <a:extLst>
                <a:ext uri="{FF2B5EF4-FFF2-40B4-BE49-F238E27FC236}">
                  <a16:creationId xmlns:a16="http://schemas.microsoft.com/office/drawing/2014/main" id="{3EF31C40-4EF4-4A34-AD2A-8BE7524F931C}"/>
                </a:ext>
              </a:extLst>
            </p:cNvPr>
            <p:cNvSpPr/>
            <p:nvPr/>
          </p:nvSpPr>
          <p:spPr>
            <a:xfrm>
              <a:off x="739629"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6" name="Rechteck 15">
              <a:extLst>
                <a:ext uri="{FF2B5EF4-FFF2-40B4-BE49-F238E27FC236}">
                  <a16:creationId xmlns:a16="http://schemas.microsoft.com/office/drawing/2014/main" id="{5175754B-CA53-4FCF-ADE4-D251D96E1DE5}"/>
                </a:ext>
              </a:extLst>
            </p:cNvPr>
            <p:cNvSpPr/>
            <p:nvPr/>
          </p:nvSpPr>
          <p:spPr>
            <a:xfrm>
              <a:off x="878566"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7" name="Rechteck 16">
              <a:extLst>
                <a:ext uri="{FF2B5EF4-FFF2-40B4-BE49-F238E27FC236}">
                  <a16:creationId xmlns:a16="http://schemas.microsoft.com/office/drawing/2014/main" id="{B4F06323-14A9-41B2-B254-9F03A4FC0569}"/>
                </a:ext>
              </a:extLst>
            </p:cNvPr>
            <p:cNvSpPr/>
            <p:nvPr/>
          </p:nvSpPr>
          <p:spPr>
            <a:xfrm>
              <a:off x="604007"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8" name="Gruppieren 17">
            <a:extLst>
              <a:ext uri="{FF2B5EF4-FFF2-40B4-BE49-F238E27FC236}">
                <a16:creationId xmlns:a16="http://schemas.microsoft.com/office/drawing/2014/main" id="{F4E3DEDD-C47B-436F-908E-E5F8EF4C912B}"/>
              </a:ext>
            </a:extLst>
          </p:cNvPr>
          <p:cNvGrpSpPr/>
          <p:nvPr/>
        </p:nvGrpSpPr>
        <p:grpSpPr>
          <a:xfrm>
            <a:off x="6345765" y="2354047"/>
            <a:ext cx="411569" cy="252822"/>
            <a:chOff x="1686187" y="2282561"/>
            <a:chExt cx="411569" cy="252822"/>
          </a:xfrm>
        </p:grpSpPr>
        <p:sp>
          <p:nvSpPr>
            <p:cNvPr id="19" name="Rechteck 18">
              <a:extLst>
                <a:ext uri="{FF2B5EF4-FFF2-40B4-BE49-F238E27FC236}">
                  <a16:creationId xmlns:a16="http://schemas.microsoft.com/office/drawing/2014/main" id="{A5427687-4905-43DA-84AD-8BE9B5B5A492}"/>
                </a:ext>
              </a:extLst>
            </p:cNvPr>
            <p:cNvSpPr/>
            <p:nvPr/>
          </p:nvSpPr>
          <p:spPr>
            <a:xfrm>
              <a:off x="1686187" y="2282561"/>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0" name="Rechteck 19">
              <a:extLst>
                <a:ext uri="{FF2B5EF4-FFF2-40B4-BE49-F238E27FC236}">
                  <a16:creationId xmlns:a16="http://schemas.microsoft.com/office/drawing/2014/main" id="{30DF5024-3F21-4C8B-A05E-60182B99BD13}"/>
                </a:ext>
              </a:extLst>
            </p:cNvPr>
            <p:cNvSpPr/>
            <p:nvPr/>
          </p:nvSpPr>
          <p:spPr>
            <a:xfrm>
              <a:off x="1686187" y="2350793"/>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1" name="Rechteck 20">
              <a:extLst>
                <a:ext uri="{FF2B5EF4-FFF2-40B4-BE49-F238E27FC236}">
                  <a16:creationId xmlns:a16="http://schemas.microsoft.com/office/drawing/2014/main" id="{9B432FAF-9448-4759-A606-193A1D42A4A1}"/>
                </a:ext>
              </a:extLst>
            </p:cNvPr>
            <p:cNvSpPr/>
            <p:nvPr/>
          </p:nvSpPr>
          <p:spPr>
            <a:xfrm>
              <a:off x="1686187" y="2420605"/>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2" name="Rechteck 21">
              <a:extLst>
                <a:ext uri="{FF2B5EF4-FFF2-40B4-BE49-F238E27FC236}">
                  <a16:creationId xmlns:a16="http://schemas.microsoft.com/office/drawing/2014/main" id="{A9DC33C7-049C-49D5-9EF5-C7104878B046}"/>
                </a:ext>
              </a:extLst>
            </p:cNvPr>
            <p:cNvSpPr/>
            <p:nvPr/>
          </p:nvSpPr>
          <p:spPr>
            <a:xfrm>
              <a:off x="1686187" y="2489664"/>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sp>
        <p:nvSpPr>
          <p:cNvPr id="24" name="Rechteck 23">
            <a:extLst>
              <a:ext uri="{FF2B5EF4-FFF2-40B4-BE49-F238E27FC236}">
                <a16:creationId xmlns:a16="http://schemas.microsoft.com/office/drawing/2014/main" id="{24F20239-ADEF-457B-A3A1-374F8CD57B68}"/>
              </a:ext>
            </a:extLst>
          </p:cNvPr>
          <p:cNvSpPr/>
          <p:nvPr/>
        </p:nvSpPr>
        <p:spPr>
          <a:xfrm>
            <a:off x="249980" y="2758196"/>
            <a:ext cx="2583518" cy="1477328"/>
          </a:xfrm>
          <a:prstGeom prst="rect">
            <a:avLst/>
          </a:prstGeom>
        </p:spPr>
        <p:txBody>
          <a:bodyPr wrap="square">
            <a:spAutoFit/>
          </a:bodyPr>
          <a:lstStyle/>
          <a:p>
            <a:pPr marL="171450" indent="-171450">
              <a:buFont typeface="Wingdings" panose="05000000000000000000" pitchFamily="2" charset="2"/>
              <a:buChar char="§"/>
            </a:pPr>
            <a:r>
              <a:rPr lang="en-US" sz="1000" dirty="0">
                <a:solidFill>
                  <a:schemeClr val="bg1"/>
                </a:solidFill>
              </a:rPr>
              <a:t>Data Envelopment Analysis with desirable technology and accompanying undesirable by-production technology to measure farm-level environmental/ecological and economic efficiency/productivity</a:t>
            </a:r>
          </a:p>
          <a:p>
            <a:pPr marL="171450" indent="-171450">
              <a:buFont typeface="Wingdings" panose="05000000000000000000" pitchFamily="2" charset="2"/>
              <a:buChar char="§"/>
            </a:pPr>
            <a:r>
              <a:rPr lang="en-US" sz="1000" dirty="0">
                <a:solidFill>
                  <a:schemeClr val="bg1"/>
                </a:solidFill>
              </a:rPr>
              <a:t>Ex-post quasi-experimental econometric treatment effect tools to measure scheme effects</a:t>
            </a:r>
          </a:p>
          <a:p>
            <a:pPr marL="171450" indent="-171450">
              <a:buFont typeface="Wingdings" panose="05000000000000000000" pitchFamily="2" charset="2"/>
              <a:buChar char="§"/>
            </a:pPr>
            <a:r>
              <a:rPr lang="en-US" sz="1000" dirty="0">
                <a:solidFill>
                  <a:schemeClr val="bg1"/>
                </a:solidFill>
              </a:rPr>
              <a:t>Spatial econometrics</a:t>
            </a:r>
            <a:endParaRPr lang="de-DE" sz="1000" dirty="0">
              <a:solidFill>
                <a:schemeClr val="bg1"/>
              </a:solidFill>
            </a:endParaRPr>
          </a:p>
        </p:txBody>
      </p:sp>
      <p:sp>
        <p:nvSpPr>
          <p:cNvPr id="25" name="Rechteck 24">
            <a:extLst>
              <a:ext uri="{FF2B5EF4-FFF2-40B4-BE49-F238E27FC236}">
                <a16:creationId xmlns:a16="http://schemas.microsoft.com/office/drawing/2014/main" id="{6F4440DF-148F-45CF-8D7D-37EEB29D9B99}"/>
              </a:ext>
            </a:extLst>
          </p:cNvPr>
          <p:cNvSpPr/>
          <p:nvPr/>
        </p:nvSpPr>
        <p:spPr>
          <a:xfrm>
            <a:off x="249980" y="1931082"/>
            <a:ext cx="4572000" cy="276999"/>
          </a:xfrm>
          <a:prstGeom prst="rect">
            <a:avLst/>
          </a:prstGeom>
        </p:spPr>
        <p:txBody>
          <a:bodyPr>
            <a:spAutoFit/>
          </a:bodyPr>
          <a:lstStyle/>
          <a:p>
            <a:r>
              <a:rPr lang="en-US" sz="1200" dirty="0">
                <a:solidFill>
                  <a:schemeClr val="bg1"/>
                </a:solidFill>
              </a:rPr>
              <a:t>Methods</a:t>
            </a:r>
            <a:endParaRPr lang="de-DE" sz="1200" dirty="0">
              <a:solidFill>
                <a:schemeClr val="bg1"/>
              </a:solidFill>
            </a:endParaRPr>
          </a:p>
        </p:txBody>
      </p:sp>
      <p:sp>
        <p:nvSpPr>
          <p:cNvPr id="28" name="Rechteck 27">
            <a:extLst>
              <a:ext uri="{FF2B5EF4-FFF2-40B4-BE49-F238E27FC236}">
                <a16:creationId xmlns:a16="http://schemas.microsoft.com/office/drawing/2014/main" id="{7DCF3B65-8BA7-405B-8639-33D60F4ECE40}"/>
              </a:ext>
            </a:extLst>
          </p:cNvPr>
          <p:cNvSpPr/>
          <p:nvPr/>
        </p:nvSpPr>
        <p:spPr>
          <a:xfrm>
            <a:off x="3189914" y="2759568"/>
            <a:ext cx="2697059" cy="1477328"/>
          </a:xfrm>
          <a:prstGeom prst="rect">
            <a:avLst/>
          </a:prstGeom>
        </p:spPr>
        <p:txBody>
          <a:bodyPr wrap="square">
            <a:spAutoFit/>
          </a:bodyPr>
          <a:lstStyle/>
          <a:p>
            <a:pPr marL="171450" indent="-171450">
              <a:buFont typeface="Wingdings" panose="05000000000000000000" pitchFamily="2" charset="2"/>
              <a:buChar char="§"/>
            </a:pPr>
            <a:r>
              <a:rPr lang="en-US" sz="1000" dirty="0">
                <a:solidFill>
                  <a:schemeClr val="bg1"/>
                </a:solidFill>
              </a:rPr>
              <a:t>Bavarian dairy farms surveyed between 2013 and 2018</a:t>
            </a:r>
          </a:p>
          <a:p>
            <a:pPr marL="171450" indent="-171450">
              <a:buFont typeface="Wingdings" panose="05000000000000000000" pitchFamily="2" charset="2"/>
              <a:buChar char="§"/>
            </a:pPr>
            <a:r>
              <a:rPr lang="en-US" sz="1000" dirty="0">
                <a:solidFill>
                  <a:schemeClr val="bg1"/>
                </a:solidFill>
              </a:rPr>
              <a:t>Dairy and crop farms from Germany, Italy, France, the Netherland surveyed between 2006 and 2011 (FADN)</a:t>
            </a:r>
          </a:p>
          <a:p>
            <a:pPr marL="171450" indent="-171450">
              <a:buFont typeface="Wingdings" panose="05000000000000000000" pitchFamily="2" charset="2"/>
              <a:buChar char="§"/>
            </a:pPr>
            <a:r>
              <a:rPr lang="en-US" sz="1000" dirty="0">
                <a:solidFill>
                  <a:schemeClr val="bg1"/>
                </a:solidFill>
              </a:rPr>
              <a:t>Municipality-level data on scheme participation and groundwater quality in Bavaria</a:t>
            </a:r>
          </a:p>
          <a:p>
            <a:pPr marL="171450" indent="-171450">
              <a:buFont typeface="Wingdings" panose="05000000000000000000" pitchFamily="2" charset="2"/>
              <a:buChar char="§"/>
            </a:pPr>
            <a:endParaRPr lang="de-DE" sz="1000" dirty="0">
              <a:solidFill>
                <a:schemeClr val="bg1"/>
              </a:solidFill>
            </a:endParaRPr>
          </a:p>
        </p:txBody>
      </p:sp>
      <p:sp>
        <p:nvSpPr>
          <p:cNvPr id="29" name="Rechteck 28">
            <a:extLst>
              <a:ext uri="{FF2B5EF4-FFF2-40B4-BE49-F238E27FC236}">
                <a16:creationId xmlns:a16="http://schemas.microsoft.com/office/drawing/2014/main" id="{EC385287-CB84-4637-A595-527D09B29B42}"/>
              </a:ext>
            </a:extLst>
          </p:cNvPr>
          <p:cNvSpPr/>
          <p:nvPr/>
        </p:nvSpPr>
        <p:spPr>
          <a:xfrm>
            <a:off x="3199557" y="1925069"/>
            <a:ext cx="4572000" cy="276999"/>
          </a:xfrm>
          <a:prstGeom prst="rect">
            <a:avLst/>
          </a:prstGeom>
        </p:spPr>
        <p:txBody>
          <a:bodyPr>
            <a:spAutoFit/>
          </a:bodyPr>
          <a:lstStyle/>
          <a:p>
            <a:r>
              <a:rPr lang="en-US" sz="1200" dirty="0">
                <a:solidFill>
                  <a:schemeClr val="bg1"/>
                </a:solidFill>
              </a:rPr>
              <a:t>Empirical cases</a:t>
            </a:r>
            <a:endParaRPr lang="de-DE" sz="1200" dirty="0">
              <a:solidFill>
                <a:schemeClr val="bg1"/>
              </a:solidFill>
            </a:endParaRPr>
          </a:p>
        </p:txBody>
      </p:sp>
      <p:sp>
        <p:nvSpPr>
          <p:cNvPr id="30" name="Rechteck 29">
            <a:extLst>
              <a:ext uri="{FF2B5EF4-FFF2-40B4-BE49-F238E27FC236}">
                <a16:creationId xmlns:a16="http://schemas.microsoft.com/office/drawing/2014/main" id="{674DA0E0-F829-47A5-9DBB-0269660F6955}"/>
              </a:ext>
            </a:extLst>
          </p:cNvPr>
          <p:cNvSpPr/>
          <p:nvPr/>
        </p:nvSpPr>
        <p:spPr>
          <a:xfrm>
            <a:off x="6248165" y="1931082"/>
            <a:ext cx="2297716" cy="276999"/>
          </a:xfrm>
          <a:prstGeom prst="rect">
            <a:avLst/>
          </a:prstGeom>
        </p:spPr>
        <p:txBody>
          <a:bodyPr wrap="square">
            <a:spAutoFit/>
          </a:bodyPr>
          <a:lstStyle/>
          <a:p>
            <a:r>
              <a:rPr lang="en-US" sz="1200" dirty="0">
                <a:solidFill>
                  <a:schemeClr val="bg1"/>
                </a:solidFill>
              </a:rPr>
              <a:t>Main results</a:t>
            </a:r>
            <a:endParaRPr lang="de-DE" sz="1200" dirty="0">
              <a:solidFill>
                <a:schemeClr val="bg1"/>
              </a:solidFill>
            </a:endParaRPr>
          </a:p>
        </p:txBody>
      </p:sp>
      <p:sp>
        <p:nvSpPr>
          <p:cNvPr id="31" name="Rechteck 30">
            <a:extLst>
              <a:ext uri="{FF2B5EF4-FFF2-40B4-BE49-F238E27FC236}">
                <a16:creationId xmlns:a16="http://schemas.microsoft.com/office/drawing/2014/main" id="{17008B5F-C65B-4895-AA69-DCEA72EDCE6F}"/>
              </a:ext>
            </a:extLst>
          </p:cNvPr>
          <p:cNvSpPr/>
          <p:nvPr/>
        </p:nvSpPr>
        <p:spPr>
          <a:xfrm>
            <a:off x="6251899" y="2760571"/>
            <a:ext cx="2621558" cy="1631216"/>
          </a:xfrm>
          <a:prstGeom prst="rect">
            <a:avLst/>
          </a:prstGeom>
        </p:spPr>
        <p:txBody>
          <a:bodyPr wrap="square">
            <a:spAutoFit/>
          </a:bodyPr>
          <a:lstStyle/>
          <a:p>
            <a:pPr marL="228600" indent="-228600">
              <a:buFont typeface="+mj-lt"/>
              <a:buAutoNum type="arabicParenBoth"/>
            </a:pPr>
            <a:r>
              <a:rPr lang="en-US" sz="1000" dirty="0">
                <a:solidFill>
                  <a:schemeClr val="bg1"/>
                </a:solidFill>
              </a:rPr>
              <a:t>Agri-environment schemes do not alter farms’ economic and environmental efficiency nor green productivity</a:t>
            </a:r>
          </a:p>
          <a:p>
            <a:pPr marL="228600" indent="-228600">
              <a:buFont typeface="+mj-lt"/>
              <a:buAutoNum type="arabicParenBoth"/>
            </a:pPr>
            <a:r>
              <a:rPr lang="en-US" sz="1000" dirty="0">
                <a:solidFill>
                  <a:schemeClr val="bg1"/>
                </a:solidFill>
              </a:rPr>
              <a:t>Eco-efficiency scores do not vary significantly between AES participants and non-participants, which questions the effectiveness of present AES</a:t>
            </a:r>
          </a:p>
          <a:p>
            <a:pPr marL="228600" indent="-228600">
              <a:buFont typeface="+mj-lt"/>
              <a:buAutoNum type="arabicParenBoth"/>
            </a:pPr>
            <a:r>
              <a:rPr lang="en-US" sz="1000" dirty="0">
                <a:solidFill>
                  <a:schemeClr val="bg1"/>
                </a:solidFill>
              </a:rPr>
              <a:t>AES focusing on crop production, organic farming, cultural land-scape do not improve groundwater quality </a:t>
            </a:r>
            <a:endParaRPr lang="de-DE" sz="1000" dirty="0">
              <a:solidFill>
                <a:schemeClr val="bg1"/>
              </a:solidFill>
            </a:endParaRPr>
          </a:p>
        </p:txBody>
      </p:sp>
      <p:sp>
        <p:nvSpPr>
          <p:cNvPr id="32" name="Rechteck 31">
            <a:extLst>
              <a:ext uri="{FF2B5EF4-FFF2-40B4-BE49-F238E27FC236}">
                <a16:creationId xmlns:a16="http://schemas.microsoft.com/office/drawing/2014/main" id="{8F249DBC-8FC7-4BFB-8947-F09ABE83343E}"/>
              </a:ext>
            </a:extLst>
          </p:cNvPr>
          <p:cNvSpPr/>
          <p:nvPr/>
        </p:nvSpPr>
        <p:spPr>
          <a:xfrm>
            <a:off x="249980" y="4594305"/>
            <a:ext cx="4572000" cy="276999"/>
          </a:xfrm>
          <a:prstGeom prst="rect">
            <a:avLst/>
          </a:prstGeom>
        </p:spPr>
        <p:txBody>
          <a:bodyPr>
            <a:spAutoFit/>
          </a:bodyPr>
          <a:lstStyle/>
          <a:p>
            <a:r>
              <a:rPr lang="en-US" sz="1200" dirty="0">
                <a:solidFill>
                  <a:schemeClr val="bg1"/>
                </a:solidFill>
              </a:rPr>
              <a:t>Papers</a:t>
            </a:r>
            <a:endParaRPr lang="de-DE" sz="1200" dirty="0">
              <a:solidFill>
                <a:schemeClr val="bg1"/>
              </a:solidFill>
            </a:endParaRPr>
          </a:p>
        </p:txBody>
      </p:sp>
      <p:sp>
        <p:nvSpPr>
          <p:cNvPr id="33" name="Rechteck 32">
            <a:extLst>
              <a:ext uri="{FF2B5EF4-FFF2-40B4-BE49-F238E27FC236}">
                <a16:creationId xmlns:a16="http://schemas.microsoft.com/office/drawing/2014/main" id="{0E8EB00B-AB41-46D9-81EC-428642B78B0A}"/>
              </a:ext>
            </a:extLst>
          </p:cNvPr>
          <p:cNvSpPr/>
          <p:nvPr/>
        </p:nvSpPr>
        <p:spPr>
          <a:xfrm>
            <a:off x="249980" y="4815906"/>
            <a:ext cx="8505820" cy="1190069"/>
          </a:xfrm>
          <a:prstGeom prst="rect">
            <a:avLst/>
          </a:prstGeom>
        </p:spPr>
        <p:txBody>
          <a:bodyPr wrap="square">
            <a:spAutoFit/>
          </a:bodyPr>
          <a:lstStyle/>
          <a:p>
            <a:pPr>
              <a:spcAft>
                <a:spcPts val="400"/>
              </a:spcAft>
            </a:pPr>
            <a:r>
              <a:rPr lang="en-US" sz="800" dirty="0">
                <a:solidFill>
                  <a:schemeClr val="bg1"/>
                </a:solidFill>
              </a:rPr>
              <a:t>Ait Sidhoum, A., Canessa, C., Sauer, J. (2023). Effects of </a:t>
            </a:r>
            <a:r>
              <a:rPr lang="en-US" sz="800" dirty="0" err="1">
                <a:solidFill>
                  <a:schemeClr val="bg1"/>
                </a:solidFill>
              </a:rPr>
              <a:t>agri</a:t>
            </a:r>
            <a:r>
              <a:rPr lang="en-US" sz="800" dirty="0">
                <a:solidFill>
                  <a:schemeClr val="bg1"/>
                </a:solidFill>
              </a:rPr>
              <a:t>-environment schemes on farm-level eco-efficiency measures: </a:t>
            </a:r>
            <a:r>
              <a:rPr lang="en-US" sz="800" dirty="0" err="1">
                <a:solidFill>
                  <a:schemeClr val="bg1"/>
                </a:solidFill>
              </a:rPr>
              <a:t>Empir-ical</a:t>
            </a:r>
            <a:r>
              <a:rPr lang="en-US" sz="800" dirty="0">
                <a:solidFill>
                  <a:schemeClr val="bg1"/>
                </a:solidFill>
              </a:rPr>
              <a:t> evidence from EU countries. Journal of Agri-cultural Economics, 74(2), 551-569.</a:t>
            </a:r>
          </a:p>
          <a:p>
            <a:pPr>
              <a:spcAft>
                <a:spcPts val="400"/>
              </a:spcAft>
            </a:pPr>
            <a:r>
              <a:rPr lang="en-US" sz="800" dirty="0">
                <a:solidFill>
                  <a:schemeClr val="bg1"/>
                </a:solidFill>
              </a:rPr>
              <a:t>Ait Sidhoum, A., Mennig, P., Sauer, J. (2023). Do </a:t>
            </a:r>
            <a:r>
              <a:rPr lang="en-US" sz="800" dirty="0" err="1">
                <a:solidFill>
                  <a:schemeClr val="bg1"/>
                </a:solidFill>
              </a:rPr>
              <a:t>agri</a:t>
            </a:r>
            <a:r>
              <a:rPr lang="en-US" sz="800" dirty="0">
                <a:solidFill>
                  <a:schemeClr val="bg1"/>
                </a:solidFill>
              </a:rPr>
              <a:t>-environment measures help improve environmental and economic efficiency? Evidence from Bavarian dairy farmers. European Review of Agricultural Economics, 50(3), 918–953. </a:t>
            </a:r>
          </a:p>
          <a:p>
            <a:pPr>
              <a:spcAft>
                <a:spcPts val="400"/>
              </a:spcAft>
            </a:pPr>
            <a:r>
              <a:rPr lang="en-US" sz="800" dirty="0" err="1">
                <a:solidFill>
                  <a:schemeClr val="bg1"/>
                </a:solidFill>
              </a:rPr>
              <a:t>Tzemi</a:t>
            </a:r>
            <a:r>
              <a:rPr lang="en-US" sz="800" dirty="0">
                <a:solidFill>
                  <a:schemeClr val="bg1"/>
                </a:solidFill>
              </a:rPr>
              <a:t>, D., Mennig, P. (2022). Effect of </a:t>
            </a:r>
            <a:r>
              <a:rPr lang="en-US" sz="800" dirty="0" err="1">
                <a:solidFill>
                  <a:schemeClr val="bg1"/>
                </a:solidFill>
              </a:rPr>
              <a:t>agri</a:t>
            </a:r>
            <a:r>
              <a:rPr lang="en-US" sz="800" dirty="0">
                <a:solidFill>
                  <a:schemeClr val="bg1"/>
                </a:solidFill>
              </a:rPr>
              <a:t>-environment schemes (2007–2014) on groundwater quality; spatial analysis in Bavaria, Germany. Journal of Rural Studies, 91, 136-147.</a:t>
            </a:r>
          </a:p>
          <a:p>
            <a:pPr>
              <a:spcAft>
                <a:spcPts val="400"/>
              </a:spcAft>
            </a:pPr>
            <a:r>
              <a:rPr lang="en-US" sz="800" dirty="0">
                <a:solidFill>
                  <a:schemeClr val="bg1"/>
                </a:solidFill>
              </a:rPr>
              <a:t>Ait Sidhoum, A., Mennig, P., Frick, F. (2023). Assessing the Impact of Agri-Environmental Payments on Green Productivity in Germany. Under Review. </a:t>
            </a:r>
          </a:p>
          <a:p>
            <a:endParaRPr lang="de-DE" sz="1000" dirty="0">
              <a:solidFill>
                <a:schemeClr val="bg1"/>
              </a:solidFill>
            </a:endParaRPr>
          </a:p>
        </p:txBody>
      </p:sp>
      <p:cxnSp>
        <p:nvCxnSpPr>
          <p:cNvPr id="35" name="Gerader Verbinder 34">
            <a:extLst>
              <a:ext uri="{FF2B5EF4-FFF2-40B4-BE49-F238E27FC236}">
                <a16:creationId xmlns:a16="http://schemas.microsoft.com/office/drawing/2014/main" id="{7108042A-9124-46AB-96B0-AA3053593A64}"/>
              </a:ext>
            </a:extLst>
          </p:cNvPr>
          <p:cNvCxnSpPr/>
          <p:nvPr/>
        </p:nvCxnSpPr>
        <p:spPr>
          <a:xfrm>
            <a:off x="-360727" y="1797397"/>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E13BC9-A3A5-4BE7-B0AE-A6D0F2F7F1A5}"/>
              </a:ext>
            </a:extLst>
          </p:cNvPr>
          <p:cNvCxnSpPr>
            <a:cxnSpLocks/>
          </p:cNvCxnSpPr>
          <p:nvPr/>
        </p:nvCxnSpPr>
        <p:spPr>
          <a:xfrm>
            <a:off x="3064486" y="1799876"/>
            <a:ext cx="0" cy="26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F2E1687-7767-4B0D-B24D-AD1088DA57E3}"/>
              </a:ext>
            </a:extLst>
          </p:cNvPr>
          <p:cNvCxnSpPr>
            <a:cxnSpLocks/>
          </p:cNvCxnSpPr>
          <p:nvPr/>
        </p:nvCxnSpPr>
        <p:spPr>
          <a:xfrm>
            <a:off x="6114776" y="1797397"/>
            <a:ext cx="0" cy="26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7AF6359-BF01-401C-AE33-588442941D5D}"/>
              </a:ext>
            </a:extLst>
          </p:cNvPr>
          <p:cNvCxnSpPr/>
          <p:nvPr/>
        </p:nvCxnSpPr>
        <p:spPr>
          <a:xfrm>
            <a:off x="-208327" y="4459060"/>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571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72D8A-DB53-448D-927B-D8EB4D3F58DD}"/>
              </a:ext>
            </a:extLst>
          </p:cNvPr>
          <p:cNvSpPr>
            <a:spLocks noGrp="1"/>
          </p:cNvSpPr>
          <p:nvPr>
            <p:ph type="title"/>
          </p:nvPr>
        </p:nvSpPr>
        <p:spPr/>
        <p:txBody>
          <a:bodyPr/>
          <a:lstStyle/>
          <a:p>
            <a:r>
              <a:rPr lang="de-DE" dirty="0"/>
              <a:t>Adoption </a:t>
            </a:r>
            <a:r>
              <a:rPr lang="de-DE" dirty="0" err="1"/>
              <a:t>of</a:t>
            </a:r>
            <a:r>
              <a:rPr lang="de-DE" dirty="0"/>
              <a:t> </a:t>
            </a:r>
            <a:r>
              <a:rPr lang="de-DE" dirty="0" err="1"/>
              <a:t>Existing</a:t>
            </a:r>
            <a:r>
              <a:rPr lang="de-DE" dirty="0"/>
              <a:t> </a:t>
            </a:r>
            <a:r>
              <a:rPr lang="de-DE" dirty="0" err="1"/>
              <a:t>Schemes</a:t>
            </a:r>
            <a:endParaRPr lang="de-DE" dirty="0"/>
          </a:p>
        </p:txBody>
      </p:sp>
      <p:sp>
        <p:nvSpPr>
          <p:cNvPr id="4" name="Datumsplatzhalter 3">
            <a:extLst>
              <a:ext uri="{FF2B5EF4-FFF2-40B4-BE49-F238E27FC236}">
                <a16:creationId xmlns:a16="http://schemas.microsoft.com/office/drawing/2014/main" id="{DE4DAE8F-0E27-4ECD-8755-326180154ACA}"/>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03C1A276-F6E0-4BFA-AA98-447807005AC4}"/>
              </a:ext>
            </a:extLst>
          </p:cNvPr>
          <p:cNvSpPr>
            <a:spLocks noGrp="1"/>
          </p:cNvSpPr>
          <p:nvPr>
            <p:ph type="sldNum" sz="quarter" idx="4"/>
          </p:nvPr>
        </p:nvSpPr>
        <p:spPr/>
        <p:txBody>
          <a:bodyPr/>
          <a:lstStyle/>
          <a:p>
            <a:fld id="{24A99081-5F7D-6B48-A940-E14DD127A422}" type="slidenum">
              <a:rPr lang="it-IT" smtClean="0"/>
              <a:pPr/>
              <a:t>56</a:t>
            </a:fld>
            <a:endParaRPr lang="it-IT"/>
          </a:p>
        </p:txBody>
      </p:sp>
      <p:sp>
        <p:nvSpPr>
          <p:cNvPr id="6" name="Rechteck 5">
            <a:extLst>
              <a:ext uri="{FF2B5EF4-FFF2-40B4-BE49-F238E27FC236}">
                <a16:creationId xmlns:a16="http://schemas.microsoft.com/office/drawing/2014/main" id="{4F7A5DA4-7FB5-4594-BEC8-85C0120F503E}"/>
              </a:ext>
            </a:extLst>
          </p:cNvPr>
          <p:cNvSpPr/>
          <p:nvPr/>
        </p:nvSpPr>
        <p:spPr>
          <a:xfrm>
            <a:off x="-134224" y="1920241"/>
            <a:ext cx="9437615" cy="36667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nvGrpSpPr>
          <p:cNvPr id="7" name="Gruppieren 6">
            <a:extLst>
              <a:ext uri="{FF2B5EF4-FFF2-40B4-BE49-F238E27FC236}">
                <a16:creationId xmlns:a16="http://schemas.microsoft.com/office/drawing/2014/main" id="{A36EF895-70B2-4279-A3DC-16297C8162DA}"/>
              </a:ext>
            </a:extLst>
          </p:cNvPr>
          <p:cNvGrpSpPr/>
          <p:nvPr/>
        </p:nvGrpSpPr>
        <p:grpSpPr>
          <a:xfrm>
            <a:off x="319090" y="2565043"/>
            <a:ext cx="540369" cy="400003"/>
            <a:chOff x="788566" y="3179449"/>
            <a:chExt cx="540369" cy="400003"/>
          </a:xfrm>
        </p:grpSpPr>
        <p:sp>
          <p:nvSpPr>
            <p:cNvPr id="8" name="Ellipse 7">
              <a:extLst>
                <a:ext uri="{FF2B5EF4-FFF2-40B4-BE49-F238E27FC236}">
                  <a16:creationId xmlns:a16="http://schemas.microsoft.com/office/drawing/2014/main" id="{D2DDF4C8-CCAE-418B-8A88-A2EE64E3F5FC}"/>
                </a:ext>
              </a:extLst>
            </p:cNvPr>
            <p:cNvSpPr/>
            <p:nvPr/>
          </p:nvSpPr>
          <p:spPr>
            <a:xfrm>
              <a:off x="788566" y="3183452"/>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9" name="Ellipse 8">
              <a:extLst>
                <a:ext uri="{FF2B5EF4-FFF2-40B4-BE49-F238E27FC236}">
                  <a16:creationId xmlns:a16="http://schemas.microsoft.com/office/drawing/2014/main" id="{C66EFB5A-ED50-4848-92F4-81692A57B8C2}"/>
                </a:ext>
              </a:extLst>
            </p:cNvPr>
            <p:cNvSpPr/>
            <p:nvPr/>
          </p:nvSpPr>
          <p:spPr>
            <a:xfrm>
              <a:off x="1040935" y="3179449"/>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0" name="Ellipse 9">
              <a:extLst>
                <a:ext uri="{FF2B5EF4-FFF2-40B4-BE49-F238E27FC236}">
                  <a16:creationId xmlns:a16="http://schemas.microsoft.com/office/drawing/2014/main" id="{C2DE026E-6C65-4493-B129-DAA651E5E4ED}"/>
                </a:ext>
              </a:extLst>
            </p:cNvPr>
            <p:cNvSpPr/>
            <p:nvPr/>
          </p:nvSpPr>
          <p:spPr>
            <a:xfrm>
              <a:off x="1013846" y="3251917"/>
              <a:ext cx="96276" cy="25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1" name="Gruppieren 10">
            <a:extLst>
              <a:ext uri="{FF2B5EF4-FFF2-40B4-BE49-F238E27FC236}">
                <a16:creationId xmlns:a16="http://schemas.microsoft.com/office/drawing/2014/main" id="{566CFEB3-4F6C-47E8-886D-772315A8987A}"/>
              </a:ext>
            </a:extLst>
          </p:cNvPr>
          <p:cNvGrpSpPr/>
          <p:nvPr/>
        </p:nvGrpSpPr>
        <p:grpSpPr>
          <a:xfrm>
            <a:off x="3286782" y="2643425"/>
            <a:ext cx="382559" cy="239236"/>
            <a:chOff x="604007" y="234892"/>
            <a:chExt cx="382559" cy="239236"/>
          </a:xfrm>
          <a:solidFill>
            <a:schemeClr val="bg1"/>
          </a:solidFill>
        </p:grpSpPr>
        <p:sp>
          <p:nvSpPr>
            <p:cNvPr id="12" name="Rechteck 11">
              <a:extLst>
                <a:ext uri="{FF2B5EF4-FFF2-40B4-BE49-F238E27FC236}">
                  <a16:creationId xmlns:a16="http://schemas.microsoft.com/office/drawing/2014/main" id="{5194F196-8EF6-4D2E-99FE-EDC7C588778E}"/>
                </a:ext>
              </a:extLst>
            </p:cNvPr>
            <p:cNvSpPr/>
            <p:nvPr/>
          </p:nvSpPr>
          <p:spPr>
            <a:xfrm>
              <a:off x="604007"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3" name="Rechteck 12">
              <a:extLst>
                <a:ext uri="{FF2B5EF4-FFF2-40B4-BE49-F238E27FC236}">
                  <a16:creationId xmlns:a16="http://schemas.microsoft.com/office/drawing/2014/main" id="{E39C340A-08FC-40DB-8826-60C4AF0A0DAE}"/>
                </a:ext>
              </a:extLst>
            </p:cNvPr>
            <p:cNvSpPr/>
            <p:nvPr/>
          </p:nvSpPr>
          <p:spPr>
            <a:xfrm>
              <a:off x="739629"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4" name="Rechteck 13">
              <a:extLst>
                <a:ext uri="{FF2B5EF4-FFF2-40B4-BE49-F238E27FC236}">
                  <a16:creationId xmlns:a16="http://schemas.microsoft.com/office/drawing/2014/main" id="{E45314ED-5B54-45B7-B6A6-17AE1A542BFA}"/>
                </a:ext>
              </a:extLst>
            </p:cNvPr>
            <p:cNvSpPr/>
            <p:nvPr/>
          </p:nvSpPr>
          <p:spPr>
            <a:xfrm>
              <a:off x="875251"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5" name="Rechteck 14">
              <a:extLst>
                <a:ext uri="{FF2B5EF4-FFF2-40B4-BE49-F238E27FC236}">
                  <a16:creationId xmlns:a16="http://schemas.microsoft.com/office/drawing/2014/main" id="{3EF31C40-4EF4-4A34-AD2A-8BE7524F931C}"/>
                </a:ext>
              </a:extLst>
            </p:cNvPr>
            <p:cNvSpPr/>
            <p:nvPr/>
          </p:nvSpPr>
          <p:spPr>
            <a:xfrm>
              <a:off x="739629"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6" name="Rechteck 15">
              <a:extLst>
                <a:ext uri="{FF2B5EF4-FFF2-40B4-BE49-F238E27FC236}">
                  <a16:creationId xmlns:a16="http://schemas.microsoft.com/office/drawing/2014/main" id="{5175754B-CA53-4FCF-ADE4-D251D96E1DE5}"/>
                </a:ext>
              </a:extLst>
            </p:cNvPr>
            <p:cNvSpPr/>
            <p:nvPr/>
          </p:nvSpPr>
          <p:spPr>
            <a:xfrm>
              <a:off x="878566"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7" name="Rechteck 16">
              <a:extLst>
                <a:ext uri="{FF2B5EF4-FFF2-40B4-BE49-F238E27FC236}">
                  <a16:creationId xmlns:a16="http://schemas.microsoft.com/office/drawing/2014/main" id="{B4F06323-14A9-41B2-B254-9F03A4FC0569}"/>
                </a:ext>
              </a:extLst>
            </p:cNvPr>
            <p:cNvSpPr/>
            <p:nvPr/>
          </p:nvSpPr>
          <p:spPr>
            <a:xfrm>
              <a:off x="604007"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8" name="Gruppieren 17">
            <a:extLst>
              <a:ext uri="{FF2B5EF4-FFF2-40B4-BE49-F238E27FC236}">
                <a16:creationId xmlns:a16="http://schemas.microsoft.com/office/drawing/2014/main" id="{F4E3DEDD-C47B-436F-908E-E5F8EF4C912B}"/>
              </a:ext>
            </a:extLst>
          </p:cNvPr>
          <p:cNvGrpSpPr/>
          <p:nvPr/>
        </p:nvGrpSpPr>
        <p:grpSpPr>
          <a:xfrm>
            <a:off x="6345765" y="2646655"/>
            <a:ext cx="411569" cy="252822"/>
            <a:chOff x="1686187" y="2282561"/>
            <a:chExt cx="411569" cy="252822"/>
          </a:xfrm>
        </p:grpSpPr>
        <p:sp>
          <p:nvSpPr>
            <p:cNvPr id="19" name="Rechteck 18">
              <a:extLst>
                <a:ext uri="{FF2B5EF4-FFF2-40B4-BE49-F238E27FC236}">
                  <a16:creationId xmlns:a16="http://schemas.microsoft.com/office/drawing/2014/main" id="{A5427687-4905-43DA-84AD-8BE9B5B5A492}"/>
                </a:ext>
              </a:extLst>
            </p:cNvPr>
            <p:cNvSpPr/>
            <p:nvPr/>
          </p:nvSpPr>
          <p:spPr>
            <a:xfrm>
              <a:off x="1686187" y="2282561"/>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0" name="Rechteck 19">
              <a:extLst>
                <a:ext uri="{FF2B5EF4-FFF2-40B4-BE49-F238E27FC236}">
                  <a16:creationId xmlns:a16="http://schemas.microsoft.com/office/drawing/2014/main" id="{30DF5024-3F21-4C8B-A05E-60182B99BD13}"/>
                </a:ext>
              </a:extLst>
            </p:cNvPr>
            <p:cNvSpPr/>
            <p:nvPr/>
          </p:nvSpPr>
          <p:spPr>
            <a:xfrm>
              <a:off x="1686187" y="2350793"/>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1" name="Rechteck 20">
              <a:extLst>
                <a:ext uri="{FF2B5EF4-FFF2-40B4-BE49-F238E27FC236}">
                  <a16:creationId xmlns:a16="http://schemas.microsoft.com/office/drawing/2014/main" id="{9B432FAF-9448-4759-A606-193A1D42A4A1}"/>
                </a:ext>
              </a:extLst>
            </p:cNvPr>
            <p:cNvSpPr/>
            <p:nvPr/>
          </p:nvSpPr>
          <p:spPr>
            <a:xfrm>
              <a:off x="1686187" y="2420605"/>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2" name="Rechteck 21">
              <a:extLst>
                <a:ext uri="{FF2B5EF4-FFF2-40B4-BE49-F238E27FC236}">
                  <a16:creationId xmlns:a16="http://schemas.microsoft.com/office/drawing/2014/main" id="{A9DC33C7-049C-49D5-9EF5-C7104878B046}"/>
                </a:ext>
              </a:extLst>
            </p:cNvPr>
            <p:cNvSpPr/>
            <p:nvPr/>
          </p:nvSpPr>
          <p:spPr>
            <a:xfrm>
              <a:off x="1686187" y="2489664"/>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sp>
        <p:nvSpPr>
          <p:cNvPr id="24" name="Rechteck 23">
            <a:extLst>
              <a:ext uri="{FF2B5EF4-FFF2-40B4-BE49-F238E27FC236}">
                <a16:creationId xmlns:a16="http://schemas.microsoft.com/office/drawing/2014/main" id="{24F20239-ADEF-457B-A3A1-374F8CD57B68}"/>
              </a:ext>
            </a:extLst>
          </p:cNvPr>
          <p:cNvSpPr/>
          <p:nvPr/>
        </p:nvSpPr>
        <p:spPr>
          <a:xfrm>
            <a:off x="249980" y="3050804"/>
            <a:ext cx="2583518" cy="1169551"/>
          </a:xfrm>
          <a:prstGeom prst="rect">
            <a:avLst/>
          </a:prstGeom>
        </p:spPr>
        <p:txBody>
          <a:bodyPr wrap="square">
            <a:spAutoFit/>
          </a:bodyPr>
          <a:lstStyle/>
          <a:p>
            <a:pPr marL="171450" indent="-171450">
              <a:buFont typeface="Wingdings" panose="05000000000000000000" pitchFamily="2" charset="2"/>
              <a:buChar char="§"/>
            </a:pPr>
            <a:r>
              <a:rPr lang="en-US" sz="1000" dirty="0">
                <a:solidFill>
                  <a:schemeClr val="bg1"/>
                </a:solidFill>
              </a:rPr>
              <a:t>Systematic review of 20 years of ex-post empirical studies on AES adoption</a:t>
            </a:r>
          </a:p>
          <a:p>
            <a:pPr marL="171450" indent="-171450">
              <a:buFont typeface="Wingdings" panose="05000000000000000000" pitchFamily="2" charset="2"/>
              <a:buChar char="§"/>
            </a:pPr>
            <a:r>
              <a:rPr lang="en-US" sz="1000" dirty="0">
                <a:solidFill>
                  <a:schemeClr val="bg1"/>
                </a:solidFill>
              </a:rPr>
              <a:t>Different constructs, grouped into ‘alignment’, ‘opportunity’, ‘engagement’, and ‘contracting’ are considered to investigate how they influence farmer decisions</a:t>
            </a:r>
            <a:endParaRPr lang="de-DE" sz="1000" dirty="0">
              <a:solidFill>
                <a:schemeClr val="bg1"/>
              </a:solidFill>
            </a:endParaRPr>
          </a:p>
        </p:txBody>
      </p:sp>
      <p:sp>
        <p:nvSpPr>
          <p:cNvPr id="25" name="Rechteck 24">
            <a:extLst>
              <a:ext uri="{FF2B5EF4-FFF2-40B4-BE49-F238E27FC236}">
                <a16:creationId xmlns:a16="http://schemas.microsoft.com/office/drawing/2014/main" id="{6F4440DF-148F-45CF-8D7D-37EEB29D9B99}"/>
              </a:ext>
            </a:extLst>
          </p:cNvPr>
          <p:cNvSpPr/>
          <p:nvPr/>
        </p:nvSpPr>
        <p:spPr>
          <a:xfrm>
            <a:off x="249980" y="2223690"/>
            <a:ext cx="4572000" cy="276999"/>
          </a:xfrm>
          <a:prstGeom prst="rect">
            <a:avLst/>
          </a:prstGeom>
        </p:spPr>
        <p:txBody>
          <a:bodyPr>
            <a:spAutoFit/>
          </a:bodyPr>
          <a:lstStyle/>
          <a:p>
            <a:r>
              <a:rPr lang="en-US" sz="1200" dirty="0">
                <a:solidFill>
                  <a:schemeClr val="bg1"/>
                </a:solidFill>
              </a:rPr>
              <a:t>Method</a:t>
            </a:r>
            <a:endParaRPr lang="de-DE" sz="1200" dirty="0">
              <a:solidFill>
                <a:schemeClr val="bg1"/>
              </a:solidFill>
            </a:endParaRPr>
          </a:p>
        </p:txBody>
      </p:sp>
      <p:sp>
        <p:nvSpPr>
          <p:cNvPr id="28" name="Rechteck 27">
            <a:extLst>
              <a:ext uri="{FF2B5EF4-FFF2-40B4-BE49-F238E27FC236}">
                <a16:creationId xmlns:a16="http://schemas.microsoft.com/office/drawing/2014/main" id="{7DCF3B65-8BA7-405B-8639-33D60F4ECE40}"/>
              </a:ext>
            </a:extLst>
          </p:cNvPr>
          <p:cNvSpPr/>
          <p:nvPr/>
        </p:nvSpPr>
        <p:spPr>
          <a:xfrm>
            <a:off x="3189914" y="3052176"/>
            <a:ext cx="2697059" cy="246221"/>
          </a:xfrm>
          <a:prstGeom prst="rect">
            <a:avLst/>
          </a:prstGeom>
        </p:spPr>
        <p:txBody>
          <a:bodyPr wrap="square">
            <a:spAutoFit/>
          </a:bodyPr>
          <a:lstStyle/>
          <a:p>
            <a:r>
              <a:rPr lang="de-DE" sz="1000" dirty="0">
                <a:solidFill>
                  <a:schemeClr val="bg1"/>
                </a:solidFill>
              </a:rPr>
              <a:t>European </a:t>
            </a:r>
            <a:r>
              <a:rPr lang="de-DE" sz="1000" dirty="0" err="1">
                <a:solidFill>
                  <a:schemeClr val="bg1"/>
                </a:solidFill>
              </a:rPr>
              <a:t>agri</a:t>
            </a:r>
            <a:r>
              <a:rPr lang="de-DE" sz="1000" dirty="0">
                <a:solidFill>
                  <a:schemeClr val="bg1"/>
                </a:solidFill>
              </a:rPr>
              <a:t>-environment </a:t>
            </a:r>
            <a:r>
              <a:rPr lang="de-DE" sz="1000" dirty="0" err="1">
                <a:solidFill>
                  <a:schemeClr val="bg1"/>
                </a:solidFill>
              </a:rPr>
              <a:t>schemes</a:t>
            </a:r>
            <a:r>
              <a:rPr lang="de-DE" sz="1000" dirty="0">
                <a:solidFill>
                  <a:schemeClr val="bg1"/>
                </a:solidFill>
              </a:rPr>
              <a:t> </a:t>
            </a:r>
          </a:p>
        </p:txBody>
      </p:sp>
      <p:sp>
        <p:nvSpPr>
          <p:cNvPr id="29" name="Rechteck 28">
            <a:extLst>
              <a:ext uri="{FF2B5EF4-FFF2-40B4-BE49-F238E27FC236}">
                <a16:creationId xmlns:a16="http://schemas.microsoft.com/office/drawing/2014/main" id="{EC385287-CB84-4637-A595-527D09B29B42}"/>
              </a:ext>
            </a:extLst>
          </p:cNvPr>
          <p:cNvSpPr/>
          <p:nvPr/>
        </p:nvSpPr>
        <p:spPr>
          <a:xfrm>
            <a:off x="3199557" y="2217677"/>
            <a:ext cx="4572000" cy="276999"/>
          </a:xfrm>
          <a:prstGeom prst="rect">
            <a:avLst/>
          </a:prstGeom>
        </p:spPr>
        <p:txBody>
          <a:bodyPr>
            <a:spAutoFit/>
          </a:bodyPr>
          <a:lstStyle/>
          <a:p>
            <a:r>
              <a:rPr lang="en-US" sz="1200" dirty="0">
                <a:solidFill>
                  <a:schemeClr val="bg1"/>
                </a:solidFill>
              </a:rPr>
              <a:t>Cases</a:t>
            </a:r>
            <a:endParaRPr lang="de-DE" sz="1200" dirty="0">
              <a:solidFill>
                <a:schemeClr val="bg1"/>
              </a:solidFill>
            </a:endParaRPr>
          </a:p>
        </p:txBody>
      </p:sp>
      <p:sp>
        <p:nvSpPr>
          <p:cNvPr id="30" name="Rechteck 29">
            <a:extLst>
              <a:ext uri="{FF2B5EF4-FFF2-40B4-BE49-F238E27FC236}">
                <a16:creationId xmlns:a16="http://schemas.microsoft.com/office/drawing/2014/main" id="{674DA0E0-F829-47A5-9DBB-0269660F6955}"/>
              </a:ext>
            </a:extLst>
          </p:cNvPr>
          <p:cNvSpPr/>
          <p:nvPr/>
        </p:nvSpPr>
        <p:spPr>
          <a:xfrm>
            <a:off x="6248165" y="2223690"/>
            <a:ext cx="2297716" cy="276999"/>
          </a:xfrm>
          <a:prstGeom prst="rect">
            <a:avLst/>
          </a:prstGeom>
        </p:spPr>
        <p:txBody>
          <a:bodyPr wrap="square">
            <a:spAutoFit/>
          </a:bodyPr>
          <a:lstStyle/>
          <a:p>
            <a:r>
              <a:rPr lang="en-US" sz="1200" dirty="0">
                <a:solidFill>
                  <a:schemeClr val="bg1"/>
                </a:solidFill>
              </a:rPr>
              <a:t>Main results</a:t>
            </a:r>
            <a:endParaRPr lang="de-DE" sz="1200" dirty="0">
              <a:solidFill>
                <a:schemeClr val="bg1"/>
              </a:solidFill>
            </a:endParaRPr>
          </a:p>
        </p:txBody>
      </p:sp>
      <p:sp>
        <p:nvSpPr>
          <p:cNvPr id="31" name="Rechteck 30">
            <a:extLst>
              <a:ext uri="{FF2B5EF4-FFF2-40B4-BE49-F238E27FC236}">
                <a16:creationId xmlns:a16="http://schemas.microsoft.com/office/drawing/2014/main" id="{17008B5F-C65B-4895-AA69-DCEA72EDCE6F}"/>
              </a:ext>
            </a:extLst>
          </p:cNvPr>
          <p:cNvSpPr/>
          <p:nvPr/>
        </p:nvSpPr>
        <p:spPr>
          <a:xfrm>
            <a:off x="6251899" y="3053179"/>
            <a:ext cx="2621558" cy="1477328"/>
          </a:xfrm>
          <a:prstGeom prst="rect">
            <a:avLst/>
          </a:prstGeom>
        </p:spPr>
        <p:txBody>
          <a:bodyPr wrap="square">
            <a:spAutoFit/>
          </a:bodyPr>
          <a:lstStyle/>
          <a:p>
            <a:pPr marL="228600" indent="-228600">
              <a:buFont typeface="+mj-lt"/>
              <a:buAutoNum type="arabicParenBoth"/>
            </a:pPr>
            <a:r>
              <a:rPr lang="en-US" sz="1000" dirty="0">
                <a:solidFill>
                  <a:schemeClr val="bg1"/>
                </a:solidFill>
              </a:rPr>
              <a:t>Large contextual diversity in farmer decisions to participate</a:t>
            </a:r>
          </a:p>
          <a:p>
            <a:pPr marL="228600" indent="-228600">
              <a:buFont typeface="+mj-lt"/>
              <a:buAutoNum type="arabicParenBoth"/>
            </a:pPr>
            <a:r>
              <a:rPr lang="en-US" sz="1000" dirty="0">
                <a:solidFill>
                  <a:schemeClr val="bg1"/>
                </a:solidFill>
              </a:rPr>
              <a:t>Variables explaining the relevance of AES to farmers, the role of social contexts and satisfaction with contract design are the most significant ones</a:t>
            </a:r>
          </a:p>
          <a:p>
            <a:pPr marL="228600" indent="-228600">
              <a:buFont typeface="+mj-lt"/>
              <a:buAutoNum type="arabicParenBoth"/>
            </a:pPr>
            <a:r>
              <a:rPr lang="en-US" sz="1000" dirty="0">
                <a:solidFill>
                  <a:schemeClr val="bg1"/>
                </a:solidFill>
              </a:rPr>
              <a:t>Variables explaining the opportunity of participation are mostly ineffective in explaining uptake</a:t>
            </a:r>
            <a:endParaRPr lang="de-DE" sz="1000" dirty="0">
              <a:solidFill>
                <a:schemeClr val="bg1"/>
              </a:solidFill>
            </a:endParaRPr>
          </a:p>
        </p:txBody>
      </p:sp>
      <p:sp>
        <p:nvSpPr>
          <p:cNvPr id="32" name="Rechteck 31">
            <a:extLst>
              <a:ext uri="{FF2B5EF4-FFF2-40B4-BE49-F238E27FC236}">
                <a16:creationId xmlns:a16="http://schemas.microsoft.com/office/drawing/2014/main" id="{8F249DBC-8FC7-4BFB-8947-F09ABE83343E}"/>
              </a:ext>
            </a:extLst>
          </p:cNvPr>
          <p:cNvSpPr/>
          <p:nvPr/>
        </p:nvSpPr>
        <p:spPr>
          <a:xfrm>
            <a:off x="249980" y="4886913"/>
            <a:ext cx="4572000" cy="276999"/>
          </a:xfrm>
          <a:prstGeom prst="rect">
            <a:avLst/>
          </a:prstGeom>
        </p:spPr>
        <p:txBody>
          <a:bodyPr>
            <a:spAutoFit/>
          </a:bodyPr>
          <a:lstStyle/>
          <a:p>
            <a:r>
              <a:rPr lang="en-US" sz="1200" dirty="0">
                <a:solidFill>
                  <a:schemeClr val="bg1"/>
                </a:solidFill>
              </a:rPr>
              <a:t>Paper</a:t>
            </a:r>
            <a:endParaRPr lang="de-DE" sz="1200" dirty="0">
              <a:solidFill>
                <a:schemeClr val="bg1"/>
              </a:solidFill>
            </a:endParaRPr>
          </a:p>
        </p:txBody>
      </p:sp>
      <p:sp>
        <p:nvSpPr>
          <p:cNvPr id="33" name="Rechteck 32">
            <a:extLst>
              <a:ext uri="{FF2B5EF4-FFF2-40B4-BE49-F238E27FC236}">
                <a16:creationId xmlns:a16="http://schemas.microsoft.com/office/drawing/2014/main" id="{0E8EB00B-AB41-46D9-81EC-428642B78B0A}"/>
              </a:ext>
            </a:extLst>
          </p:cNvPr>
          <p:cNvSpPr/>
          <p:nvPr/>
        </p:nvSpPr>
        <p:spPr>
          <a:xfrm>
            <a:off x="249980" y="5108514"/>
            <a:ext cx="8505820" cy="338554"/>
          </a:xfrm>
          <a:prstGeom prst="rect">
            <a:avLst/>
          </a:prstGeom>
        </p:spPr>
        <p:txBody>
          <a:bodyPr wrap="square">
            <a:spAutoFit/>
          </a:bodyPr>
          <a:lstStyle/>
          <a:p>
            <a:pPr>
              <a:spcAft>
                <a:spcPts val="400"/>
              </a:spcAft>
            </a:pPr>
            <a:r>
              <a:rPr lang="en-US" sz="800" dirty="0">
                <a:solidFill>
                  <a:schemeClr val="bg1"/>
                </a:solidFill>
              </a:rPr>
              <a:t>Canessa, C., Ait Sidhoum, A., </a:t>
            </a:r>
            <a:r>
              <a:rPr lang="en-US" sz="800" dirty="0" err="1">
                <a:solidFill>
                  <a:schemeClr val="bg1"/>
                </a:solidFill>
              </a:rPr>
              <a:t>Wunder</a:t>
            </a:r>
            <a:r>
              <a:rPr lang="en-US" sz="800" dirty="0">
                <a:solidFill>
                  <a:schemeClr val="bg1"/>
                </a:solidFill>
              </a:rPr>
              <a:t>, S., Sauer, J. (2023). Understanding farmers’ participation in European </a:t>
            </a:r>
            <a:r>
              <a:rPr lang="en-US" sz="800" dirty="0" err="1">
                <a:solidFill>
                  <a:schemeClr val="bg1"/>
                </a:solidFill>
              </a:rPr>
              <a:t>agri</a:t>
            </a:r>
            <a:r>
              <a:rPr lang="en-US" sz="800" dirty="0">
                <a:solidFill>
                  <a:schemeClr val="bg1"/>
                </a:solidFill>
              </a:rPr>
              <a:t>-environmental measures: a systematic review of the quantitative literature. Under Review.</a:t>
            </a:r>
            <a:endParaRPr lang="de-DE" sz="1000" dirty="0">
              <a:solidFill>
                <a:schemeClr val="bg1"/>
              </a:solidFill>
            </a:endParaRPr>
          </a:p>
        </p:txBody>
      </p:sp>
      <p:cxnSp>
        <p:nvCxnSpPr>
          <p:cNvPr id="35" name="Gerader Verbinder 34">
            <a:extLst>
              <a:ext uri="{FF2B5EF4-FFF2-40B4-BE49-F238E27FC236}">
                <a16:creationId xmlns:a16="http://schemas.microsoft.com/office/drawing/2014/main" id="{7108042A-9124-46AB-96B0-AA3053593A64}"/>
              </a:ext>
            </a:extLst>
          </p:cNvPr>
          <p:cNvCxnSpPr/>
          <p:nvPr/>
        </p:nvCxnSpPr>
        <p:spPr>
          <a:xfrm>
            <a:off x="-360727" y="2090005"/>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E13BC9-A3A5-4BE7-B0AE-A6D0F2F7F1A5}"/>
              </a:ext>
            </a:extLst>
          </p:cNvPr>
          <p:cNvCxnSpPr>
            <a:cxnSpLocks/>
          </p:cNvCxnSpPr>
          <p:nvPr/>
        </p:nvCxnSpPr>
        <p:spPr>
          <a:xfrm>
            <a:off x="3064486" y="2092484"/>
            <a:ext cx="0" cy="26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F2E1687-7767-4B0D-B24D-AD1088DA57E3}"/>
              </a:ext>
            </a:extLst>
          </p:cNvPr>
          <p:cNvCxnSpPr>
            <a:cxnSpLocks/>
          </p:cNvCxnSpPr>
          <p:nvPr/>
        </p:nvCxnSpPr>
        <p:spPr>
          <a:xfrm>
            <a:off x="6114776" y="2090005"/>
            <a:ext cx="0" cy="26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7AF6359-BF01-401C-AE33-588442941D5D}"/>
              </a:ext>
            </a:extLst>
          </p:cNvPr>
          <p:cNvCxnSpPr/>
          <p:nvPr/>
        </p:nvCxnSpPr>
        <p:spPr>
          <a:xfrm>
            <a:off x="-208327" y="4751668"/>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37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72D8A-DB53-448D-927B-D8EB4D3F58DD}"/>
              </a:ext>
            </a:extLst>
          </p:cNvPr>
          <p:cNvSpPr>
            <a:spLocks noGrp="1"/>
          </p:cNvSpPr>
          <p:nvPr>
            <p:ph type="title"/>
          </p:nvPr>
        </p:nvSpPr>
        <p:spPr/>
        <p:txBody>
          <a:bodyPr/>
          <a:lstStyle/>
          <a:p>
            <a:r>
              <a:rPr lang="de-DE" dirty="0" err="1"/>
              <a:t>Effectiveness</a:t>
            </a:r>
            <a:r>
              <a:rPr lang="de-DE" dirty="0"/>
              <a:t> </a:t>
            </a:r>
            <a:r>
              <a:rPr lang="de-DE" dirty="0" err="1"/>
              <a:t>of</a:t>
            </a:r>
            <a:r>
              <a:rPr lang="de-DE" dirty="0"/>
              <a:t> </a:t>
            </a:r>
            <a:r>
              <a:rPr lang="de-DE" dirty="0" err="1"/>
              <a:t>result-based</a:t>
            </a:r>
            <a:r>
              <a:rPr lang="de-DE" dirty="0"/>
              <a:t> </a:t>
            </a:r>
            <a:r>
              <a:rPr lang="de-DE" dirty="0" err="1"/>
              <a:t>schemes</a:t>
            </a:r>
            <a:endParaRPr lang="de-DE" dirty="0"/>
          </a:p>
        </p:txBody>
      </p:sp>
      <p:sp>
        <p:nvSpPr>
          <p:cNvPr id="4" name="Datumsplatzhalter 3">
            <a:extLst>
              <a:ext uri="{FF2B5EF4-FFF2-40B4-BE49-F238E27FC236}">
                <a16:creationId xmlns:a16="http://schemas.microsoft.com/office/drawing/2014/main" id="{DE4DAE8F-0E27-4ECD-8755-326180154ACA}"/>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03C1A276-F6E0-4BFA-AA98-447807005AC4}"/>
              </a:ext>
            </a:extLst>
          </p:cNvPr>
          <p:cNvSpPr>
            <a:spLocks noGrp="1"/>
          </p:cNvSpPr>
          <p:nvPr>
            <p:ph type="sldNum" sz="quarter" idx="4"/>
          </p:nvPr>
        </p:nvSpPr>
        <p:spPr/>
        <p:txBody>
          <a:bodyPr/>
          <a:lstStyle/>
          <a:p>
            <a:fld id="{24A99081-5F7D-6B48-A940-E14DD127A422}" type="slidenum">
              <a:rPr lang="it-IT" smtClean="0"/>
              <a:pPr/>
              <a:t>57</a:t>
            </a:fld>
            <a:endParaRPr lang="it-IT"/>
          </a:p>
        </p:txBody>
      </p:sp>
      <p:sp>
        <p:nvSpPr>
          <p:cNvPr id="6" name="Rechteck 5">
            <a:extLst>
              <a:ext uri="{FF2B5EF4-FFF2-40B4-BE49-F238E27FC236}">
                <a16:creationId xmlns:a16="http://schemas.microsoft.com/office/drawing/2014/main" id="{4F7A5DA4-7FB5-4594-BEC8-85C0120F503E}"/>
              </a:ext>
            </a:extLst>
          </p:cNvPr>
          <p:cNvSpPr/>
          <p:nvPr/>
        </p:nvSpPr>
        <p:spPr>
          <a:xfrm>
            <a:off x="-134224" y="1920241"/>
            <a:ext cx="9437615" cy="36667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nvGrpSpPr>
          <p:cNvPr id="7" name="Gruppieren 6">
            <a:extLst>
              <a:ext uri="{FF2B5EF4-FFF2-40B4-BE49-F238E27FC236}">
                <a16:creationId xmlns:a16="http://schemas.microsoft.com/office/drawing/2014/main" id="{A36EF895-70B2-4279-A3DC-16297C8162DA}"/>
              </a:ext>
            </a:extLst>
          </p:cNvPr>
          <p:cNvGrpSpPr/>
          <p:nvPr/>
        </p:nvGrpSpPr>
        <p:grpSpPr>
          <a:xfrm>
            <a:off x="319090" y="2565043"/>
            <a:ext cx="540369" cy="400003"/>
            <a:chOff x="788566" y="3179449"/>
            <a:chExt cx="540369" cy="400003"/>
          </a:xfrm>
        </p:grpSpPr>
        <p:sp>
          <p:nvSpPr>
            <p:cNvPr id="8" name="Ellipse 7">
              <a:extLst>
                <a:ext uri="{FF2B5EF4-FFF2-40B4-BE49-F238E27FC236}">
                  <a16:creationId xmlns:a16="http://schemas.microsoft.com/office/drawing/2014/main" id="{D2DDF4C8-CCAE-418B-8A88-A2EE64E3F5FC}"/>
                </a:ext>
              </a:extLst>
            </p:cNvPr>
            <p:cNvSpPr/>
            <p:nvPr/>
          </p:nvSpPr>
          <p:spPr>
            <a:xfrm>
              <a:off x="788566" y="3183452"/>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9" name="Ellipse 8">
              <a:extLst>
                <a:ext uri="{FF2B5EF4-FFF2-40B4-BE49-F238E27FC236}">
                  <a16:creationId xmlns:a16="http://schemas.microsoft.com/office/drawing/2014/main" id="{C66EFB5A-ED50-4848-92F4-81692A57B8C2}"/>
                </a:ext>
              </a:extLst>
            </p:cNvPr>
            <p:cNvSpPr/>
            <p:nvPr/>
          </p:nvSpPr>
          <p:spPr>
            <a:xfrm>
              <a:off x="1040935" y="3179449"/>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0" name="Ellipse 9">
              <a:extLst>
                <a:ext uri="{FF2B5EF4-FFF2-40B4-BE49-F238E27FC236}">
                  <a16:creationId xmlns:a16="http://schemas.microsoft.com/office/drawing/2014/main" id="{C2DE026E-6C65-4493-B129-DAA651E5E4ED}"/>
                </a:ext>
              </a:extLst>
            </p:cNvPr>
            <p:cNvSpPr/>
            <p:nvPr/>
          </p:nvSpPr>
          <p:spPr>
            <a:xfrm>
              <a:off x="1013846" y="3251917"/>
              <a:ext cx="96276" cy="25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1" name="Gruppieren 10">
            <a:extLst>
              <a:ext uri="{FF2B5EF4-FFF2-40B4-BE49-F238E27FC236}">
                <a16:creationId xmlns:a16="http://schemas.microsoft.com/office/drawing/2014/main" id="{566CFEB3-4F6C-47E8-886D-772315A8987A}"/>
              </a:ext>
            </a:extLst>
          </p:cNvPr>
          <p:cNvGrpSpPr/>
          <p:nvPr/>
        </p:nvGrpSpPr>
        <p:grpSpPr>
          <a:xfrm>
            <a:off x="3286782" y="2643425"/>
            <a:ext cx="382559" cy="239236"/>
            <a:chOff x="604007" y="234892"/>
            <a:chExt cx="382559" cy="239236"/>
          </a:xfrm>
          <a:solidFill>
            <a:schemeClr val="bg1"/>
          </a:solidFill>
        </p:grpSpPr>
        <p:sp>
          <p:nvSpPr>
            <p:cNvPr id="12" name="Rechteck 11">
              <a:extLst>
                <a:ext uri="{FF2B5EF4-FFF2-40B4-BE49-F238E27FC236}">
                  <a16:creationId xmlns:a16="http://schemas.microsoft.com/office/drawing/2014/main" id="{5194F196-8EF6-4D2E-99FE-EDC7C588778E}"/>
                </a:ext>
              </a:extLst>
            </p:cNvPr>
            <p:cNvSpPr/>
            <p:nvPr/>
          </p:nvSpPr>
          <p:spPr>
            <a:xfrm>
              <a:off x="604007"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3" name="Rechteck 12">
              <a:extLst>
                <a:ext uri="{FF2B5EF4-FFF2-40B4-BE49-F238E27FC236}">
                  <a16:creationId xmlns:a16="http://schemas.microsoft.com/office/drawing/2014/main" id="{E39C340A-08FC-40DB-8826-60C4AF0A0DAE}"/>
                </a:ext>
              </a:extLst>
            </p:cNvPr>
            <p:cNvSpPr/>
            <p:nvPr/>
          </p:nvSpPr>
          <p:spPr>
            <a:xfrm>
              <a:off x="739629"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4" name="Rechteck 13">
              <a:extLst>
                <a:ext uri="{FF2B5EF4-FFF2-40B4-BE49-F238E27FC236}">
                  <a16:creationId xmlns:a16="http://schemas.microsoft.com/office/drawing/2014/main" id="{E45314ED-5B54-45B7-B6A6-17AE1A542BFA}"/>
                </a:ext>
              </a:extLst>
            </p:cNvPr>
            <p:cNvSpPr/>
            <p:nvPr/>
          </p:nvSpPr>
          <p:spPr>
            <a:xfrm>
              <a:off x="875251"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5" name="Rechteck 14">
              <a:extLst>
                <a:ext uri="{FF2B5EF4-FFF2-40B4-BE49-F238E27FC236}">
                  <a16:creationId xmlns:a16="http://schemas.microsoft.com/office/drawing/2014/main" id="{3EF31C40-4EF4-4A34-AD2A-8BE7524F931C}"/>
                </a:ext>
              </a:extLst>
            </p:cNvPr>
            <p:cNvSpPr/>
            <p:nvPr/>
          </p:nvSpPr>
          <p:spPr>
            <a:xfrm>
              <a:off x="739629"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6" name="Rechteck 15">
              <a:extLst>
                <a:ext uri="{FF2B5EF4-FFF2-40B4-BE49-F238E27FC236}">
                  <a16:creationId xmlns:a16="http://schemas.microsoft.com/office/drawing/2014/main" id="{5175754B-CA53-4FCF-ADE4-D251D96E1DE5}"/>
                </a:ext>
              </a:extLst>
            </p:cNvPr>
            <p:cNvSpPr/>
            <p:nvPr/>
          </p:nvSpPr>
          <p:spPr>
            <a:xfrm>
              <a:off x="878566"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7" name="Rechteck 16">
              <a:extLst>
                <a:ext uri="{FF2B5EF4-FFF2-40B4-BE49-F238E27FC236}">
                  <a16:creationId xmlns:a16="http://schemas.microsoft.com/office/drawing/2014/main" id="{B4F06323-14A9-41B2-B254-9F03A4FC0569}"/>
                </a:ext>
              </a:extLst>
            </p:cNvPr>
            <p:cNvSpPr/>
            <p:nvPr/>
          </p:nvSpPr>
          <p:spPr>
            <a:xfrm>
              <a:off x="604007"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8" name="Gruppieren 17">
            <a:extLst>
              <a:ext uri="{FF2B5EF4-FFF2-40B4-BE49-F238E27FC236}">
                <a16:creationId xmlns:a16="http://schemas.microsoft.com/office/drawing/2014/main" id="{F4E3DEDD-C47B-436F-908E-E5F8EF4C912B}"/>
              </a:ext>
            </a:extLst>
          </p:cNvPr>
          <p:cNvGrpSpPr/>
          <p:nvPr/>
        </p:nvGrpSpPr>
        <p:grpSpPr>
          <a:xfrm>
            <a:off x="6345765" y="2646655"/>
            <a:ext cx="411569" cy="252822"/>
            <a:chOff x="1686187" y="2282561"/>
            <a:chExt cx="411569" cy="252822"/>
          </a:xfrm>
        </p:grpSpPr>
        <p:sp>
          <p:nvSpPr>
            <p:cNvPr id="19" name="Rechteck 18">
              <a:extLst>
                <a:ext uri="{FF2B5EF4-FFF2-40B4-BE49-F238E27FC236}">
                  <a16:creationId xmlns:a16="http://schemas.microsoft.com/office/drawing/2014/main" id="{A5427687-4905-43DA-84AD-8BE9B5B5A492}"/>
                </a:ext>
              </a:extLst>
            </p:cNvPr>
            <p:cNvSpPr/>
            <p:nvPr/>
          </p:nvSpPr>
          <p:spPr>
            <a:xfrm>
              <a:off x="1686187" y="2282561"/>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0" name="Rechteck 19">
              <a:extLst>
                <a:ext uri="{FF2B5EF4-FFF2-40B4-BE49-F238E27FC236}">
                  <a16:creationId xmlns:a16="http://schemas.microsoft.com/office/drawing/2014/main" id="{30DF5024-3F21-4C8B-A05E-60182B99BD13}"/>
                </a:ext>
              </a:extLst>
            </p:cNvPr>
            <p:cNvSpPr/>
            <p:nvPr/>
          </p:nvSpPr>
          <p:spPr>
            <a:xfrm>
              <a:off x="1686187" y="2350793"/>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1" name="Rechteck 20">
              <a:extLst>
                <a:ext uri="{FF2B5EF4-FFF2-40B4-BE49-F238E27FC236}">
                  <a16:creationId xmlns:a16="http://schemas.microsoft.com/office/drawing/2014/main" id="{9B432FAF-9448-4759-A606-193A1D42A4A1}"/>
                </a:ext>
              </a:extLst>
            </p:cNvPr>
            <p:cNvSpPr/>
            <p:nvPr/>
          </p:nvSpPr>
          <p:spPr>
            <a:xfrm>
              <a:off x="1686187" y="2420605"/>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2" name="Rechteck 21">
              <a:extLst>
                <a:ext uri="{FF2B5EF4-FFF2-40B4-BE49-F238E27FC236}">
                  <a16:creationId xmlns:a16="http://schemas.microsoft.com/office/drawing/2014/main" id="{A9DC33C7-049C-49D5-9EF5-C7104878B046}"/>
                </a:ext>
              </a:extLst>
            </p:cNvPr>
            <p:cNvSpPr/>
            <p:nvPr/>
          </p:nvSpPr>
          <p:spPr>
            <a:xfrm>
              <a:off x="1686187" y="2489664"/>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sp>
        <p:nvSpPr>
          <p:cNvPr id="24" name="Rechteck 23">
            <a:extLst>
              <a:ext uri="{FF2B5EF4-FFF2-40B4-BE49-F238E27FC236}">
                <a16:creationId xmlns:a16="http://schemas.microsoft.com/office/drawing/2014/main" id="{24F20239-ADEF-457B-A3A1-374F8CD57B68}"/>
              </a:ext>
            </a:extLst>
          </p:cNvPr>
          <p:cNvSpPr/>
          <p:nvPr/>
        </p:nvSpPr>
        <p:spPr>
          <a:xfrm>
            <a:off x="249980" y="3050804"/>
            <a:ext cx="2583518" cy="1631216"/>
          </a:xfrm>
          <a:prstGeom prst="rect">
            <a:avLst/>
          </a:prstGeom>
        </p:spPr>
        <p:txBody>
          <a:bodyPr wrap="square">
            <a:spAutoFit/>
          </a:bodyPr>
          <a:lstStyle/>
          <a:p>
            <a:pPr marL="171450" indent="-171450">
              <a:buFont typeface="Wingdings" panose="05000000000000000000" pitchFamily="2" charset="2"/>
              <a:buChar char="§"/>
            </a:pPr>
            <a:r>
              <a:rPr lang="en-US" sz="1000" dirty="0">
                <a:solidFill>
                  <a:schemeClr val="bg1"/>
                </a:solidFill>
              </a:rPr>
              <a:t>Economic-ecological model to evaluate how efficient are farms participating in action and result-based schemes when marketable and non-marketable outputs are produced</a:t>
            </a:r>
          </a:p>
          <a:p>
            <a:pPr marL="171450" indent="-171450">
              <a:buFont typeface="Wingdings" panose="05000000000000000000" pitchFamily="2" charset="2"/>
              <a:buChar char="§"/>
            </a:pPr>
            <a:r>
              <a:rPr lang="en-US" sz="1000" dirty="0">
                <a:solidFill>
                  <a:schemeClr val="bg1"/>
                </a:solidFill>
              </a:rPr>
              <a:t>Data Envelopment Analysis to estimate farms' environmental efficiency in the production of marketable outputs and ecological services and to derive shadow prices of biodiversity</a:t>
            </a:r>
            <a:endParaRPr lang="de-DE" sz="1000" dirty="0">
              <a:solidFill>
                <a:schemeClr val="bg1"/>
              </a:solidFill>
            </a:endParaRPr>
          </a:p>
        </p:txBody>
      </p:sp>
      <p:sp>
        <p:nvSpPr>
          <p:cNvPr id="25" name="Rechteck 24">
            <a:extLst>
              <a:ext uri="{FF2B5EF4-FFF2-40B4-BE49-F238E27FC236}">
                <a16:creationId xmlns:a16="http://schemas.microsoft.com/office/drawing/2014/main" id="{6F4440DF-148F-45CF-8D7D-37EEB29D9B99}"/>
              </a:ext>
            </a:extLst>
          </p:cNvPr>
          <p:cNvSpPr/>
          <p:nvPr/>
        </p:nvSpPr>
        <p:spPr>
          <a:xfrm>
            <a:off x="249980" y="2223690"/>
            <a:ext cx="4572000" cy="276999"/>
          </a:xfrm>
          <a:prstGeom prst="rect">
            <a:avLst/>
          </a:prstGeom>
        </p:spPr>
        <p:txBody>
          <a:bodyPr>
            <a:spAutoFit/>
          </a:bodyPr>
          <a:lstStyle/>
          <a:p>
            <a:r>
              <a:rPr lang="en-US" sz="1200" dirty="0">
                <a:solidFill>
                  <a:schemeClr val="bg1"/>
                </a:solidFill>
              </a:rPr>
              <a:t>Methods</a:t>
            </a:r>
            <a:endParaRPr lang="de-DE" sz="1200" dirty="0">
              <a:solidFill>
                <a:schemeClr val="bg1"/>
              </a:solidFill>
            </a:endParaRPr>
          </a:p>
        </p:txBody>
      </p:sp>
      <p:sp>
        <p:nvSpPr>
          <p:cNvPr id="28" name="Rechteck 27">
            <a:extLst>
              <a:ext uri="{FF2B5EF4-FFF2-40B4-BE49-F238E27FC236}">
                <a16:creationId xmlns:a16="http://schemas.microsoft.com/office/drawing/2014/main" id="{7DCF3B65-8BA7-405B-8639-33D60F4ECE40}"/>
              </a:ext>
            </a:extLst>
          </p:cNvPr>
          <p:cNvSpPr/>
          <p:nvPr/>
        </p:nvSpPr>
        <p:spPr>
          <a:xfrm>
            <a:off x="3189914" y="3052176"/>
            <a:ext cx="2697059" cy="1631216"/>
          </a:xfrm>
          <a:prstGeom prst="rect">
            <a:avLst/>
          </a:prstGeom>
        </p:spPr>
        <p:txBody>
          <a:bodyPr wrap="square">
            <a:spAutoFit/>
          </a:bodyPr>
          <a:lstStyle/>
          <a:p>
            <a:pPr marL="171450" indent="-171450">
              <a:buFont typeface="Wingdings" panose="05000000000000000000" pitchFamily="2" charset="2"/>
              <a:buChar char="§"/>
            </a:pPr>
            <a:r>
              <a:rPr lang="de-DE" sz="1000" dirty="0" err="1">
                <a:solidFill>
                  <a:schemeClr val="bg1"/>
                </a:solidFill>
              </a:rPr>
              <a:t>Representative</a:t>
            </a:r>
            <a:r>
              <a:rPr lang="de-DE" sz="1000" dirty="0">
                <a:solidFill>
                  <a:schemeClr val="bg1"/>
                </a:solidFill>
              </a:rPr>
              <a:t> sample </a:t>
            </a:r>
            <a:r>
              <a:rPr lang="de-DE" sz="1000" dirty="0" err="1">
                <a:solidFill>
                  <a:schemeClr val="bg1"/>
                </a:solidFill>
              </a:rPr>
              <a:t>of</a:t>
            </a:r>
            <a:r>
              <a:rPr lang="de-DE" sz="1000" dirty="0">
                <a:solidFill>
                  <a:schemeClr val="bg1"/>
                </a:solidFill>
              </a:rPr>
              <a:t> </a:t>
            </a:r>
            <a:r>
              <a:rPr lang="de-DE" sz="1000" dirty="0" err="1">
                <a:solidFill>
                  <a:schemeClr val="bg1"/>
                </a:solidFill>
              </a:rPr>
              <a:t>Bavarian</a:t>
            </a:r>
            <a:r>
              <a:rPr lang="de-DE" sz="1000" dirty="0">
                <a:solidFill>
                  <a:schemeClr val="bg1"/>
                </a:solidFill>
              </a:rPr>
              <a:t> </a:t>
            </a:r>
            <a:r>
              <a:rPr lang="de-DE" sz="1000" dirty="0" err="1">
                <a:solidFill>
                  <a:schemeClr val="bg1"/>
                </a:solidFill>
              </a:rPr>
              <a:t>dairy</a:t>
            </a:r>
            <a:r>
              <a:rPr lang="de-DE" sz="1000" dirty="0">
                <a:solidFill>
                  <a:schemeClr val="bg1"/>
                </a:solidFill>
              </a:rPr>
              <a:t> </a:t>
            </a:r>
            <a:r>
              <a:rPr lang="de-DE" sz="1000" dirty="0" err="1">
                <a:solidFill>
                  <a:schemeClr val="bg1"/>
                </a:solidFill>
              </a:rPr>
              <a:t>farms</a:t>
            </a:r>
            <a:r>
              <a:rPr lang="de-DE" sz="1000" dirty="0">
                <a:solidFill>
                  <a:schemeClr val="bg1"/>
                </a:solidFill>
              </a:rPr>
              <a:t> </a:t>
            </a:r>
            <a:r>
              <a:rPr lang="de-DE" sz="1000" dirty="0" err="1">
                <a:solidFill>
                  <a:schemeClr val="bg1"/>
                </a:solidFill>
              </a:rPr>
              <a:t>managing</a:t>
            </a:r>
            <a:r>
              <a:rPr lang="de-DE" sz="1000" dirty="0">
                <a:solidFill>
                  <a:schemeClr val="bg1"/>
                </a:solidFill>
              </a:rPr>
              <a:t> a large </a:t>
            </a:r>
            <a:r>
              <a:rPr lang="de-DE" sz="1000" dirty="0" err="1">
                <a:solidFill>
                  <a:schemeClr val="bg1"/>
                </a:solidFill>
              </a:rPr>
              <a:t>share</a:t>
            </a:r>
            <a:r>
              <a:rPr lang="de-DE" sz="1000" dirty="0">
                <a:solidFill>
                  <a:schemeClr val="bg1"/>
                </a:solidFill>
              </a:rPr>
              <a:t> </a:t>
            </a:r>
            <a:r>
              <a:rPr lang="de-DE" sz="1000" dirty="0" err="1">
                <a:solidFill>
                  <a:schemeClr val="bg1"/>
                </a:solidFill>
              </a:rPr>
              <a:t>of</a:t>
            </a:r>
            <a:r>
              <a:rPr lang="de-DE" sz="1000" dirty="0">
                <a:solidFill>
                  <a:schemeClr val="bg1"/>
                </a:solidFill>
              </a:rPr>
              <a:t> permanent </a:t>
            </a:r>
            <a:r>
              <a:rPr lang="de-DE" sz="1000" dirty="0" err="1">
                <a:solidFill>
                  <a:schemeClr val="bg1"/>
                </a:solidFill>
              </a:rPr>
              <a:t>grassland</a:t>
            </a:r>
            <a:r>
              <a:rPr lang="de-DE" sz="1000" dirty="0">
                <a:solidFill>
                  <a:schemeClr val="bg1"/>
                </a:solidFill>
              </a:rPr>
              <a:t> in Bavaria (</a:t>
            </a:r>
            <a:r>
              <a:rPr lang="de-DE" sz="1000" dirty="0" err="1">
                <a:solidFill>
                  <a:schemeClr val="bg1"/>
                </a:solidFill>
              </a:rPr>
              <a:t>survey</a:t>
            </a:r>
            <a:r>
              <a:rPr lang="de-DE" sz="1000" dirty="0">
                <a:solidFill>
                  <a:schemeClr val="bg1"/>
                </a:solidFill>
              </a:rPr>
              <a:t> in 2022) </a:t>
            </a:r>
          </a:p>
          <a:p>
            <a:pPr marL="171450" indent="-171450">
              <a:buFont typeface="Wingdings" panose="05000000000000000000" pitchFamily="2" charset="2"/>
              <a:buChar char="§"/>
            </a:pPr>
            <a:r>
              <a:rPr lang="de-DE" sz="1000" dirty="0">
                <a:solidFill>
                  <a:schemeClr val="bg1"/>
                </a:solidFill>
              </a:rPr>
              <a:t>Sample </a:t>
            </a:r>
            <a:r>
              <a:rPr lang="de-DE" sz="1000" dirty="0" err="1">
                <a:solidFill>
                  <a:schemeClr val="bg1"/>
                </a:solidFill>
              </a:rPr>
              <a:t>includes</a:t>
            </a:r>
            <a:r>
              <a:rPr lang="de-DE" sz="1000" dirty="0">
                <a:solidFill>
                  <a:schemeClr val="bg1"/>
                </a:solidFill>
              </a:rPr>
              <a:t> </a:t>
            </a:r>
            <a:r>
              <a:rPr lang="de-DE" sz="1000" dirty="0" err="1">
                <a:solidFill>
                  <a:schemeClr val="bg1"/>
                </a:solidFill>
              </a:rPr>
              <a:t>farms</a:t>
            </a:r>
            <a:r>
              <a:rPr lang="de-DE" sz="1000" dirty="0">
                <a:solidFill>
                  <a:schemeClr val="bg1"/>
                </a:solidFill>
              </a:rPr>
              <a:t> </a:t>
            </a:r>
            <a:r>
              <a:rPr lang="de-DE" sz="1000" dirty="0" err="1">
                <a:solidFill>
                  <a:schemeClr val="bg1"/>
                </a:solidFill>
              </a:rPr>
              <a:t>participating</a:t>
            </a:r>
            <a:r>
              <a:rPr lang="de-DE" sz="1000" dirty="0">
                <a:solidFill>
                  <a:schemeClr val="bg1"/>
                </a:solidFill>
              </a:rPr>
              <a:t> in </a:t>
            </a:r>
            <a:r>
              <a:rPr lang="de-DE" sz="1000" dirty="0" err="1">
                <a:solidFill>
                  <a:schemeClr val="bg1"/>
                </a:solidFill>
              </a:rPr>
              <a:t>result-based</a:t>
            </a:r>
            <a:r>
              <a:rPr lang="de-DE" sz="1000" dirty="0">
                <a:solidFill>
                  <a:schemeClr val="bg1"/>
                </a:solidFill>
              </a:rPr>
              <a:t> </a:t>
            </a:r>
            <a:r>
              <a:rPr lang="de-DE" sz="1000" dirty="0" err="1">
                <a:solidFill>
                  <a:schemeClr val="bg1"/>
                </a:solidFill>
              </a:rPr>
              <a:t>grassland</a:t>
            </a:r>
            <a:r>
              <a:rPr lang="de-DE" sz="1000" dirty="0">
                <a:solidFill>
                  <a:schemeClr val="bg1"/>
                </a:solidFill>
              </a:rPr>
              <a:t> </a:t>
            </a:r>
            <a:r>
              <a:rPr lang="de-DE" sz="1000" dirty="0" err="1">
                <a:solidFill>
                  <a:schemeClr val="bg1"/>
                </a:solidFill>
              </a:rPr>
              <a:t>conservation</a:t>
            </a:r>
            <a:r>
              <a:rPr lang="de-DE" sz="1000" dirty="0">
                <a:solidFill>
                  <a:schemeClr val="bg1"/>
                </a:solidFill>
              </a:rPr>
              <a:t> </a:t>
            </a:r>
            <a:r>
              <a:rPr lang="de-DE" sz="1000" dirty="0" err="1">
                <a:solidFill>
                  <a:schemeClr val="bg1"/>
                </a:solidFill>
              </a:rPr>
              <a:t>scheme</a:t>
            </a:r>
            <a:r>
              <a:rPr lang="de-DE" sz="1000" dirty="0">
                <a:solidFill>
                  <a:schemeClr val="bg1"/>
                </a:solidFill>
              </a:rPr>
              <a:t>, </a:t>
            </a:r>
            <a:r>
              <a:rPr lang="de-DE" sz="1000" dirty="0" err="1">
                <a:solidFill>
                  <a:schemeClr val="bg1"/>
                </a:solidFill>
              </a:rPr>
              <a:t>farms</a:t>
            </a:r>
            <a:r>
              <a:rPr lang="de-DE" sz="1000" dirty="0">
                <a:solidFill>
                  <a:schemeClr val="bg1"/>
                </a:solidFill>
              </a:rPr>
              <a:t> </a:t>
            </a:r>
            <a:r>
              <a:rPr lang="de-DE" sz="1000" dirty="0" err="1">
                <a:solidFill>
                  <a:schemeClr val="bg1"/>
                </a:solidFill>
              </a:rPr>
              <a:t>participating</a:t>
            </a:r>
            <a:r>
              <a:rPr lang="de-DE" sz="1000" dirty="0">
                <a:solidFill>
                  <a:schemeClr val="bg1"/>
                </a:solidFill>
              </a:rPr>
              <a:t> in action-</a:t>
            </a:r>
            <a:r>
              <a:rPr lang="de-DE" sz="1000" dirty="0" err="1">
                <a:solidFill>
                  <a:schemeClr val="bg1"/>
                </a:solidFill>
              </a:rPr>
              <a:t>based</a:t>
            </a:r>
            <a:r>
              <a:rPr lang="de-DE" sz="1000" dirty="0">
                <a:solidFill>
                  <a:schemeClr val="bg1"/>
                </a:solidFill>
              </a:rPr>
              <a:t> </a:t>
            </a:r>
            <a:r>
              <a:rPr lang="de-DE" sz="1000" dirty="0" err="1">
                <a:solidFill>
                  <a:schemeClr val="bg1"/>
                </a:solidFill>
              </a:rPr>
              <a:t>grassland</a:t>
            </a:r>
            <a:r>
              <a:rPr lang="de-DE" sz="1000" dirty="0">
                <a:solidFill>
                  <a:schemeClr val="bg1"/>
                </a:solidFill>
              </a:rPr>
              <a:t> </a:t>
            </a:r>
            <a:r>
              <a:rPr lang="de-DE" sz="1000" dirty="0" err="1">
                <a:solidFill>
                  <a:schemeClr val="bg1"/>
                </a:solidFill>
              </a:rPr>
              <a:t>conservation</a:t>
            </a:r>
            <a:r>
              <a:rPr lang="de-DE" sz="1000" dirty="0">
                <a:solidFill>
                  <a:schemeClr val="bg1"/>
                </a:solidFill>
              </a:rPr>
              <a:t> </a:t>
            </a:r>
            <a:r>
              <a:rPr lang="de-DE" sz="1000" dirty="0" err="1">
                <a:solidFill>
                  <a:schemeClr val="bg1"/>
                </a:solidFill>
              </a:rPr>
              <a:t>scheme</a:t>
            </a:r>
            <a:r>
              <a:rPr lang="de-DE" sz="1000" dirty="0">
                <a:solidFill>
                  <a:schemeClr val="bg1"/>
                </a:solidFill>
              </a:rPr>
              <a:t> and non-</a:t>
            </a:r>
            <a:r>
              <a:rPr lang="de-DE" sz="1000" dirty="0" err="1">
                <a:solidFill>
                  <a:schemeClr val="bg1"/>
                </a:solidFill>
              </a:rPr>
              <a:t>participating</a:t>
            </a:r>
            <a:r>
              <a:rPr lang="de-DE" sz="1000" dirty="0">
                <a:solidFill>
                  <a:schemeClr val="bg1"/>
                </a:solidFill>
              </a:rPr>
              <a:t> </a:t>
            </a:r>
            <a:r>
              <a:rPr lang="de-DE" sz="1000" dirty="0" err="1">
                <a:solidFill>
                  <a:schemeClr val="bg1"/>
                </a:solidFill>
              </a:rPr>
              <a:t>farms</a:t>
            </a:r>
            <a:endParaRPr lang="de-DE" sz="1000" dirty="0">
              <a:solidFill>
                <a:schemeClr val="bg1"/>
              </a:solidFill>
            </a:endParaRPr>
          </a:p>
          <a:p>
            <a:pPr marL="171450" indent="-171450">
              <a:buFont typeface="Wingdings" panose="05000000000000000000" pitchFamily="2" charset="2"/>
              <a:buChar char="§"/>
            </a:pPr>
            <a:r>
              <a:rPr lang="de-DE" sz="1000" dirty="0">
                <a:solidFill>
                  <a:schemeClr val="bg1"/>
                </a:solidFill>
              </a:rPr>
              <a:t>Farm-level </a:t>
            </a:r>
            <a:r>
              <a:rPr lang="de-DE" sz="1000" dirty="0" err="1">
                <a:solidFill>
                  <a:schemeClr val="bg1"/>
                </a:solidFill>
              </a:rPr>
              <a:t>biodiversity</a:t>
            </a:r>
            <a:r>
              <a:rPr lang="de-DE" sz="1000" dirty="0">
                <a:solidFill>
                  <a:schemeClr val="bg1"/>
                </a:solidFill>
              </a:rPr>
              <a:t> </a:t>
            </a:r>
            <a:r>
              <a:rPr lang="de-DE" sz="1000" dirty="0" err="1">
                <a:solidFill>
                  <a:schemeClr val="bg1"/>
                </a:solidFill>
              </a:rPr>
              <a:t>indicator</a:t>
            </a:r>
            <a:r>
              <a:rPr lang="de-DE" sz="1000" dirty="0">
                <a:solidFill>
                  <a:schemeClr val="bg1"/>
                </a:solidFill>
              </a:rPr>
              <a:t> </a:t>
            </a:r>
            <a:r>
              <a:rPr lang="de-DE" sz="1000" dirty="0" err="1">
                <a:solidFill>
                  <a:schemeClr val="bg1"/>
                </a:solidFill>
              </a:rPr>
              <a:t>based</a:t>
            </a:r>
            <a:r>
              <a:rPr lang="de-DE" sz="1000" dirty="0">
                <a:solidFill>
                  <a:schemeClr val="bg1"/>
                </a:solidFill>
              </a:rPr>
              <a:t> on </a:t>
            </a:r>
            <a:r>
              <a:rPr lang="de-DE" sz="1000" dirty="0" err="1">
                <a:solidFill>
                  <a:schemeClr val="bg1"/>
                </a:solidFill>
              </a:rPr>
              <a:t>grassland</a:t>
            </a:r>
            <a:r>
              <a:rPr lang="de-DE" sz="1000" dirty="0">
                <a:solidFill>
                  <a:schemeClr val="bg1"/>
                </a:solidFill>
              </a:rPr>
              <a:t> </a:t>
            </a:r>
            <a:r>
              <a:rPr lang="de-DE" sz="1000" dirty="0" err="1">
                <a:solidFill>
                  <a:schemeClr val="bg1"/>
                </a:solidFill>
              </a:rPr>
              <a:t>species</a:t>
            </a:r>
            <a:r>
              <a:rPr lang="de-DE" sz="1000" dirty="0">
                <a:solidFill>
                  <a:schemeClr val="bg1"/>
                </a:solidFill>
              </a:rPr>
              <a:t> </a:t>
            </a:r>
            <a:r>
              <a:rPr lang="de-DE" sz="1000" dirty="0" err="1">
                <a:solidFill>
                  <a:schemeClr val="bg1"/>
                </a:solidFill>
              </a:rPr>
              <a:t>found</a:t>
            </a:r>
            <a:r>
              <a:rPr lang="de-DE" sz="1000" dirty="0">
                <a:solidFill>
                  <a:schemeClr val="bg1"/>
                </a:solidFill>
              </a:rPr>
              <a:t> on </a:t>
            </a:r>
            <a:r>
              <a:rPr lang="de-DE" sz="1000" dirty="0" err="1">
                <a:solidFill>
                  <a:schemeClr val="bg1"/>
                </a:solidFill>
              </a:rPr>
              <a:t>fields</a:t>
            </a:r>
            <a:endParaRPr lang="de-DE" sz="1000" dirty="0">
              <a:solidFill>
                <a:schemeClr val="bg1"/>
              </a:solidFill>
            </a:endParaRPr>
          </a:p>
        </p:txBody>
      </p:sp>
      <p:sp>
        <p:nvSpPr>
          <p:cNvPr id="29" name="Rechteck 28">
            <a:extLst>
              <a:ext uri="{FF2B5EF4-FFF2-40B4-BE49-F238E27FC236}">
                <a16:creationId xmlns:a16="http://schemas.microsoft.com/office/drawing/2014/main" id="{EC385287-CB84-4637-A595-527D09B29B42}"/>
              </a:ext>
            </a:extLst>
          </p:cNvPr>
          <p:cNvSpPr/>
          <p:nvPr/>
        </p:nvSpPr>
        <p:spPr>
          <a:xfrm>
            <a:off x="3199557" y="2217677"/>
            <a:ext cx="4572000" cy="276999"/>
          </a:xfrm>
          <a:prstGeom prst="rect">
            <a:avLst/>
          </a:prstGeom>
        </p:spPr>
        <p:txBody>
          <a:bodyPr>
            <a:spAutoFit/>
          </a:bodyPr>
          <a:lstStyle/>
          <a:p>
            <a:r>
              <a:rPr lang="en-US" sz="1200" dirty="0">
                <a:solidFill>
                  <a:schemeClr val="bg1"/>
                </a:solidFill>
              </a:rPr>
              <a:t>Empirical case</a:t>
            </a:r>
            <a:endParaRPr lang="de-DE" sz="1200" dirty="0">
              <a:solidFill>
                <a:schemeClr val="bg1"/>
              </a:solidFill>
            </a:endParaRPr>
          </a:p>
        </p:txBody>
      </p:sp>
      <p:sp>
        <p:nvSpPr>
          <p:cNvPr id="30" name="Rechteck 29">
            <a:extLst>
              <a:ext uri="{FF2B5EF4-FFF2-40B4-BE49-F238E27FC236}">
                <a16:creationId xmlns:a16="http://schemas.microsoft.com/office/drawing/2014/main" id="{674DA0E0-F829-47A5-9DBB-0269660F6955}"/>
              </a:ext>
            </a:extLst>
          </p:cNvPr>
          <p:cNvSpPr/>
          <p:nvPr/>
        </p:nvSpPr>
        <p:spPr>
          <a:xfrm>
            <a:off x="6248165" y="2223690"/>
            <a:ext cx="2297716" cy="276999"/>
          </a:xfrm>
          <a:prstGeom prst="rect">
            <a:avLst/>
          </a:prstGeom>
        </p:spPr>
        <p:txBody>
          <a:bodyPr wrap="square">
            <a:spAutoFit/>
          </a:bodyPr>
          <a:lstStyle/>
          <a:p>
            <a:r>
              <a:rPr lang="en-US" sz="1200" dirty="0">
                <a:solidFill>
                  <a:schemeClr val="bg1"/>
                </a:solidFill>
              </a:rPr>
              <a:t>Main results</a:t>
            </a:r>
            <a:endParaRPr lang="de-DE" sz="1200" dirty="0">
              <a:solidFill>
                <a:schemeClr val="bg1"/>
              </a:solidFill>
            </a:endParaRPr>
          </a:p>
        </p:txBody>
      </p:sp>
      <p:sp>
        <p:nvSpPr>
          <p:cNvPr id="31" name="Rechteck 30">
            <a:extLst>
              <a:ext uri="{FF2B5EF4-FFF2-40B4-BE49-F238E27FC236}">
                <a16:creationId xmlns:a16="http://schemas.microsoft.com/office/drawing/2014/main" id="{17008B5F-C65B-4895-AA69-DCEA72EDCE6F}"/>
              </a:ext>
            </a:extLst>
          </p:cNvPr>
          <p:cNvSpPr/>
          <p:nvPr/>
        </p:nvSpPr>
        <p:spPr>
          <a:xfrm>
            <a:off x="6251899" y="3053179"/>
            <a:ext cx="2621558" cy="1323439"/>
          </a:xfrm>
          <a:prstGeom prst="rect">
            <a:avLst/>
          </a:prstGeom>
        </p:spPr>
        <p:txBody>
          <a:bodyPr wrap="square">
            <a:spAutoFit/>
          </a:bodyPr>
          <a:lstStyle/>
          <a:p>
            <a:pPr marL="228600" indent="-228600">
              <a:buFont typeface="+mj-lt"/>
              <a:buAutoNum type="arabicParenBoth"/>
            </a:pPr>
            <a:r>
              <a:rPr lang="en-US" sz="1000" dirty="0">
                <a:solidFill>
                  <a:schemeClr val="bg1"/>
                </a:solidFill>
              </a:rPr>
              <a:t>Result-based schemes perform better than action-based schemes when it comes to the joint production of milk and biodiversity </a:t>
            </a:r>
          </a:p>
          <a:p>
            <a:pPr marL="228600" indent="-228600">
              <a:buFont typeface="+mj-lt"/>
              <a:buAutoNum type="arabicParenBoth"/>
            </a:pPr>
            <a:r>
              <a:rPr lang="en-US" sz="1000" dirty="0">
                <a:solidFill>
                  <a:schemeClr val="bg1"/>
                </a:solidFill>
              </a:rPr>
              <a:t>Opportunity costs of biodiversity provision with result-based schemes are higher compared to those of action-based schemes</a:t>
            </a:r>
            <a:endParaRPr lang="de-DE" sz="1000" dirty="0">
              <a:solidFill>
                <a:schemeClr val="bg1"/>
              </a:solidFill>
            </a:endParaRPr>
          </a:p>
        </p:txBody>
      </p:sp>
      <p:sp>
        <p:nvSpPr>
          <p:cNvPr id="32" name="Rechteck 31">
            <a:extLst>
              <a:ext uri="{FF2B5EF4-FFF2-40B4-BE49-F238E27FC236}">
                <a16:creationId xmlns:a16="http://schemas.microsoft.com/office/drawing/2014/main" id="{8F249DBC-8FC7-4BFB-8947-F09ABE83343E}"/>
              </a:ext>
            </a:extLst>
          </p:cNvPr>
          <p:cNvSpPr/>
          <p:nvPr/>
        </p:nvSpPr>
        <p:spPr>
          <a:xfrm>
            <a:off x="249980" y="4886913"/>
            <a:ext cx="4572000" cy="276999"/>
          </a:xfrm>
          <a:prstGeom prst="rect">
            <a:avLst/>
          </a:prstGeom>
        </p:spPr>
        <p:txBody>
          <a:bodyPr>
            <a:spAutoFit/>
          </a:bodyPr>
          <a:lstStyle/>
          <a:p>
            <a:r>
              <a:rPr lang="en-US" sz="1200" dirty="0">
                <a:solidFill>
                  <a:schemeClr val="bg1"/>
                </a:solidFill>
              </a:rPr>
              <a:t>Paper</a:t>
            </a:r>
            <a:endParaRPr lang="de-DE" sz="1200" dirty="0">
              <a:solidFill>
                <a:schemeClr val="bg1"/>
              </a:solidFill>
            </a:endParaRPr>
          </a:p>
        </p:txBody>
      </p:sp>
      <p:sp>
        <p:nvSpPr>
          <p:cNvPr id="33" name="Rechteck 32">
            <a:extLst>
              <a:ext uri="{FF2B5EF4-FFF2-40B4-BE49-F238E27FC236}">
                <a16:creationId xmlns:a16="http://schemas.microsoft.com/office/drawing/2014/main" id="{0E8EB00B-AB41-46D9-81EC-428642B78B0A}"/>
              </a:ext>
            </a:extLst>
          </p:cNvPr>
          <p:cNvSpPr/>
          <p:nvPr/>
        </p:nvSpPr>
        <p:spPr>
          <a:xfrm>
            <a:off x="249980" y="5108514"/>
            <a:ext cx="8505820" cy="338554"/>
          </a:xfrm>
          <a:prstGeom prst="rect">
            <a:avLst/>
          </a:prstGeom>
        </p:spPr>
        <p:txBody>
          <a:bodyPr wrap="square">
            <a:spAutoFit/>
          </a:bodyPr>
          <a:lstStyle/>
          <a:p>
            <a:pPr>
              <a:spcAft>
                <a:spcPts val="400"/>
              </a:spcAft>
            </a:pPr>
            <a:r>
              <a:rPr lang="en-US" sz="800" dirty="0">
                <a:solidFill>
                  <a:schemeClr val="bg1"/>
                </a:solidFill>
              </a:rPr>
              <a:t>Canessa, C., </a:t>
            </a:r>
            <a:r>
              <a:rPr lang="en-US" sz="800" dirty="0" err="1">
                <a:solidFill>
                  <a:schemeClr val="bg1"/>
                </a:solidFill>
              </a:rPr>
              <a:t>Raab</a:t>
            </a:r>
            <a:r>
              <a:rPr lang="en-US" sz="800" dirty="0">
                <a:solidFill>
                  <a:schemeClr val="bg1"/>
                </a:solidFill>
              </a:rPr>
              <a:t>, F. X., Mennig, P., Sauer, J. (2023). Opportunity costs of providing biodiversity in dairy farming: comparing result-based and action-based payments for grass-land conservation in Bavaria. Working paper. </a:t>
            </a:r>
            <a:endParaRPr lang="de-DE" sz="1000" dirty="0">
              <a:solidFill>
                <a:schemeClr val="bg1"/>
              </a:solidFill>
            </a:endParaRPr>
          </a:p>
        </p:txBody>
      </p:sp>
      <p:cxnSp>
        <p:nvCxnSpPr>
          <p:cNvPr id="35" name="Gerader Verbinder 34">
            <a:extLst>
              <a:ext uri="{FF2B5EF4-FFF2-40B4-BE49-F238E27FC236}">
                <a16:creationId xmlns:a16="http://schemas.microsoft.com/office/drawing/2014/main" id="{7108042A-9124-46AB-96B0-AA3053593A64}"/>
              </a:ext>
            </a:extLst>
          </p:cNvPr>
          <p:cNvCxnSpPr/>
          <p:nvPr/>
        </p:nvCxnSpPr>
        <p:spPr>
          <a:xfrm>
            <a:off x="-360727" y="2090005"/>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E13BC9-A3A5-4BE7-B0AE-A6D0F2F7F1A5}"/>
              </a:ext>
            </a:extLst>
          </p:cNvPr>
          <p:cNvCxnSpPr>
            <a:cxnSpLocks/>
          </p:cNvCxnSpPr>
          <p:nvPr/>
        </p:nvCxnSpPr>
        <p:spPr>
          <a:xfrm>
            <a:off x="3064486" y="2092484"/>
            <a:ext cx="0" cy="26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F2E1687-7767-4B0D-B24D-AD1088DA57E3}"/>
              </a:ext>
            </a:extLst>
          </p:cNvPr>
          <p:cNvCxnSpPr>
            <a:cxnSpLocks/>
          </p:cNvCxnSpPr>
          <p:nvPr/>
        </p:nvCxnSpPr>
        <p:spPr>
          <a:xfrm>
            <a:off x="6114776" y="2090005"/>
            <a:ext cx="0" cy="26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7AF6359-BF01-401C-AE33-588442941D5D}"/>
              </a:ext>
            </a:extLst>
          </p:cNvPr>
          <p:cNvCxnSpPr/>
          <p:nvPr/>
        </p:nvCxnSpPr>
        <p:spPr>
          <a:xfrm>
            <a:off x="-208327" y="4751668"/>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771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72D8A-DB53-448D-927B-D8EB4D3F58DD}"/>
              </a:ext>
            </a:extLst>
          </p:cNvPr>
          <p:cNvSpPr>
            <a:spLocks noGrp="1"/>
          </p:cNvSpPr>
          <p:nvPr>
            <p:ph type="title"/>
          </p:nvPr>
        </p:nvSpPr>
        <p:spPr/>
        <p:txBody>
          <a:bodyPr/>
          <a:lstStyle/>
          <a:p>
            <a:r>
              <a:rPr lang="de-DE" dirty="0"/>
              <a:t>Adoption </a:t>
            </a:r>
            <a:r>
              <a:rPr lang="de-DE" dirty="0" err="1"/>
              <a:t>of</a:t>
            </a:r>
            <a:r>
              <a:rPr lang="de-DE" dirty="0"/>
              <a:t> </a:t>
            </a:r>
            <a:r>
              <a:rPr lang="de-DE" dirty="0" err="1"/>
              <a:t>result-based</a:t>
            </a:r>
            <a:r>
              <a:rPr lang="de-DE" dirty="0"/>
              <a:t> </a:t>
            </a:r>
            <a:r>
              <a:rPr lang="de-DE" dirty="0" err="1"/>
              <a:t>schemes</a:t>
            </a:r>
            <a:endParaRPr lang="de-DE" dirty="0"/>
          </a:p>
        </p:txBody>
      </p:sp>
      <p:sp>
        <p:nvSpPr>
          <p:cNvPr id="4" name="Datumsplatzhalter 3">
            <a:extLst>
              <a:ext uri="{FF2B5EF4-FFF2-40B4-BE49-F238E27FC236}">
                <a16:creationId xmlns:a16="http://schemas.microsoft.com/office/drawing/2014/main" id="{DE4DAE8F-0E27-4ECD-8755-326180154ACA}"/>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03C1A276-F6E0-4BFA-AA98-447807005AC4}"/>
              </a:ext>
            </a:extLst>
          </p:cNvPr>
          <p:cNvSpPr>
            <a:spLocks noGrp="1"/>
          </p:cNvSpPr>
          <p:nvPr>
            <p:ph type="sldNum" sz="quarter" idx="4"/>
          </p:nvPr>
        </p:nvSpPr>
        <p:spPr/>
        <p:txBody>
          <a:bodyPr/>
          <a:lstStyle/>
          <a:p>
            <a:fld id="{24A99081-5F7D-6B48-A940-E14DD127A422}" type="slidenum">
              <a:rPr lang="it-IT" smtClean="0"/>
              <a:pPr/>
              <a:t>58</a:t>
            </a:fld>
            <a:endParaRPr lang="it-IT"/>
          </a:p>
        </p:txBody>
      </p:sp>
      <p:sp>
        <p:nvSpPr>
          <p:cNvPr id="6" name="Rechteck 5">
            <a:extLst>
              <a:ext uri="{FF2B5EF4-FFF2-40B4-BE49-F238E27FC236}">
                <a16:creationId xmlns:a16="http://schemas.microsoft.com/office/drawing/2014/main" id="{4F7A5DA4-7FB5-4594-BEC8-85C0120F503E}"/>
              </a:ext>
            </a:extLst>
          </p:cNvPr>
          <p:cNvSpPr/>
          <p:nvPr/>
        </p:nvSpPr>
        <p:spPr>
          <a:xfrm>
            <a:off x="-134224" y="1587758"/>
            <a:ext cx="9437615" cy="43558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nvGrpSpPr>
          <p:cNvPr id="7" name="Gruppieren 6">
            <a:extLst>
              <a:ext uri="{FF2B5EF4-FFF2-40B4-BE49-F238E27FC236}">
                <a16:creationId xmlns:a16="http://schemas.microsoft.com/office/drawing/2014/main" id="{A36EF895-70B2-4279-A3DC-16297C8162DA}"/>
              </a:ext>
            </a:extLst>
          </p:cNvPr>
          <p:cNvGrpSpPr/>
          <p:nvPr/>
        </p:nvGrpSpPr>
        <p:grpSpPr>
          <a:xfrm>
            <a:off x="319090" y="2309851"/>
            <a:ext cx="540369" cy="400003"/>
            <a:chOff x="788566" y="3179449"/>
            <a:chExt cx="540369" cy="400003"/>
          </a:xfrm>
        </p:grpSpPr>
        <p:sp>
          <p:nvSpPr>
            <p:cNvPr id="8" name="Ellipse 7">
              <a:extLst>
                <a:ext uri="{FF2B5EF4-FFF2-40B4-BE49-F238E27FC236}">
                  <a16:creationId xmlns:a16="http://schemas.microsoft.com/office/drawing/2014/main" id="{D2DDF4C8-CCAE-418B-8A88-A2EE64E3F5FC}"/>
                </a:ext>
              </a:extLst>
            </p:cNvPr>
            <p:cNvSpPr/>
            <p:nvPr/>
          </p:nvSpPr>
          <p:spPr>
            <a:xfrm>
              <a:off x="788566" y="3183452"/>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9" name="Ellipse 8">
              <a:extLst>
                <a:ext uri="{FF2B5EF4-FFF2-40B4-BE49-F238E27FC236}">
                  <a16:creationId xmlns:a16="http://schemas.microsoft.com/office/drawing/2014/main" id="{C66EFB5A-ED50-4848-92F4-81692A57B8C2}"/>
                </a:ext>
              </a:extLst>
            </p:cNvPr>
            <p:cNvSpPr/>
            <p:nvPr/>
          </p:nvSpPr>
          <p:spPr>
            <a:xfrm>
              <a:off x="1040935" y="3179449"/>
              <a:ext cx="288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0" name="Ellipse 9">
              <a:extLst>
                <a:ext uri="{FF2B5EF4-FFF2-40B4-BE49-F238E27FC236}">
                  <a16:creationId xmlns:a16="http://schemas.microsoft.com/office/drawing/2014/main" id="{C2DE026E-6C65-4493-B129-DAA651E5E4ED}"/>
                </a:ext>
              </a:extLst>
            </p:cNvPr>
            <p:cNvSpPr/>
            <p:nvPr/>
          </p:nvSpPr>
          <p:spPr>
            <a:xfrm>
              <a:off x="1013846" y="3251917"/>
              <a:ext cx="96276" cy="25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1" name="Gruppieren 10">
            <a:extLst>
              <a:ext uri="{FF2B5EF4-FFF2-40B4-BE49-F238E27FC236}">
                <a16:creationId xmlns:a16="http://schemas.microsoft.com/office/drawing/2014/main" id="{566CFEB3-4F6C-47E8-886D-772315A8987A}"/>
              </a:ext>
            </a:extLst>
          </p:cNvPr>
          <p:cNvGrpSpPr/>
          <p:nvPr/>
        </p:nvGrpSpPr>
        <p:grpSpPr>
          <a:xfrm>
            <a:off x="3286782" y="2388233"/>
            <a:ext cx="382559" cy="239236"/>
            <a:chOff x="604007" y="234892"/>
            <a:chExt cx="382559" cy="239236"/>
          </a:xfrm>
          <a:solidFill>
            <a:schemeClr val="bg1"/>
          </a:solidFill>
        </p:grpSpPr>
        <p:sp>
          <p:nvSpPr>
            <p:cNvPr id="12" name="Rechteck 11">
              <a:extLst>
                <a:ext uri="{FF2B5EF4-FFF2-40B4-BE49-F238E27FC236}">
                  <a16:creationId xmlns:a16="http://schemas.microsoft.com/office/drawing/2014/main" id="{5194F196-8EF6-4D2E-99FE-EDC7C588778E}"/>
                </a:ext>
              </a:extLst>
            </p:cNvPr>
            <p:cNvSpPr/>
            <p:nvPr/>
          </p:nvSpPr>
          <p:spPr>
            <a:xfrm>
              <a:off x="604007"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3" name="Rechteck 12">
              <a:extLst>
                <a:ext uri="{FF2B5EF4-FFF2-40B4-BE49-F238E27FC236}">
                  <a16:creationId xmlns:a16="http://schemas.microsoft.com/office/drawing/2014/main" id="{E39C340A-08FC-40DB-8826-60C4AF0A0DAE}"/>
                </a:ext>
              </a:extLst>
            </p:cNvPr>
            <p:cNvSpPr/>
            <p:nvPr/>
          </p:nvSpPr>
          <p:spPr>
            <a:xfrm>
              <a:off x="739629"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4" name="Rechteck 13">
              <a:extLst>
                <a:ext uri="{FF2B5EF4-FFF2-40B4-BE49-F238E27FC236}">
                  <a16:creationId xmlns:a16="http://schemas.microsoft.com/office/drawing/2014/main" id="{E45314ED-5B54-45B7-B6A6-17AE1A542BFA}"/>
                </a:ext>
              </a:extLst>
            </p:cNvPr>
            <p:cNvSpPr/>
            <p:nvPr/>
          </p:nvSpPr>
          <p:spPr>
            <a:xfrm>
              <a:off x="875251" y="234892"/>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5" name="Rechteck 14">
              <a:extLst>
                <a:ext uri="{FF2B5EF4-FFF2-40B4-BE49-F238E27FC236}">
                  <a16:creationId xmlns:a16="http://schemas.microsoft.com/office/drawing/2014/main" id="{3EF31C40-4EF4-4A34-AD2A-8BE7524F931C}"/>
                </a:ext>
              </a:extLst>
            </p:cNvPr>
            <p:cNvSpPr/>
            <p:nvPr/>
          </p:nvSpPr>
          <p:spPr>
            <a:xfrm>
              <a:off x="739629"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6" name="Rechteck 15">
              <a:extLst>
                <a:ext uri="{FF2B5EF4-FFF2-40B4-BE49-F238E27FC236}">
                  <a16:creationId xmlns:a16="http://schemas.microsoft.com/office/drawing/2014/main" id="{5175754B-CA53-4FCF-ADE4-D251D96E1DE5}"/>
                </a:ext>
              </a:extLst>
            </p:cNvPr>
            <p:cNvSpPr/>
            <p:nvPr/>
          </p:nvSpPr>
          <p:spPr>
            <a:xfrm>
              <a:off x="878566"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17" name="Rechteck 16">
              <a:extLst>
                <a:ext uri="{FF2B5EF4-FFF2-40B4-BE49-F238E27FC236}">
                  <a16:creationId xmlns:a16="http://schemas.microsoft.com/office/drawing/2014/main" id="{B4F06323-14A9-41B2-B254-9F03A4FC0569}"/>
                </a:ext>
              </a:extLst>
            </p:cNvPr>
            <p:cNvSpPr/>
            <p:nvPr/>
          </p:nvSpPr>
          <p:spPr>
            <a:xfrm>
              <a:off x="604007" y="366128"/>
              <a:ext cx="108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grpSp>
        <p:nvGrpSpPr>
          <p:cNvPr id="18" name="Gruppieren 17">
            <a:extLst>
              <a:ext uri="{FF2B5EF4-FFF2-40B4-BE49-F238E27FC236}">
                <a16:creationId xmlns:a16="http://schemas.microsoft.com/office/drawing/2014/main" id="{F4E3DEDD-C47B-436F-908E-E5F8EF4C912B}"/>
              </a:ext>
            </a:extLst>
          </p:cNvPr>
          <p:cNvGrpSpPr/>
          <p:nvPr/>
        </p:nvGrpSpPr>
        <p:grpSpPr>
          <a:xfrm>
            <a:off x="6345765" y="2391463"/>
            <a:ext cx="411569" cy="252822"/>
            <a:chOff x="1686187" y="2282561"/>
            <a:chExt cx="411569" cy="252822"/>
          </a:xfrm>
        </p:grpSpPr>
        <p:sp>
          <p:nvSpPr>
            <p:cNvPr id="19" name="Rechteck 18">
              <a:extLst>
                <a:ext uri="{FF2B5EF4-FFF2-40B4-BE49-F238E27FC236}">
                  <a16:creationId xmlns:a16="http://schemas.microsoft.com/office/drawing/2014/main" id="{A5427687-4905-43DA-84AD-8BE9B5B5A492}"/>
                </a:ext>
              </a:extLst>
            </p:cNvPr>
            <p:cNvSpPr/>
            <p:nvPr/>
          </p:nvSpPr>
          <p:spPr>
            <a:xfrm>
              <a:off x="1686187" y="2282561"/>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0" name="Rechteck 19">
              <a:extLst>
                <a:ext uri="{FF2B5EF4-FFF2-40B4-BE49-F238E27FC236}">
                  <a16:creationId xmlns:a16="http://schemas.microsoft.com/office/drawing/2014/main" id="{30DF5024-3F21-4C8B-A05E-60182B99BD13}"/>
                </a:ext>
              </a:extLst>
            </p:cNvPr>
            <p:cNvSpPr/>
            <p:nvPr/>
          </p:nvSpPr>
          <p:spPr>
            <a:xfrm>
              <a:off x="1686187" y="2350793"/>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1" name="Rechteck 20">
              <a:extLst>
                <a:ext uri="{FF2B5EF4-FFF2-40B4-BE49-F238E27FC236}">
                  <a16:creationId xmlns:a16="http://schemas.microsoft.com/office/drawing/2014/main" id="{9B432FAF-9448-4759-A606-193A1D42A4A1}"/>
                </a:ext>
              </a:extLst>
            </p:cNvPr>
            <p:cNvSpPr/>
            <p:nvPr/>
          </p:nvSpPr>
          <p:spPr>
            <a:xfrm>
              <a:off x="1686187" y="2420605"/>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22" name="Rechteck 21">
              <a:extLst>
                <a:ext uri="{FF2B5EF4-FFF2-40B4-BE49-F238E27FC236}">
                  <a16:creationId xmlns:a16="http://schemas.microsoft.com/office/drawing/2014/main" id="{A9DC33C7-049C-49D5-9EF5-C7104878B046}"/>
                </a:ext>
              </a:extLst>
            </p:cNvPr>
            <p:cNvSpPr/>
            <p:nvPr/>
          </p:nvSpPr>
          <p:spPr>
            <a:xfrm>
              <a:off x="1686187" y="2489664"/>
              <a:ext cx="41156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sp>
        <p:nvSpPr>
          <p:cNvPr id="24" name="Rechteck 23">
            <a:extLst>
              <a:ext uri="{FF2B5EF4-FFF2-40B4-BE49-F238E27FC236}">
                <a16:creationId xmlns:a16="http://schemas.microsoft.com/office/drawing/2014/main" id="{24F20239-ADEF-457B-A3A1-374F8CD57B68}"/>
              </a:ext>
            </a:extLst>
          </p:cNvPr>
          <p:cNvSpPr/>
          <p:nvPr/>
        </p:nvSpPr>
        <p:spPr>
          <a:xfrm>
            <a:off x="249980" y="2742447"/>
            <a:ext cx="2583518" cy="1015663"/>
          </a:xfrm>
          <a:prstGeom prst="rect">
            <a:avLst/>
          </a:prstGeom>
        </p:spPr>
        <p:txBody>
          <a:bodyPr wrap="square">
            <a:spAutoFit/>
          </a:bodyPr>
          <a:lstStyle/>
          <a:p>
            <a:pPr marL="171450" indent="-171450">
              <a:buFont typeface="Wingdings" panose="05000000000000000000" pitchFamily="2" charset="2"/>
              <a:buChar char="§"/>
            </a:pPr>
            <a:r>
              <a:rPr lang="en-US" sz="1000" dirty="0">
                <a:solidFill>
                  <a:schemeClr val="bg1"/>
                </a:solidFill>
              </a:rPr>
              <a:t>Discrete Choice Experiment to investigate farmers' preferences for alternative grassland biodiversity payments</a:t>
            </a:r>
          </a:p>
          <a:p>
            <a:pPr marL="171450" indent="-171450">
              <a:buFont typeface="Wingdings" panose="05000000000000000000" pitchFamily="2" charset="2"/>
              <a:buChar char="§"/>
            </a:pPr>
            <a:r>
              <a:rPr lang="en-US" sz="1000" dirty="0">
                <a:solidFill>
                  <a:schemeClr val="bg1"/>
                </a:solidFill>
              </a:rPr>
              <a:t>Farm ecological performance is measured using a biodiversity index built based on grassland species found on fields</a:t>
            </a:r>
            <a:endParaRPr lang="de-DE" sz="1000" dirty="0">
              <a:solidFill>
                <a:schemeClr val="bg1"/>
              </a:solidFill>
            </a:endParaRPr>
          </a:p>
        </p:txBody>
      </p:sp>
      <p:sp>
        <p:nvSpPr>
          <p:cNvPr id="25" name="Rechteck 24">
            <a:extLst>
              <a:ext uri="{FF2B5EF4-FFF2-40B4-BE49-F238E27FC236}">
                <a16:creationId xmlns:a16="http://schemas.microsoft.com/office/drawing/2014/main" id="{6F4440DF-148F-45CF-8D7D-37EEB29D9B99}"/>
              </a:ext>
            </a:extLst>
          </p:cNvPr>
          <p:cNvSpPr/>
          <p:nvPr/>
        </p:nvSpPr>
        <p:spPr>
          <a:xfrm>
            <a:off x="249980" y="1968498"/>
            <a:ext cx="4572000" cy="276999"/>
          </a:xfrm>
          <a:prstGeom prst="rect">
            <a:avLst/>
          </a:prstGeom>
        </p:spPr>
        <p:txBody>
          <a:bodyPr>
            <a:spAutoFit/>
          </a:bodyPr>
          <a:lstStyle/>
          <a:p>
            <a:r>
              <a:rPr lang="en-US" sz="1200" dirty="0">
                <a:solidFill>
                  <a:schemeClr val="bg1"/>
                </a:solidFill>
              </a:rPr>
              <a:t>Methods</a:t>
            </a:r>
            <a:endParaRPr lang="de-DE" sz="1200" dirty="0">
              <a:solidFill>
                <a:schemeClr val="bg1"/>
              </a:solidFill>
            </a:endParaRPr>
          </a:p>
        </p:txBody>
      </p:sp>
      <p:sp>
        <p:nvSpPr>
          <p:cNvPr id="28" name="Rechteck 27">
            <a:extLst>
              <a:ext uri="{FF2B5EF4-FFF2-40B4-BE49-F238E27FC236}">
                <a16:creationId xmlns:a16="http://schemas.microsoft.com/office/drawing/2014/main" id="{7DCF3B65-8BA7-405B-8639-33D60F4ECE40}"/>
              </a:ext>
            </a:extLst>
          </p:cNvPr>
          <p:cNvSpPr/>
          <p:nvPr/>
        </p:nvSpPr>
        <p:spPr>
          <a:xfrm>
            <a:off x="3189914" y="2743819"/>
            <a:ext cx="2697059" cy="1631216"/>
          </a:xfrm>
          <a:prstGeom prst="rect">
            <a:avLst/>
          </a:prstGeom>
        </p:spPr>
        <p:txBody>
          <a:bodyPr wrap="square">
            <a:spAutoFit/>
          </a:bodyPr>
          <a:lstStyle/>
          <a:p>
            <a:pPr marL="171450" indent="-171450">
              <a:buFont typeface="Wingdings" panose="05000000000000000000" pitchFamily="2" charset="2"/>
              <a:buChar char="§"/>
            </a:pPr>
            <a:r>
              <a:rPr lang="de-DE" sz="1000" dirty="0" err="1">
                <a:solidFill>
                  <a:schemeClr val="bg1"/>
                </a:solidFill>
              </a:rPr>
              <a:t>Representative</a:t>
            </a:r>
            <a:r>
              <a:rPr lang="de-DE" sz="1000" dirty="0">
                <a:solidFill>
                  <a:schemeClr val="bg1"/>
                </a:solidFill>
              </a:rPr>
              <a:t> sample </a:t>
            </a:r>
            <a:r>
              <a:rPr lang="de-DE" sz="1000" dirty="0" err="1">
                <a:solidFill>
                  <a:schemeClr val="bg1"/>
                </a:solidFill>
              </a:rPr>
              <a:t>of</a:t>
            </a:r>
            <a:r>
              <a:rPr lang="de-DE" sz="1000" dirty="0">
                <a:solidFill>
                  <a:schemeClr val="bg1"/>
                </a:solidFill>
              </a:rPr>
              <a:t> </a:t>
            </a:r>
            <a:r>
              <a:rPr lang="de-DE" sz="1000" dirty="0" err="1">
                <a:solidFill>
                  <a:schemeClr val="bg1"/>
                </a:solidFill>
              </a:rPr>
              <a:t>Bavarian</a:t>
            </a:r>
            <a:r>
              <a:rPr lang="de-DE" sz="1000" dirty="0">
                <a:solidFill>
                  <a:schemeClr val="bg1"/>
                </a:solidFill>
              </a:rPr>
              <a:t> </a:t>
            </a:r>
            <a:r>
              <a:rPr lang="de-DE" sz="1000" dirty="0" err="1">
                <a:solidFill>
                  <a:schemeClr val="bg1"/>
                </a:solidFill>
              </a:rPr>
              <a:t>dairy</a:t>
            </a:r>
            <a:r>
              <a:rPr lang="de-DE" sz="1000" dirty="0">
                <a:solidFill>
                  <a:schemeClr val="bg1"/>
                </a:solidFill>
              </a:rPr>
              <a:t> </a:t>
            </a:r>
            <a:r>
              <a:rPr lang="de-DE" sz="1000" dirty="0" err="1">
                <a:solidFill>
                  <a:schemeClr val="bg1"/>
                </a:solidFill>
              </a:rPr>
              <a:t>farms</a:t>
            </a:r>
            <a:r>
              <a:rPr lang="de-DE" sz="1000" dirty="0">
                <a:solidFill>
                  <a:schemeClr val="bg1"/>
                </a:solidFill>
              </a:rPr>
              <a:t> </a:t>
            </a:r>
            <a:r>
              <a:rPr lang="de-DE" sz="1000" dirty="0" err="1">
                <a:solidFill>
                  <a:schemeClr val="bg1"/>
                </a:solidFill>
              </a:rPr>
              <a:t>managing</a:t>
            </a:r>
            <a:r>
              <a:rPr lang="de-DE" sz="1000" dirty="0">
                <a:solidFill>
                  <a:schemeClr val="bg1"/>
                </a:solidFill>
              </a:rPr>
              <a:t> a large </a:t>
            </a:r>
            <a:r>
              <a:rPr lang="de-DE" sz="1000" dirty="0" err="1">
                <a:solidFill>
                  <a:schemeClr val="bg1"/>
                </a:solidFill>
              </a:rPr>
              <a:t>share</a:t>
            </a:r>
            <a:r>
              <a:rPr lang="de-DE" sz="1000" dirty="0">
                <a:solidFill>
                  <a:schemeClr val="bg1"/>
                </a:solidFill>
              </a:rPr>
              <a:t> </a:t>
            </a:r>
            <a:r>
              <a:rPr lang="de-DE" sz="1000" dirty="0" err="1">
                <a:solidFill>
                  <a:schemeClr val="bg1"/>
                </a:solidFill>
              </a:rPr>
              <a:t>of</a:t>
            </a:r>
            <a:r>
              <a:rPr lang="de-DE" sz="1000" dirty="0">
                <a:solidFill>
                  <a:schemeClr val="bg1"/>
                </a:solidFill>
              </a:rPr>
              <a:t> permanent </a:t>
            </a:r>
            <a:r>
              <a:rPr lang="de-DE" sz="1000" dirty="0" err="1">
                <a:solidFill>
                  <a:schemeClr val="bg1"/>
                </a:solidFill>
              </a:rPr>
              <a:t>grassland</a:t>
            </a:r>
            <a:r>
              <a:rPr lang="de-DE" sz="1000" dirty="0">
                <a:solidFill>
                  <a:schemeClr val="bg1"/>
                </a:solidFill>
              </a:rPr>
              <a:t> in Bavaria (</a:t>
            </a:r>
            <a:r>
              <a:rPr lang="de-DE" sz="1000" dirty="0" err="1">
                <a:solidFill>
                  <a:schemeClr val="bg1"/>
                </a:solidFill>
              </a:rPr>
              <a:t>survey</a:t>
            </a:r>
            <a:r>
              <a:rPr lang="de-DE" sz="1000" dirty="0">
                <a:solidFill>
                  <a:schemeClr val="bg1"/>
                </a:solidFill>
              </a:rPr>
              <a:t> in 2022) </a:t>
            </a:r>
          </a:p>
          <a:p>
            <a:pPr marL="171450" indent="-171450">
              <a:buFont typeface="Wingdings" panose="05000000000000000000" pitchFamily="2" charset="2"/>
              <a:buChar char="§"/>
            </a:pPr>
            <a:r>
              <a:rPr lang="de-DE" sz="1000" dirty="0">
                <a:solidFill>
                  <a:schemeClr val="bg1"/>
                </a:solidFill>
              </a:rPr>
              <a:t>Sample </a:t>
            </a:r>
            <a:r>
              <a:rPr lang="de-DE" sz="1000" dirty="0" err="1">
                <a:solidFill>
                  <a:schemeClr val="bg1"/>
                </a:solidFill>
              </a:rPr>
              <a:t>includes</a:t>
            </a:r>
            <a:r>
              <a:rPr lang="de-DE" sz="1000" dirty="0">
                <a:solidFill>
                  <a:schemeClr val="bg1"/>
                </a:solidFill>
              </a:rPr>
              <a:t> </a:t>
            </a:r>
            <a:r>
              <a:rPr lang="de-DE" sz="1000" dirty="0" err="1">
                <a:solidFill>
                  <a:schemeClr val="bg1"/>
                </a:solidFill>
              </a:rPr>
              <a:t>farms</a:t>
            </a:r>
            <a:r>
              <a:rPr lang="de-DE" sz="1000" dirty="0">
                <a:solidFill>
                  <a:schemeClr val="bg1"/>
                </a:solidFill>
              </a:rPr>
              <a:t> </a:t>
            </a:r>
            <a:r>
              <a:rPr lang="de-DE" sz="1000" dirty="0" err="1">
                <a:solidFill>
                  <a:schemeClr val="bg1"/>
                </a:solidFill>
              </a:rPr>
              <a:t>participating</a:t>
            </a:r>
            <a:r>
              <a:rPr lang="de-DE" sz="1000" dirty="0">
                <a:solidFill>
                  <a:schemeClr val="bg1"/>
                </a:solidFill>
              </a:rPr>
              <a:t> in </a:t>
            </a:r>
            <a:r>
              <a:rPr lang="de-DE" sz="1000" dirty="0" err="1">
                <a:solidFill>
                  <a:schemeClr val="bg1"/>
                </a:solidFill>
              </a:rPr>
              <a:t>result-based</a:t>
            </a:r>
            <a:r>
              <a:rPr lang="de-DE" sz="1000" dirty="0">
                <a:solidFill>
                  <a:schemeClr val="bg1"/>
                </a:solidFill>
              </a:rPr>
              <a:t> </a:t>
            </a:r>
            <a:r>
              <a:rPr lang="de-DE" sz="1000" dirty="0" err="1">
                <a:solidFill>
                  <a:schemeClr val="bg1"/>
                </a:solidFill>
              </a:rPr>
              <a:t>grassland</a:t>
            </a:r>
            <a:r>
              <a:rPr lang="de-DE" sz="1000" dirty="0">
                <a:solidFill>
                  <a:schemeClr val="bg1"/>
                </a:solidFill>
              </a:rPr>
              <a:t> </a:t>
            </a:r>
            <a:r>
              <a:rPr lang="de-DE" sz="1000" dirty="0" err="1">
                <a:solidFill>
                  <a:schemeClr val="bg1"/>
                </a:solidFill>
              </a:rPr>
              <a:t>conservation</a:t>
            </a:r>
            <a:r>
              <a:rPr lang="de-DE" sz="1000" dirty="0">
                <a:solidFill>
                  <a:schemeClr val="bg1"/>
                </a:solidFill>
              </a:rPr>
              <a:t> </a:t>
            </a:r>
            <a:r>
              <a:rPr lang="de-DE" sz="1000" dirty="0" err="1">
                <a:solidFill>
                  <a:schemeClr val="bg1"/>
                </a:solidFill>
              </a:rPr>
              <a:t>scheme</a:t>
            </a:r>
            <a:r>
              <a:rPr lang="de-DE" sz="1000" dirty="0">
                <a:solidFill>
                  <a:schemeClr val="bg1"/>
                </a:solidFill>
              </a:rPr>
              <a:t>, </a:t>
            </a:r>
            <a:r>
              <a:rPr lang="de-DE" sz="1000" dirty="0" err="1">
                <a:solidFill>
                  <a:schemeClr val="bg1"/>
                </a:solidFill>
              </a:rPr>
              <a:t>farms</a:t>
            </a:r>
            <a:r>
              <a:rPr lang="de-DE" sz="1000" dirty="0">
                <a:solidFill>
                  <a:schemeClr val="bg1"/>
                </a:solidFill>
              </a:rPr>
              <a:t> </a:t>
            </a:r>
            <a:r>
              <a:rPr lang="de-DE" sz="1000" dirty="0" err="1">
                <a:solidFill>
                  <a:schemeClr val="bg1"/>
                </a:solidFill>
              </a:rPr>
              <a:t>participating</a:t>
            </a:r>
            <a:r>
              <a:rPr lang="de-DE" sz="1000" dirty="0">
                <a:solidFill>
                  <a:schemeClr val="bg1"/>
                </a:solidFill>
              </a:rPr>
              <a:t> in action-</a:t>
            </a:r>
            <a:r>
              <a:rPr lang="de-DE" sz="1000" dirty="0" err="1">
                <a:solidFill>
                  <a:schemeClr val="bg1"/>
                </a:solidFill>
              </a:rPr>
              <a:t>based</a:t>
            </a:r>
            <a:r>
              <a:rPr lang="de-DE" sz="1000" dirty="0">
                <a:solidFill>
                  <a:schemeClr val="bg1"/>
                </a:solidFill>
              </a:rPr>
              <a:t> </a:t>
            </a:r>
            <a:r>
              <a:rPr lang="de-DE" sz="1000" dirty="0" err="1">
                <a:solidFill>
                  <a:schemeClr val="bg1"/>
                </a:solidFill>
              </a:rPr>
              <a:t>grassland</a:t>
            </a:r>
            <a:r>
              <a:rPr lang="de-DE" sz="1000" dirty="0">
                <a:solidFill>
                  <a:schemeClr val="bg1"/>
                </a:solidFill>
              </a:rPr>
              <a:t> </a:t>
            </a:r>
            <a:r>
              <a:rPr lang="de-DE" sz="1000" dirty="0" err="1">
                <a:solidFill>
                  <a:schemeClr val="bg1"/>
                </a:solidFill>
              </a:rPr>
              <a:t>conservation</a:t>
            </a:r>
            <a:r>
              <a:rPr lang="de-DE" sz="1000" dirty="0">
                <a:solidFill>
                  <a:schemeClr val="bg1"/>
                </a:solidFill>
              </a:rPr>
              <a:t> </a:t>
            </a:r>
            <a:r>
              <a:rPr lang="de-DE" sz="1000" dirty="0" err="1">
                <a:solidFill>
                  <a:schemeClr val="bg1"/>
                </a:solidFill>
              </a:rPr>
              <a:t>scheme</a:t>
            </a:r>
            <a:r>
              <a:rPr lang="de-DE" sz="1000" dirty="0">
                <a:solidFill>
                  <a:schemeClr val="bg1"/>
                </a:solidFill>
              </a:rPr>
              <a:t> and non-</a:t>
            </a:r>
            <a:r>
              <a:rPr lang="de-DE" sz="1000" dirty="0" err="1">
                <a:solidFill>
                  <a:schemeClr val="bg1"/>
                </a:solidFill>
              </a:rPr>
              <a:t>participating</a:t>
            </a:r>
            <a:r>
              <a:rPr lang="de-DE" sz="1000" dirty="0">
                <a:solidFill>
                  <a:schemeClr val="bg1"/>
                </a:solidFill>
              </a:rPr>
              <a:t> </a:t>
            </a:r>
            <a:r>
              <a:rPr lang="de-DE" sz="1000" dirty="0" err="1">
                <a:solidFill>
                  <a:schemeClr val="bg1"/>
                </a:solidFill>
              </a:rPr>
              <a:t>farms</a:t>
            </a:r>
            <a:endParaRPr lang="de-DE" sz="1000" dirty="0">
              <a:solidFill>
                <a:schemeClr val="bg1"/>
              </a:solidFill>
            </a:endParaRPr>
          </a:p>
          <a:p>
            <a:pPr marL="171450" indent="-171450">
              <a:buFont typeface="Wingdings" panose="05000000000000000000" pitchFamily="2" charset="2"/>
              <a:buChar char="§"/>
            </a:pPr>
            <a:r>
              <a:rPr lang="de-DE" sz="1000" dirty="0">
                <a:solidFill>
                  <a:schemeClr val="bg1"/>
                </a:solidFill>
              </a:rPr>
              <a:t>Farm-level </a:t>
            </a:r>
            <a:r>
              <a:rPr lang="de-DE" sz="1000" dirty="0" err="1">
                <a:solidFill>
                  <a:schemeClr val="bg1"/>
                </a:solidFill>
              </a:rPr>
              <a:t>biodiversity</a:t>
            </a:r>
            <a:r>
              <a:rPr lang="de-DE" sz="1000" dirty="0">
                <a:solidFill>
                  <a:schemeClr val="bg1"/>
                </a:solidFill>
              </a:rPr>
              <a:t> </a:t>
            </a:r>
            <a:r>
              <a:rPr lang="de-DE" sz="1000" dirty="0" err="1">
                <a:solidFill>
                  <a:schemeClr val="bg1"/>
                </a:solidFill>
              </a:rPr>
              <a:t>indicator</a:t>
            </a:r>
            <a:r>
              <a:rPr lang="de-DE" sz="1000" dirty="0">
                <a:solidFill>
                  <a:schemeClr val="bg1"/>
                </a:solidFill>
              </a:rPr>
              <a:t> </a:t>
            </a:r>
            <a:r>
              <a:rPr lang="de-DE" sz="1000" dirty="0" err="1">
                <a:solidFill>
                  <a:schemeClr val="bg1"/>
                </a:solidFill>
              </a:rPr>
              <a:t>based</a:t>
            </a:r>
            <a:r>
              <a:rPr lang="de-DE" sz="1000" dirty="0">
                <a:solidFill>
                  <a:schemeClr val="bg1"/>
                </a:solidFill>
              </a:rPr>
              <a:t> on </a:t>
            </a:r>
            <a:r>
              <a:rPr lang="de-DE" sz="1000" dirty="0" err="1">
                <a:solidFill>
                  <a:schemeClr val="bg1"/>
                </a:solidFill>
              </a:rPr>
              <a:t>grassland</a:t>
            </a:r>
            <a:r>
              <a:rPr lang="de-DE" sz="1000" dirty="0">
                <a:solidFill>
                  <a:schemeClr val="bg1"/>
                </a:solidFill>
              </a:rPr>
              <a:t> </a:t>
            </a:r>
            <a:r>
              <a:rPr lang="de-DE" sz="1000" dirty="0" err="1">
                <a:solidFill>
                  <a:schemeClr val="bg1"/>
                </a:solidFill>
              </a:rPr>
              <a:t>species</a:t>
            </a:r>
            <a:r>
              <a:rPr lang="de-DE" sz="1000" dirty="0">
                <a:solidFill>
                  <a:schemeClr val="bg1"/>
                </a:solidFill>
              </a:rPr>
              <a:t> </a:t>
            </a:r>
            <a:r>
              <a:rPr lang="de-DE" sz="1000" dirty="0" err="1">
                <a:solidFill>
                  <a:schemeClr val="bg1"/>
                </a:solidFill>
              </a:rPr>
              <a:t>found</a:t>
            </a:r>
            <a:r>
              <a:rPr lang="de-DE" sz="1000" dirty="0">
                <a:solidFill>
                  <a:schemeClr val="bg1"/>
                </a:solidFill>
              </a:rPr>
              <a:t> on </a:t>
            </a:r>
            <a:r>
              <a:rPr lang="de-DE" sz="1000" dirty="0" err="1">
                <a:solidFill>
                  <a:schemeClr val="bg1"/>
                </a:solidFill>
              </a:rPr>
              <a:t>fields</a:t>
            </a:r>
            <a:endParaRPr lang="de-DE" sz="1000" dirty="0">
              <a:solidFill>
                <a:schemeClr val="bg1"/>
              </a:solidFill>
            </a:endParaRPr>
          </a:p>
        </p:txBody>
      </p:sp>
      <p:sp>
        <p:nvSpPr>
          <p:cNvPr id="29" name="Rechteck 28">
            <a:extLst>
              <a:ext uri="{FF2B5EF4-FFF2-40B4-BE49-F238E27FC236}">
                <a16:creationId xmlns:a16="http://schemas.microsoft.com/office/drawing/2014/main" id="{EC385287-CB84-4637-A595-527D09B29B42}"/>
              </a:ext>
            </a:extLst>
          </p:cNvPr>
          <p:cNvSpPr/>
          <p:nvPr/>
        </p:nvSpPr>
        <p:spPr>
          <a:xfrm>
            <a:off x="3199557" y="1962485"/>
            <a:ext cx="4572000" cy="276999"/>
          </a:xfrm>
          <a:prstGeom prst="rect">
            <a:avLst/>
          </a:prstGeom>
        </p:spPr>
        <p:txBody>
          <a:bodyPr>
            <a:spAutoFit/>
          </a:bodyPr>
          <a:lstStyle/>
          <a:p>
            <a:r>
              <a:rPr lang="en-US" sz="1200" dirty="0">
                <a:solidFill>
                  <a:schemeClr val="bg1"/>
                </a:solidFill>
              </a:rPr>
              <a:t>Empirical case</a:t>
            </a:r>
            <a:endParaRPr lang="de-DE" sz="1200" dirty="0">
              <a:solidFill>
                <a:schemeClr val="bg1"/>
              </a:solidFill>
            </a:endParaRPr>
          </a:p>
        </p:txBody>
      </p:sp>
      <p:sp>
        <p:nvSpPr>
          <p:cNvPr id="30" name="Rechteck 29">
            <a:extLst>
              <a:ext uri="{FF2B5EF4-FFF2-40B4-BE49-F238E27FC236}">
                <a16:creationId xmlns:a16="http://schemas.microsoft.com/office/drawing/2014/main" id="{674DA0E0-F829-47A5-9DBB-0269660F6955}"/>
              </a:ext>
            </a:extLst>
          </p:cNvPr>
          <p:cNvSpPr/>
          <p:nvPr/>
        </p:nvSpPr>
        <p:spPr>
          <a:xfrm>
            <a:off x="6248165" y="1968498"/>
            <a:ext cx="2297716" cy="276999"/>
          </a:xfrm>
          <a:prstGeom prst="rect">
            <a:avLst/>
          </a:prstGeom>
        </p:spPr>
        <p:txBody>
          <a:bodyPr wrap="square">
            <a:spAutoFit/>
          </a:bodyPr>
          <a:lstStyle/>
          <a:p>
            <a:r>
              <a:rPr lang="en-US" sz="1200" dirty="0">
                <a:solidFill>
                  <a:schemeClr val="bg1"/>
                </a:solidFill>
              </a:rPr>
              <a:t>Main results</a:t>
            </a:r>
            <a:endParaRPr lang="de-DE" sz="1200" dirty="0">
              <a:solidFill>
                <a:schemeClr val="bg1"/>
              </a:solidFill>
            </a:endParaRPr>
          </a:p>
        </p:txBody>
      </p:sp>
      <p:sp>
        <p:nvSpPr>
          <p:cNvPr id="31" name="Rechteck 30">
            <a:extLst>
              <a:ext uri="{FF2B5EF4-FFF2-40B4-BE49-F238E27FC236}">
                <a16:creationId xmlns:a16="http://schemas.microsoft.com/office/drawing/2014/main" id="{17008B5F-C65B-4895-AA69-DCEA72EDCE6F}"/>
              </a:ext>
            </a:extLst>
          </p:cNvPr>
          <p:cNvSpPr/>
          <p:nvPr/>
        </p:nvSpPr>
        <p:spPr>
          <a:xfrm>
            <a:off x="6251899" y="2744822"/>
            <a:ext cx="2621558" cy="2708434"/>
          </a:xfrm>
          <a:prstGeom prst="rect">
            <a:avLst/>
          </a:prstGeom>
        </p:spPr>
        <p:txBody>
          <a:bodyPr wrap="square">
            <a:spAutoFit/>
          </a:bodyPr>
          <a:lstStyle/>
          <a:p>
            <a:pPr marL="228600" indent="-228600">
              <a:buFont typeface="+mj-lt"/>
              <a:buAutoNum type="arabicParenBoth"/>
            </a:pPr>
            <a:r>
              <a:rPr lang="en-US" sz="1000" dirty="0">
                <a:solidFill>
                  <a:schemeClr val="bg1"/>
                </a:solidFill>
              </a:rPr>
              <a:t>Farmers are more reluctant to accept action-based schemes, however, the payment mechanism is not the only driver of farmers' decision-making </a:t>
            </a:r>
          </a:p>
          <a:p>
            <a:pPr marL="228600" indent="-228600">
              <a:buFont typeface="+mj-lt"/>
              <a:buAutoNum type="arabicParenBoth"/>
            </a:pPr>
            <a:r>
              <a:rPr lang="en-US" sz="1000" dirty="0">
                <a:solidFill>
                  <a:schemeClr val="bg1"/>
                </a:solidFill>
              </a:rPr>
              <a:t>Applicability of the prescribed management practice to the farming system, and the achievability of the outcome, are also key for adoption</a:t>
            </a:r>
          </a:p>
          <a:p>
            <a:pPr marL="228600" indent="-228600">
              <a:buFont typeface="+mj-lt"/>
              <a:buAutoNum type="arabicParenBoth"/>
            </a:pPr>
            <a:r>
              <a:rPr lang="en-US" sz="1000" dirty="0">
                <a:solidFill>
                  <a:schemeClr val="bg1"/>
                </a:solidFill>
              </a:rPr>
              <a:t>Intensive farmers are more likely to choose hybrid solutions than extensive farms, which prefer a result-based approach</a:t>
            </a:r>
          </a:p>
          <a:p>
            <a:pPr marL="228600" indent="-228600">
              <a:buFont typeface="+mj-lt"/>
              <a:buAutoNum type="arabicParenBoth"/>
            </a:pPr>
            <a:r>
              <a:rPr lang="en-US" sz="1000" dirty="0">
                <a:solidFill>
                  <a:schemeClr val="bg1"/>
                </a:solidFill>
              </a:rPr>
              <a:t>Farms with higher biodiversity tend to accept result-based schemes more frequently and are willing to </a:t>
            </a:r>
            <a:r>
              <a:rPr lang="en-US" sz="1000" dirty="0" err="1">
                <a:solidFill>
                  <a:schemeClr val="bg1"/>
                </a:solidFill>
              </a:rPr>
              <a:t>enrol</a:t>
            </a:r>
            <a:r>
              <a:rPr lang="en-US" sz="1000" dirty="0">
                <a:solidFill>
                  <a:schemeClr val="bg1"/>
                </a:solidFill>
              </a:rPr>
              <a:t> a greater share of their land</a:t>
            </a:r>
          </a:p>
          <a:p>
            <a:pPr marL="228600" indent="-228600">
              <a:buFont typeface="+mj-lt"/>
              <a:buAutoNum type="arabicParenBoth"/>
            </a:pPr>
            <a:endParaRPr lang="de-DE" sz="1000" dirty="0">
              <a:solidFill>
                <a:schemeClr val="bg1"/>
              </a:solidFill>
            </a:endParaRPr>
          </a:p>
        </p:txBody>
      </p:sp>
      <p:sp>
        <p:nvSpPr>
          <p:cNvPr id="32" name="Rechteck 31">
            <a:extLst>
              <a:ext uri="{FF2B5EF4-FFF2-40B4-BE49-F238E27FC236}">
                <a16:creationId xmlns:a16="http://schemas.microsoft.com/office/drawing/2014/main" id="{8F249DBC-8FC7-4BFB-8947-F09ABE83343E}"/>
              </a:ext>
            </a:extLst>
          </p:cNvPr>
          <p:cNvSpPr/>
          <p:nvPr/>
        </p:nvSpPr>
        <p:spPr>
          <a:xfrm>
            <a:off x="249980" y="5301600"/>
            <a:ext cx="4572000" cy="276999"/>
          </a:xfrm>
          <a:prstGeom prst="rect">
            <a:avLst/>
          </a:prstGeom>
        </p:spPr>
        <p:txBody>
          <a:bodyPr>
            <a:spAutoFit/>
          </a:bodyPr>
          <a:lstStyle/>
          <a:p>
            <a:r>
              <a:rPr lang="en-US" sz="1200" dirty="0">
                <a:solidFill>
                  <a:schemeClr val="bg1"/>
                </a:solidFill>
              </a:rPr>
              <a:t>Paper</a:t>
            </a:r>
            <a:endParaRPr lang="de-DE" sz="1200" dirty="0">
              <a:solidFill>
                <a:schemeClr val="bg1"/>
              </a:solidFill>
            </a:endParaRPr>
          </a:p>
        </p:txBody>
      </p:sp>
      <p:sp>
        <p:nvSpPr>
          <p:cNvPr id="33" name="Rechteck 32">
            <a:extLst>
              <a:ext uri="{FF2B5EF4-FFF2-40B4-BE49-F238E27FC236}">
                <a16:creationId xmlns:a16="http://schemas.microsoft.com/office/drawing/2014/main" id="{0E8EB00B-AB41-46D9-81EC-428642B78B0A}"/>
              </a:ext>
            </a:extLst>
          </p:cNvPr>
          <p:cNvSpPr/>
          <p:nvPr/>
        </p:nvSpPr>
        <p:spPr>
          <a:xfrm>
            <a:off x="249980" y="5523201"/>
            <a:ext cx="8505820" cy="338554"/>
          </a:xfrm>
          <a:prstGeom prst="rect">
            <a:avLst/>
          </a:prstGeom>
        </p:spPr>
        <p:txBody>
          <a:bodyPr wrap="square">
            <a:spAutoFit/>
          </a:bodyPr>
          <a:lstStyle/>
          <a:p>
            <a:pPr>
              <a:spcAft>
                <a:spcPts val="400"/>
              </a:spcAft>
            </a:pPr>
            <a:r>
              <a:rPr lang="en-US" sz="800" dirty="0">
                <a:solidFill>
                  <a:schemeClr val="bg1"/>
                </a:solidFill>
              </a:rPr>
              <a:t>Canessa, C., Venus, T. E., </a:t>
            </a:r>
            <a:r>
              <a:rPr lang="en-US" sz="800" dirty="0" err="1">
                <a:solidFill>
                  <a:schemeClr val="bg1"/>
                </a:solidFill>
              </a:rPr>
              <a:t>Wiesmeier</a:t>
            </a:r>
            <a:r>
              <a:rPr lang="en-US" sz="800" dirty="0">
                <a:solidFill>
                  <a:schemeClr val="bg1"/>
                </a:solidFill>
              </a:rPr>
              <a:t>, M., Mennig, P., Sauer, J. (2023). Incentives, Rewards or Both in Pay-</a:t>
            </a:r>
            <a:r>
              <a:rPr lang="en-US" sz="800" dirty="0" err="1">
                <a:solidFill>
                  <a:schemeClr val="bg1"/>
                </a:solidFill>
              </a:rPr>
              <a:t>ments</a:t>
            </a:r>
            <a:r>
              <a:rPr lang="en-US" sz="800" dirty="0">
                <a:solidFill>
                  <a:schemeClr val="bg1"/>
                </a:solidFill>
              </a:rPr>
              <a:t> for Ecosystem Ser-vices: Drawing a Link Be-tween Farmers' Prefer-</a:t>
            </a:r>
            <a:r>
              <a:rPr lang="en-US" sz="800" dirty="0" err="1">
                <a:solidFill>
                  <a:schemeClr val="bg1"/>
                </a:solidFill>
              </a:rPr>
              <a:t>ences</a:t>
            </a:r>
            <a:r>
              <a:rPr lang="en-US" sz="800" dirty="0">
                <a:solidFill>
                  <a:schemeClr val="bg1"/>
                </a:solidFill>
              </a:rPr>
              <a:t> and Biodiversity Levels. Ecological </a:t>
            </a:r>
            <a:r>
              <a:rPr lang="en-US" sz="800" dirty="0" err="1">
                <a:solidFill>
                  <a:schemeClr val="bg1"/>
                </a:solidFill>
              </a:rPr>
              <a:t>Econom-ics</a:t>
            </a:r>
            <a:r>
              <a:rPr lang="en-US" sz="800" dirty="0">
                <a:solidFill>
                  <a:schemeClr val="bg1"/>
                </a:solidFill>
              </a:rPr>
              <a:t>. Forthcoming.</a:t>
            </a:r>
            <a:endParaRPr lang="de-DE" sz="1000" dirty="0">
              <a:solidFill>
                <a:schemeClr val="bg1"/>
              </a:solidFill>
            </a:endParaRPr>
          </a:p>
        </p:txBody>
      </p:sp>
      <p:cxnSp>
        <p:nvCxnSpPr>
          <p:cNvPr id="35" name="Gerader Verbinder 34">
            <a:extLst>
              <a:ext uri="{FF2B5EF4-FFF2-40B4-BE49-F238E27FC236}">
                <a16:creationId xmlns:a16="http://schemas.microsoft.com/office/drawing/2014/main" id="{7108042A-9124-46AB-96B0-AA3053593A64}"/>
              </a:ext>
            </a:extLst>
          </p:cNvPr>
          <p:cNvCxnSpPr/>
          <p:nvPr/>
        </p:nvCxnSpPr>
        <p:spPr>
          <a:xfrm>
            <a:off x="-360727" y="1728483"/>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1E13BC9-A3A5-4BE7-B0AE-A6D0F2F7F1A5}"/>
              </a:ext>
            </a:extLst>
          </p:cNvPr>
          <p:cNvCxnSpPr>
            <a:cxnSpLocks/>
          </p:cNvCxnSpPr>
          <p:nvPr/>
        </p:nvCxnSpPr>
        <p:spPr>
          <a:xfrm>
            <a:off x="3064486" y="1730962"/>
            <a:ext cx="0" cy="35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F2E1687-7767-4B0D-B24D-AD1088DA57E3}"/>
              </a:ext>
            </a:extLst>
          </p:cNvPr>
          <p:cNvCxnSpPr>
            <a:cxnSpLocks/>
          </p:cNvCxnSpPr>
          <p:nvPr/>
        </p:nvCxnSpPr>
        <p:spPr>
          <a:xfrm>
            <a:off x="6114776" y="1728483"/>
            <a:ext cx="0" cy="35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7AF6359-BF01-401C-AE33-588442941D5D}"/>
              </a:ext>
            </a:extLst>
          </p:cNvPr>
          <p:cNvCxnSpPr/>
          <p:nvPr/>
        </p:nvCxnSpPr>
        <p:spPr>
          <a:xfrm>
            <a:off x="-208327" y="5293935"/>
            <a:ext cx="10251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817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8AA03-BE2A-46C9-89C7-5895F4D0DAED}"/>
              </a:ext>
            </a:extLst>
          </p:cNvPr>
          <p:cNvSpPr>
            <a:spLocks noGrp="1"/>
          </p:cNvSpPr>
          <p:nvPr>
            <p:ph type="title"/>
          </p:nvPr>
        </p:nvSpPr>
        <p:spPr/>
        <p:txBody>
          <a:bodyPr/>
          <a:lstStyle/>
          <a:p>
            <a:r>
              <a:rPr lang="de-DE" dirty="0" err="1"/>
              <a:t>Conclusion</a:t>
            </a:r>
            <a:endParaRPr lang="de-DE" dirty="0"/>
          </a:p>
        </p:txBody>
      </p:sp>
      <p:sp>
        <p:nvSpPr>
          <p:cNvPr id="4" name="Datumsplatzhalter 3">
            <a:extLst>
              <a:ext uri="{FF2B5EF4-FFF2-40B4-BE49-F238E27FC236}">
                <a16:creationId xmlns:a16="http://schemas.microsoft.com/office/drawing/2014/main" id="{96E1DDFB-0021-430D-890B-CD489181B9AE}"/>
              </a:ext>
            </a:extLst>
          </p:cNvPr>
          <p:cNvSpPr>
            <a:spLocks noGrp="1"/>
          </p:cNvSpPr>
          <p:nvPr>
            <p:ph type="dt" sz="half" idx="2"/>
          </p:nvPr>
        </p:nvSpPr>
        <p:spPr/>
        <p:txBody>
          <a:bodyPr/>
          <a:lstStyle/>
          <a:p>
            <a:pPr algn="l"/>
            <a:fld id="{0B073F77-23D7-8D42-8A72-DCC1827EEC11}" type="datetime1">
              <a:rPr lang="it-IT" smtClean="0"/>
              <a:t>03/10/2023</a:t>
            </a:fld>
            <a:endParaRPr lang="it-IT" dirty="0"/>
          </a:p>
        </p:txBody>
      </p:sp>
      <p:sp>
        <p:nvSpPr>
          <p:cNvPr id="5" name="Foliennummernplatzhalter 4">
            <a:extLst>
              <a:ext uri="{FF2B5EF4-FFF2-40B4-BE49-F238E27FC236}">
                <a16:creationId xmlns:a16="http://schemas.microsoft.com/office/drawing/2014/main" id="{4B8F1123-2B78-4DD0-94BB-1F07E1A9BCD8}"/>
              </a:ext>
            </a:extLst>
          </p:cNvPr>
          <p:cNvSpPr>
            <a:spLocks noGrp="1"/>
          </p:cNvSpPr>
          <p:nvPr>
            <p:ph type="sldNum" sz="quarter" idx="4"/>
          </p:nvPr>
        </p:nvSpPr>
        <p:spPr/>
        <p:txBody>
          <a:bodyPr/>
          <a:lstStyle/>
          <a:p>
            <a:fld id="{24A99081-5F7D-6B48-A940-E14DD127A422}" type="slidenum">
              <a:rPr lang="it-IT" smtClean="0"/>
              <a:pPr/>
              <a:t>59</a:t>
            </a:fld>
            <a:endParaRPr lang="it-IT"/>
          </a:p>
        </p:txBody>
      </p:sp>
      <p:pic>
        <p:nvPicPr>
          <p:cNvPr id="6" name="Grafik 5">
            <a:extLst>
              <a:ext uri="{FF2B5EF4-FFF2-40B4-BE49-F238E27FC236}">
                <a16:creationId xmlns:a16="http://schemas.microsoft.com/office/drawing/2014/main" id="{0BA7CF3F-934B-41B4-82A8-27B47CD088A0}"/>
              </a:ext>
            </a:extLst>
          </p:cNvPr>
          <p:cNvPicPr>
            <a:picLocks noChangeAspect="1"/>
          </p:cNvPicPr>
          <p:nvPr/>
        </p:nvPicPr>
        <p:blipFill>
          <a:blip r:embed="rId2">
            <a:grayscl/>
          </a:blip>
          <a:stretch>
            <a:fillRect/>
          </a:stretch>
        </p:blipFill>
        <p:spPr>
          <a:xfrm>
            <a:off x="0" y="2492488"/>
            <a:ext cx="3713871" cy="2474651"/>
          </a:xfrm>
          <a:prstGeom prst="rect">
            <a:avLst/>
          </a:prstGeom>
        </p:spPr>
      </p:pic>
      <p:sp>
        <p:nvSpPr>
          <p:cNvPr id="7" name="Gleichschenkliges Dreieck 6">
            <a:extLst>
              <a:ext uri="{FF2B5EF4-FFF2-40B4-BE49-F238E27FC236}">
                <a16:creationId xmlns:a16="http://schemas.microsoft.com/office/drawing/2014/main" id="{711502FC-CA11-4D90-8196-55165294BCD2}"/>
              </a:ext>
            </a:extLst>
          </p:cNvPr>
          <p:cNvSpPr/>
          <p:nvPr/>
        </p:nvSpPr>
        <p:spPr>
          <a:xfrm>
            <a:off x="-1" y="2492488"/>
            <a:ext cx="3713871" cy="2474651"/>
          </a:xfrm>
          <a:prstGeom prst="triangle">
            <a:avLst>
              <a:gd name="adj" fmla="val 10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8" name="Rechteck 7">
            <a:extLst>
              <a:ext uri="{FF2B5EF4-FFF2-40B4-BE49-F238E27FC236}">
                <a16:creationId xmlns:a16="http://schemas.microsoft.com/office/drawing/2014/main" id="{1400065A-9A89-48AD-8804-65E984108114}"/>
              </a:ext>
            </a:extLst>
          </p:cNvPr>
          <p:cNvSpPr/>
          <p:nvPr/>
        </p:nvSpPr>
        <p:spPr>
          <a:xfrm>
            <a:off x="-63305" y="2330340"/>
            <a:ext cx="3945988" cy="2792437"/>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sp>
        <p:nvSpPr>
          <p:cNvPr id="9" name="Rechteck 8">
            <a:extLst>
              <a:ext uri="{FF2B5EF4-FFF2-40B4-BE49-F238E27FC236}">
                <a16:creationId xmlns:a16="http://schemas.microsoft.com/office/drawing/2014/main" id="{84467D3D-5E33-4FC0-8422-0974DEC8135A}"/>
              </a:ext>
            </a:extLst>
          </p:cNvPr>
          <p:cNvSpPr/>
          <p:nvPr/>
        </p:nvSpPr>
        <p:spPr>
          <a:xfrm>
            <a:off x="3976577" y="1628987"/>
            <a:ext cx="4907171" cy="5047536"/>
          </a:xfrm>
          <a:prstGeom prst="rect">
            <a:avLst/>
          </a:prstGeom>
        </p:spPr>
        <p:txBody>
          <a:bodyPr wrap="square">
            <a:spAutoFit/>
          </a:bodyPr>
          <a:lstStyle/>
          <a:p>
            <a:pPr marL="342900" indent="-342900">
              <a:buFont typeface="+mj-lt"/>
              <a:buAutoNum type="arabicParenBoth"/>
            </a:pPr>
            <a:r>
              <a:rPr lang="de-DE" sz="1400" dirty="0"/>
              <a:t>Traditional </a:t>
            </a:r>
            <a:r>
              <a:rPr lang="de-DE" sz="1400" b="1" dirty="0"/>
              <a:t>(action-</a:t>
            </a:r>
            <a:r>
              <a:rPr lang="de-DE" sz="1400" b="1" dirty="0" err="1"/>
              <a:t>based</a:t>
            </a:r>
            <a:r>
              <a:rPr lang="de-DE" sz="1400" b="1" dirty="0"/>
              <a:t>) </a:t>
            </a:r>
            <a:r>
              <a:rPr lang="de-DE" sz="1400" b="1" dirty="0" err="1"/>
              <a:t>schemes</a:t>
            </a:r>
            <a:r>
              <a:rPr lang="de-DE" sz="1400" b="1" dirty="0"/>
              <a:t> perform </a:t>
            </a:r>
            <a:r>
              <a:rPr lang="de-DE" sz="1400" b="1" dirty="0" err="1"/>
              <a:t>rather</a:t>
            </a:r>
            <a:r>
              <a:rPr lang="de-DE" sz="1400" b="1" dirty="0"/>
              <a:t> </a:t>
            </a:r>
            <a:r>
              <a:rPr lang="de-DE" sz="1400" b="1" dirty="0" err="1"/>
              <a:t>poorly</a:t>
            </a:r>
            <a:r>
              <a:rPr lang="de-DE" sz="1400" b="1" dirty="0"/>
              <a:t> </a:t>
            </a:r>
            <a:r>
              <a:rPr lang="de-DE" sz="1400" b="1" dirty="0" err="1"/>
              <a:t>concerning</a:t>
            </a:r>
            <a:r>
              <a:rPr lang="de-DE" sz="1400" b="1" dirty="0"/>
              <a:t> environmental </a:t>
            </a:r>
            <a:r>
              <a:rPr lang="de-DE" sz="1400" b="1" dirty="0" err="1"/>
              <a:t>benefits</a:t>
            </a:r>
            <a:r>
              <a:rPr lang="de-DE" sz="1400" dirty="0"/>
              <a:t>; </a:t>
            </a:r>
            <a:r>
              <a:rPr lang="de-DE" sz="1400" dirty="0" err="1"/>
              <a:t>joint</a:t>
            </a:r>
            <a:r>
              <a:rPr lang="de-DE" sz="1400" dirty="0"/>
              <a:t> </a:t>
            </a:r>
            <a:r>
              <a:rPr lang="de-DE" sz="1400" dirty="0" err="1"/>
              <a:t>economic-ecological</a:t>
            </a:r>
            <a:r>
              <a:rPr lang="de-DE" sz="1400" dirty="0"/>
              <a:t> </a:t>
            </a:r>
            <a:r>
              <a:rPr lang="de-DE" sz="1400" dirty="0" err="1"/>
              <a:t>modelling</a:t>
            </a:r>
            <a:r>
              <a:rPr lang="de-DE" sz="1400" dirty="0"/>
              <a:t> </a:t>
            </a:r>
            <a:r>
              <a:rPr lang="de-DE" sz="1400" dirty="0" err="1"/>
              <a:t>leads</a:t>
            </a:r>
            <a:r>
              <a:rPr lang="de-DE" sz="1400" dirty="0"/>
              <a:t> </a:t>
            </a:r>
            <a:r>
              <a:rPr lang="de-DE" sz="1400" dirty="0" err="1"/>
              <a:t>to</a:t>
            </a:r>
            <a:r>
              <a:rPr lang="de-DE" sz="1400" dirty="0"/>
              <a:t> </a:t>
            </a:r>
            <a:r>
              <a:rPr lang="de-DE" sz="1400" dirty="0" err="1"/>
              <a:t>similar</a:t>
            </a:r>
            <a:r>
              <a:rPr lang="de-DE" sz="1400" dirty="0"/>
              <a:t> </a:t>
            </a:r>
            <a:r>
              <a:rPr lang="de-DE" sz="1400" dirty="0" err="1"/>
              <a:t>results</a:t>
            </a:r>
            <a:endParaRPr lang="de-DE" sz="1400" dirty="0"/>
          </a:p>
          <a:p>
            <a:pPr marL="342900" indent="-342900">
              <a:buFont typeface="+mj-lt"/>
              <a:buAutoNum type="arabicParenBoth"/>
            </a:pPr>
            <a:r>
              <a:rPr lang="de-DE" sz="1400" dirty="0"/>
              <a:t>Action-</a:t>
            </a:r>
            <a:r>
              <a:rPr lang="de-DE" sz="1400" dirty="0" err="1"/>
              <a:t>based</a:t>
            </a:r>
            <a:r>
              <a:rPr lang="de-DE" sz="1400" dirty="0"/>
              <a:t> </a:t>
            </a:r>
            <a:r>
              <a:rPr lang="de-DE" sz="1400" dirty="0" err="1"/>
              <a:t>schemes</a:t>
            </a:r>
            <a:r>
              <a:rPr lang="de-DE" sz="1400" b="1" dirty="0"/>
              <a:t> do not </a:t>
            </a:r>
            <a:r>
              <a:rPr lang="de-DE" sz="1400" b="1" dirty="0" err="1"/>
              <a:t>encourage</a:t>
            </a:r>
            <a:r>
              <a:rPr lang="de-DE" sz="1400" b="1" dirty="0"/>
              <a:t> </a:t>
            </a:r>
            <a:r>
              <a:rPr lang="de-DE" sz="1400" b="1" dirty="0" err="1"/>
              <a:t>farmers</a:t>
            </a:r>
            <a:r>
              <a:rPr lang="de-DE" sz="1400" b="1" dirty="0"/>
              <a:t> </a:t>
            </a:r>
            <a:r>
              <a:rPr lang="de-DE" sz="1400" b="1" dirty="0" err="1"/>
              <a:t>to</a:t>
            </a:r>
            <a:r>
              <a:rPr lang="de-DE" sz="1400" b="1" dirty="0"/>
              <a:t> </a:t>
            </a:r>
            <a:r>
              <a:rPr lang="de-DE" sz="1400" b="1" dirty="0" err="1"/>
              <a:t>improve</a:t>
            </a:r>
            <a:r>
              <a:rPr lang="de-DE" sz="1400" b="1" dirty="0"/>
              <a:t> </a:t>
            </a:r>
            <a:r>
              <a:rPr lang="de-DE" sz="1400" b="1" dirty="0" err="1"/>
              <a:t>their</a:t>
            </a:r>
            <a:r>
              <a:rPr lang="de-DE" sz="1400" b="1" dirty="0"/>
              <a:t> environmental </a:t>
            </a:r>
            <a:r>
              <a:rPr lang="de-DE" sz="1400" b="1" dirty="0" err="1"/>
              <a:t>efficiency</a:t>
            </a:r>
            <a:r>
              <a:rPr lang="de-DE" sz="1400" dirty="0"/>
              <a:t> </a:t>
            </a:r>
            <a:r>
              <a:rPr lang="de-DE" sz="1400" dirty="0" err="1"/>
              <a:t>nor</a:t>
            </a:r>
            <a:r>
              <a:rPr lang="de-DE" sz="1400" dirty="0"/>
              <a:t> do </a:t>
            </a:r>
            <a:r>
              <a:rPr lang="de-DE" sz="1400" dirty="0" err="1"/>
              <a:t>they</a:t>
            </a:r>
            <a:r>
              <a:rPr lang="de-DE" sz="1400" dirty="0"/>
              <a:t> </a:t>
            </a:r>
            <a:r>
              <a:rPr lang="de-DE" sz="1400" dirty="0" err="1"/>
              <a:t>improve</a:t>
            </a:r>
            <a:r>
              <a:rPr lang="de-DE" sz="1400" dirty="0"/>
              <a:t> </a:t>
            </a:r>
            <a:r>
              <a:rPr lang="de-DE" sz="1400" dirty="0" err="1"/>
              <a:t>green</a:t>
            </a:r>
            <a:r>
              <a:rPr lang="de-DE" sz="1400" dirty="0"/>
              <a:t> </a:t>
            </a:r>
            <a:r>
              <a:rPr lang="de-DE" sz="1400" dirty="0" err="1"/>
              <a:t>productivity</a:t>
            </a:r>
            <a:endParaRPr lang="de-DE" sz="1400" dirty="0"/>
          </a:p>
          <a:p>
            <a:pPr marL="342900" indent="-342900">
              <a:buFont typeface="+mj-lt"/>
              <a:buAutoNum type="arabicParenBoth"/>
            </a:pPr>
            <a:r>
              <a:rPr lang="de-DE" sz="1400" dirty="0" err="1"/>
              <a:t>Additionality</a:t>
            </a:r>
            <a:r>
              <a:rPr lang="de-DE" sz="1400" dirty="0"/>
              <a:t> </a:t>
            </a:r>
            <a:r>
              <a:rPr lang="de-DE" sz="1400" dirty="0" err="1"/>
              <a:t>of</a:t>
            </a:r>
            <a:r>
              <a:rPr lang="de-DE" sz="1400" dirty="0"/>
              <a:t> </a:t>
            </a:r>
            <a:r>
              <a:rPr lang="de-DE" sz="1400" dirty="0" err="1"/>
              <a:t>schemes</a:t>
            </a:r>
            <a:r>
              <a:rPr lang="de-DE" sz="1400" dirty="0"/>
              <a:t> </a:t>
            </a:r>
            <a:r>
              <a:rPr lang="de-DE" sz="1400" dirty="0" err="1"/>
              <a:t>is</a:t>
            </a:r>
            <a:r>
              <a:rPr lang="de-DE" sz="1400" dirty="0"/>
              <a:t> </a:t>
            </a:r>
            <a:r>
              <a:rPr lang="de-DE" sz="1400" dirty="0" err="1"/>
              <a:t>difficult</a:t>
            </a:r>
            <a:r>
              <a:rPr lang="de-DE" sz="1400" dirty="0"/>
              <a:t> </a:t>
            </a:r>
            <a:r>
              <a:rPr lang="de-DE" sz="1400" dirty="0" err="1"/>
              <a:t>to</a:t>
            </a:r>
            <a:r>
              <a:rPr lang="de-DE" sz="1400" dirty="0"/>
              <a:t> </a:t>
            </a:r>
            <a:r>
              <a:rPr lang="de-DE" sz="1400" dirty="0" err="1"/>
              <a:t>measure</a:t>
            </a:r>
            <a:r>
              <a:rPr lang="de-DE" sz="1400" dirty="0"/>
              <a:t> </a:t>
            </a:r>
            <a:r>
              <a:rPr lang="de-DE" sz="1400" dirty="0" err="1"/>
              <a:t>as</a:t>
            </a:r>
            <a:r>
              <a:rPr lang="de-DE" sz="1400" dirty="0"/>
              <a:t> </a:t>
            </a:r>
            <a:r>
              <a:rPr lang="de-DE" sz="1400" dirty="0" err="1"/>
              <a:t>many</a:t>
            </a:r>
            <a:r>
              <a:rPr lang="de-DE" sz="1400" dirty="0"/>
              <a:t> </a:t>
            </a:r>
            <a:r>
              <a:rPr lang="de-DE" sz="1400" dirty="0" err="1"/>
              <a:t>farms</a:t>
            </a:r>
            <a:r>
              <a:rPr lang="de-DE" sz="1400" dirty="0"/>
              <a:t> </a:t>
            </a:r>
            <a:r>
              <a:rPr lang="de-DE" sz="1400" dirty="0" err="1"/>
              <a:t>have</a:t>
            </a:r>
            <a:r>
              <a:rPr lang="de-DE" sz="1400" dirty="0"/>
              <a:t> a </a:t>
            </a:r>
            <a:r>
              <a:rPr lang="de-DE" sz="1400" dirty="0" err="1"/>
              <a:t>long</a:t>
            </a:r>
            <a:r>
              <a:rPr lang="de-DE" sz="1400" dirty="0"/>
              <a:t> </a:t>
            </a:r>
            <a:r>
              <a:rPr lang="de-DE" sz="1400" dirty="0" err="1"/>
              <a:t>history</a:t>
            </a:r>
            <a:r>
              <a:rPr lang="de-DE" sz="1400" dirty="0"/>
              <a:t> in </a:t>
            </a:r>
            <a:r>
              <a:rPr lang="de-DE" sz="1400" dirty="0" err="1"/>
              <a:t>participating</a:t>
            </a:r>
            <a:r>
              <a:rPr lang="de-DE" sz="1400" dirty="0"/>
              <a:t> in </a:t>
            </a:r>
            <a:r>
              <a:rPr lang="de-DE" sz="1400" dirty="0" err="1"/>
              <a:t>schemes</a:t>
            </a:r>
            <a:r>
              <a:rPr lang="de-DE" sz="1400" dirty="0"/>
              <a:t> and </a:t>
            </a:r>
            <a:r>
              <a:rPr lang="de-DE" sz="1400" dirty="0" err="1"/>
              <a:t>as</a:t>
            </a:r>
            <a:r>
              <a:rPr lang="de-DE" sz="1400" dirty="0"/>
              <a:t> </a:t>
            </a:r>
            <a:r>
              <a:rPr lang="de-DE" sz="1400" b="1" dirty="0"/>
              <a:t>farm-level environmental </a:t>
            </a:r>
            <a:r>
              <a:rPr lang="de-DE" sz="1400" b="1" dirty="0" err="1"/>
              <a:t>data</a:t>
            </a:r>
            <a:r>
              <a:rPr lang="de-DE" sz="1400" b="1" dirty="0"/>
              <a:t> </a:t>
            </a:r>
            <a:r>
              <a:rPr lang="de-DE" sz="1400" b="1" dirty="0" err="1"/>
              <a:t>is</a:t>
            </a:r>
            <a:r>
              <a:rPr lang="de-DE" sz="1400" b="1" dirty="0"/>
              <a:t> </a:t>
            </a:r>
            <a:r>
              <a:rPr lang="de-DE" sz="1400" b="1" dirty="0" err="1"/>
              <a:t>difficult</a:t>
            </a:r>
            <a:r>
              <a:rPr lang="de-DE" sz="1400" b="1" dirty="0"/>
              <a:t> and </a:t>
            </a:r>
            <a:r>
              <a:rPr lang="de-DE" sz="1400" b="1" dirty="0" err="1"/>
              <a:t>costly</a:t>
            </a:r>
            <a:r>
              <a:rPr lang="de-DE" sz="1400" b="1" dirty="0"/>
              <a:t> </a:t>
            </a:r>
            <a:r>
              <a:rPr lang="de-DE" sz="1400" b="1" dirty="0" err="1"/>
              <a:t>to</a:t>
            </a:r>
            <a:r>
              <a:rPr lang="de-DE" sz="1400" b="1" dirty="0"/>
              <a:t> </a:t>
            </a:r>
            <a:r>
              <a:rPr lang="de-DE" sz="1400" b="1" dirty="0" err="1"/>
              <a:t>obtain</a:t>
            </a:r>
            <a:endParaRPr lang="de-DE" sz="1400" b="1" dirty="0"/>
          </a:p>
          <a:p>
            <a:pPr marL="342900" indent="-342900">
              <a:buFont typeface="+mj-lt"/>
              <a:buAutoNum type="arabicParenBoth"/>
            </a:pPr>
            <a:r>
              <a:rPr lang="de-DE" sz="1400" dirty="0"/>
              <a:t>Action-</a:t>
            </a:r>
            <a:r>
              <a:rPr lang="de-DE" sz="1400" dirty="0" err="1"/>
              <a:t>based</a:t>
            </a:r>
            <a:r>
              <a:rPr lang="de-DE" sz="1400" dirty="0"/>
              <a:t> </a:t>
            </a:r>
            <a:r>
              <a:rPr lang="de-DE" sz="1400" dirty="0" err="1"/>
              <a:t>schemes</a:t>
            </a:r>
            <a:r>
              <a:rPr lang="de-DE" sz="1400" dirty="0"/>
              <a:t> </a:t>
            </a:r>
            <a:r>
              <a:rPr lang="de-DE" sz="1400" dirty="0" err="1"/>
              <a:t>remain</a:t>
            </a:r>
            <a:r>
              <a:rPr lang="de-DE" sz="1400" dirty="0"/>
              <a:t> </a:t>
            </a:r>
            <a:r>
              <a:rPr lang="de-DE" sz="1400" dirty="0" err="1"/>
              <a:t>popular</a:t>
            </a:r>
            <a:r>
              <a:rPr lang="de-DE" sz="1400" dirty="0"/>
              <a:t>; </a:t>
            </a:r>
            <a:r>
              <a:rPr lang="de-DE" sz="1400" dirty="0" err="1"/>
              <a:t>main</a:t>
            </a:r>
            <a:r>
              <a:rPr lang="de-DE" sz="1400" dirty="0"/>
              <a:t> </a:t>
            </a:r>
            <a:r>
              <a:rPr lang="de-DE" sz="1400" dirty="0" err="1"/>
              <a:t>criteria</a:t>
            </a:r>
            <a:r>
              <a:rPr lang="de-DE" sz="1400" dirty="0"/>
              <a:t> </a:t>
            </a:r>
            <a:r>
              <a:rPr lang="de-DE" sz="1400" dirty="0" err="1"/>
              <a:t>for</a:t>
            </a:r>
            <a:r>
              <a:rPr lang="de-DE" sz="1400" dirty="0"/>
              <a:t> </a:t>
            </a:r>
            <a:r>
              <a:rPr lang="de-DE" sz="1400" dirty="0" err="1"/>
              <a:t>farmers</a:t>
            </a:r>
            <a:r>
              <a:rPr lang="de-DE" sz="1400" dirty="0"/>
              <a:t> </a:t>
            </a:r>
            <a:r>
              <a:rPr lang="de-DE" sz="1400" dirty="0" err="1"/>
              <a:t>to</a:t>
            </a:r>
            <a:r>
              <a:rPr lang="de-DE" sz="1400" dirty="0"/>
              <a:t> </a:t>
            </a:r>
            <a:r>
              <a:rPr lang="de-DE" sz="1400" dirty="0" err="1"/>
              <a:t>participate</a:t>
            </a:r>
            <a:r>
              <a:rPr lang="de-DE" sz="1400" dirty="0"/>
              <a:t> </a:t>
            </a:r>
            <a:r>
              <a:rPr lang="de-DE" sz="1400" dirty="0" err="1"/>
              <a:t>are</a:t>
            </a:r>
            <a:r>
              <a:rPr lang="de-DE" sz="1400" dirty="0"/>
              <a:t> still </a:t>
            </a:r>
            <a:r>
              <a:rPr lang="de-DE" sz="1400" dirty="0" err="1"/>
              <a:t>the</a:t>
            </a:r>
            <a:r>
              <a:rPr lang="de-DE" sz="1400" dirty="0"/>
              <a:t> </a:t>
            </a:r>
            <a:r>
              <a:rPr lang="de-DE" sz="1400" b="1" dirty="0" err="1"/>
              <a:t>possibility</a:t>
            </a:r>
            <a:r>
              <a:rPr lang="de-DE" sz="1400" b="1" dirty="0"/>
              <a:t> </a:t>
            </a:r>
            <a:r>
              <a:rPr lang="de-DE" sz="1400" b="1" dirty="0" err="1"/>
              <a:t>to</a:t>
            </a:r>
            <a:r>
              <a:rPr lang="de-DE" sz="1400" b="1" dirty="0"/>
              <a:t> </a:t>
            </a:r>
            <a:r>
              <a:rPr lang="de-DE" sz="1400" b="1" dirty="0" err="1"/>
              <a:t>easily</a:t>
            </a:r>
            <a:r>
              <a:rPr lang="de-DE" sz="1400" b="1" dirty="0"/>
              <a:t> </a:t>
            </a:r>
            <a:r>
              <a:rPr lang="de-DE" sz="1400" b="1" dirty="0" err="1"/>
              <a:t>integrate</a:t>
            </a:r>
            <a:r>
              <a:rPr lang="de-DE" sz="1400" b="1" dirty="0"/>
              <a:t> </a:t>
            </a:r>
            <a:r>
              <a:rPr lang="de-DE" sz="1400" b="1" dirty="0" err="1"/>
              <a:t>it</a:t>
            </a:r>
            <a:r>
              <a:rPr lang="de-DE" sz="1400" b="1" dirty="0"/>
              <a:t> </a:t>
            </a:r>
            <a:r>
              <a:rPr lang="de-DE" sz="1400" b="1" dirty="0" err="1"/>
              <a:t>into</a:t>
            </a:r>
            <a:r>
              <a:rPr lang="de-DE" sz="1400" b="1" dirty="0"/>
              <a:t> </a:t>
            </a:r>
            <a:r>
              <a:rPr lang="de-DE" sz="1400" b="1" dirty="0" err="1"/>
              <a:t>farm</a:t>
            </a:r>
            <a:r>
              <a:rPr lang="de-DE" sz="1400" b="1" dirty="0"/>
              <a:t> </a:t>
            </a:r>
            <a:r>
              <a:rPr lang="de-DE" sz="1400" b="1" dirty="0" err="1"/>
              <a:t>management</a:t>
            </a:r>
            <a:r>
              <a:rPr lang="de-DE" sz="1400" dirty="0"/>
              <a:t> and </a:t>
            </a:r>
            <a:r>
              <a:rPr lang="de-DE" sz="1400" dirty="0" err="1"/>
              <a:t>detailed</a:t>
            </a:r>
            <a:r>
              <a:rPr lang="de-DE" sz="1400" dirty="0"/>
              <a:t> </a:t>
            </a:r>
            <a:r>
              <a:rPr lang="de-DE" sz="1400" dirty="0" err="1"/>
              <a:t>knowledge</a:t>
            </a:r>
            <a:r>
              <a:rPr lang="de-DE" sz="1400" dirty="0"/>
              <a:t> </a:t>
            </a:r>
            <a:r>
              <a:rPr lang="de-DE" sz="1400" dirty="0" err="1"/>
              <a:t>about</a:t>
            </a:r>
            <a:r>
              <a:rPr lang="de-DE" sz="1400" dirty="0"/>
              <a:t> </a:t>
            </a:r>
            <a:r>
              <a:rPr lang="de-DE" sz="1400" dirty="0" err="1"/>
              <a:t>the</a:t>
            </a:r>
            <a:r>
              <a:rPr lang="de-DE" sz="1400" dirty="0"/>
              <a:t> </a:t>
            </a:r>
            <a:r>
              <a:rPr lang="de-DE" sz="1400" dirty="0" err="1"/>
              <a:t>scheme</a:t>
            </a:r>
            <a:endParaRPr lang="de-DE" sz="1400" dirty="0"/>
          </a:p>
          <a:p>
            <a:pPr marL="342900" indent="-342900">
              <a:buFont typeface="+mj-lt"/>
              <a:buAutoNum type="arabicParenBoth"/>
            </a:pPr>
            <a:r>
              <a:rPr lang="de-DE" sz="1400" dirty="0" err="1"/>
              <a:t>While</a:t>
            </a:r>
            <a:r>
              <a:rPr lang="de-DE" sz="1400" dirty="0"/>
              <a:t> </a:t>
            </a:r>
            <a:r>
              <a:rPr lang="de-DE" sz="1400" dirty="0" err="1"/>
              <a:t>the</a:t>
            </a:r>
            <a:r>
              <a:rPr lang="de-DE" sz="1400" dirty="0"/>
              <a:t> </a:t>
            </a:r>
            <a:r>
              <a:rPr lang="de-DE" sz="1400" dirty="0" err="1"/>
              <a:t>theoretical</a:t>
            </a:r>
            <a:r>
              <a:rPr lang="de-DE" sz="1400" dirty="0"/>
              <a:t> </a:t>
            </a:r>
            <a:r>
              <a:rPr lang="de-DE" sz="1400" dirty="0" err="1"/>
              <a:t>advantages</a:t>
            </a:r>
            <a:r>
              <a:rPr lang="de-DE" sz="1400" dirty="0"/>
              <a:t> </a:t>
            </a:r>
            <a:r>
              <a:rPr lang="de-DE" sz="1400" dirty="0" err="1"/>
              <a:t>of</a:t>
            </a:r>
            <a:r>
              <a:rPr lang="de-DE" sz="1400" dirty="0"/>
              <a:t> </a:t>
            </a:r>
            <a:r>
              <a:rPr lang="de-DE" sz="1400" dirty="0" err="1"/>
              <a:t>result-based</a:t>
            </a:r>
            <a:r>
              <a:rPr lang="de-DE" sz="1400" dirty="0"/>
              <a:t> </a:t>
            </a:r>
            <a:r>
              <a:rPr lang="de-DE" sz="1400" dirty="0" err="1"/>
              <a:t>schemes</a:t>
            </a:r>
            <a:r>
              <a:rPr lang="de-DE" sz="1400" dirty="0"/>
              <a:t> </a:t>
            </a:r>
            <a:r>
              <a:rPr lang="de-DE" sz="1400" dirty="0" err="1"/>
              <a:t>are</a:t>
            </a:r>
            <a:r>
              <a:rPr lang="de-DE" sz="1400" dirty="0"/>
              <a:t> well-</a:t>
            </a:r>
            <a:r>
              <a:rPr lang="de-DE" sz="1400" dirty="0" err="1"/>
              <a:t>known</a:t>
            </a:r>
            <a:r>
              <a:rPr lang="de-DE" sz="1400" dirty="0"/>
              <a:t> </a:t>
            </a:r>
            <a:r>
              <a:rPr lang="de-DE" sz="1400" dirty="0" err="1"/>
              <a:t>by</a:t>
            </a:r>
            <a:r>
              <a:rPr lang="de-DE" sz="1400" dirty="0"/>
              <a:t> </a:t>
            </a:r>
            <a:r>
              <a:rPr lang="de-DE" sz="1400" dirty="0" err="1"/>
              <a:t>farmers</a:t>
            </a:r>
            <a:r>
              <a:rPr lang="de-DE" sz="1400" dirty="0"/>
              <a:t>, </a:t>
            </a:r>
            <a:r>
              <a:rPr lang="de-DE" sz="1400" dirty="0" err="1"/>
              <a:t>they</a:t>
            </a:r>
            <a:r>
              <a:rPr lang="de-DE" sz="1400" dirty="0"/>
              <a:t> </a:t>
            </a:r>
            <a:r>
              <a:rPr lang="de-DE" sz="1400" dirty="0" err="1"/>
              <a:t>are</a:t>
            </a:r>
            <a:r>
              <a:rPr lang="de-DE" sz="1400" dirty="0"/>
              <a:t> </a:t>
            </a:r>
            <a:r>
              <a:rPr lang="de-DE" sz="1400" b="1" dirty="0"/>
              <a:t>not </a:t>
            </a:r>
            <a:r>
              <a:rPr lang="de-DE" sz="1400" b="1" dirty="0" err="1"/>
              <a:t>the</a:t>
            </a:r>
            <a:r>
              <a:rPr lang="de-DE" sz="1400" b="1" dirty="0"/>
              <a:t> </a:t>
            </a:r>
            <a:r>
              <a:rPr lang="de-DE" sz="1400" b="1" dirty="0" err="1"/>
              <a:t>only</a:t>
            </a:r>
            <a:r>
              <a:rPr lang="de-DE" sz="1400" b="1" dirty="0"/>
              <a:t> </a:t>
            </a:r>
            <a:r>
              <a:rPr lang="de-DE" sz="1400" b="1" dirty="0" err="1"/>
              <a:t>drivers</a:t>
            </a:r>
            <a:r>
              <a:rPr lang="de-DE" sz="1400" b="1" dirty="0"/>
              <a:t> </a:t>
            </a:r>
            <a:r>
              <a:rPr lang="de-DE" sz="1400" b="1" dirty="0" err="1"/>
              <a:t>behind</a:t>
            </a:r>
            <a:r>
              <a:rPr lang="de-DE" sz="1400" b="1" dirty="0"/>
              <a:t> </a:t>
            </a:r>
            <a:r>
              <a:rPr lang="de-DE" sz="1400" b="1" dirty="0" err="1"/>
              <a:t>joining</a:t>
            </a:r>
            <a:r>
              <a:rPr lang="de-DE" sz="1400" b="1" dirty="0"/>
              <a:t> </a:t>
            </a:r>
            <a:r>
              <a:rPr lang="de-DE" sz="1400" b="1" dirty="0" err="1"/>
              <a:t>or</a:t>
            </a:r>
            <a:r>
              <a:rPr lang="de-DE" sz="1400" b="1" dirty="0"/>
              <a:t> not</a:t>
            </a:r>
            <a:r>
              <a:rPr lang="de-DE" sz="1400" dirty="0"/>
              <a:t>; hybrid </a:t>
            </a:r>
            <a:r>
              <a:rPr lang="de-DE" sz="1400" dirty="0" err="1"/>
              <a:t>schemes</a:t>
            </a:r>
            <a:r>
              <a:rPr lang="de-DE" sz="1400" dirty="0"/>
              <a:t> </a:t>
            </a:r>
            <a:r>
              <a:rPr lang="de-DE" sz="1400" dirty="0" err="1"/>
              <a:t>might</a:t>
            </a:r>
            <a:r>
              <a:rPr lang="de-DE" sz="1400" dirty="0"/>
              <a:t> </a:t>
            </a:r>
            <a:r>
              <a:rPr lang="de-DE" sz="1400" dirty="0" err="1"/>
              <a:t>be</a:t>
            </a:r>
            <a:r>
              <a:rPr lang="de-DE" sz="1400" dirty="0"/>
              <a:t> a </a:t>
            </a:r>
            <a:r>
              <a:rPr lang="de-DE" sz="1400" dirty="0" err="1"/>
              <a:t>solution</a:t>
            </a:r>
            <a:endParaRPr lang="de-DE" sz="1400" dirty="0"/>
          </a:p>
          <a:p>
            <a:pPr marL="342900" indent="-342900">
              <a:buFont typeface="+mj-lt"/>
              <a:buAutoNum type="arabicParenBoth"/>
            </a:pPr>
            <a:r>
              <a:rPr lang="en-US" sz="1400" dirty="0"/>
              <a:t>Some evidence that result-based schemes perform better than action-based schemes when it comes to the joint production of marketed and non-marketed goods </a:t>
            </a:r>
          </a:p>
          <a:p>
            <a:pPr marL="342900" indent="-342900">
              <a:buFont typeface="+mj-lt"/>
              <a:buAutoNum type="arabicParenBoth"/>
            </a:pPr>
            <a:endParaRPr lang="de-DE" sz="1400" dirty="0"/>
          </a:p>
          <a:p>
            <a:pPr marL="342900" indent="-342900">
              <a:buFont typeface="+mj-lt"/>
              <a:buAutoNum type="arabicParenBoth"/>
            </a:pPr>
            <a:endParaRPr lang="de-DE" sz="1400" dirty="0"/>
          </a:p>
          <a:p>
            <a:pPr marL="342900" indent="-342900">
              <a:buFont typeface="+mj-lt"/>
              <a:buAutoNum type="arabicParenBoth"/>
            </a:pPr>
            <a:endParaRPr lang="de-DE" sz="1400" dirty="0"/>
          </a:p>
        </p:txBody>
      </p:sp>
      <p:sp>
        <p:nvSpPr>
          <p:cNvPr id="10" name="Textfeld 9">
            <a:extLst>
              <a:ext uri="{FF2B5EF4-FFF2-40B4-BE49-F238E27FC236}">
                <a16:creationId xmlns:a16="http://schemas.microsoft.com/office/drawing/2014/main" id="{7C3C2938-8D35-4EBA-95EE-D64AB0F8530C}"/>
              </a:ext>
            </a:extLst>
          </p:cNvPr>
          <p:cNvSpPr txBox="1"/>
          <p:nvPr/>
        </p:nvSpPr>
        <p:spPr>
          <a:xfrm>
            <a:off x="3541676" y="4164731"/>
            <a:ext cx="793329" cy="32188"/>
          </a:xfrm>
          <a:prstGeom prst="rect">
            <a:avLst/>
          </a:prstGeom>
          <a:noFill/>
        </p:spPr>
        <p:txBody>
          <a:bodyPr wrap="square" lIns="0" tIns="0" rIns="0" bIns="0" rtlCol="0">
            <a:spAutoFit/>
          </a:bodyPr>
          <a:lstStyle/>
          <a:p>
            <a:pPr>
              <a:lnSpc>
                <a:spcPct val="114000"/>
              </a:lnSpc>
            </a:pPr>
            <a:r>
              <a:rPr lang="de-DE" sz="200" dirty="0">
                <a:solidFill>
                  <a:schemeClr val="bg1"/>
                </a:solidFill>
                <a:latin typeface="+mn-lt"/>
              </a:rPr>
              <a:t>Foto: </a:t>
            </a:r>
            <a:r>
              <a:rPr lang="de-DE" sz="200" dirty="0" err="1">
                <a:solidFill>
                  <a:schemeClr val="bg1"/>
                </a:solidFill>
                <a:latin typeface="+mn-lt"/>
              </a:rPr>
              <a:t>Peta</a:t>
            </a:r>
            <a:endParaRPr lang="de-DE" sz="200" dirty="0">
              <a:solidFill>
                <a:schemeClr val="bg1"/>
              </a:solidFill>
              <a:latin typeface="+mn-lt"/>
            </a:endParaRPr>
          </a:p>
        </p:txBody>
      </p:sp>
    </p:spTree>
    <p:extLst>
      <p:ext uri="{BB962C8B-B14F-4D97-AF65-F5344CB8AC3E}">
        <p14:creationId xmlns:p14="http://schemas.microsoft.com/office/powerpoint/2010/main" val="131145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69E72-7EE3-EC94-A1D1-E1018F0BF627}"/>
              </a:ext>
            </a:extLst>
          </p:cNvPr>
          <p:cNvSpPr>
            <a:spLocks noGrp="1"/>
          </p:cNvSpPr>
          <p:nvPr>
            <p:ph type="title"/>
          </p:nvPr>
        </p:nvSpPr>
        <p:spPr>
          <a:xfrm>
            <a:off x="248855" y="274320"/>
            <a:ext cx="8646289" cy="850145"/>
          </a:xfrm>
          <a:ln w="34925">
            <a:solidFill>
              <a:schemeClr val="accent1"/>
            </a:solidFill>
          </a:ln>
        </p:spPr>
        <p:txBody>
          <a:bodyPr/>
          <a:lstStyle/>
          <a:p>
            <a:r>
              <a:rPr lang="en-GB"/>
              <a:t>KEY Terminology</a:t>
            </a:r>
          </a:p>
        </p:txBody>
      </p:sp>
      <p:sp>
        <p:nvSpPr>
          <p:cNvPr id="3" name="Pladsholder til indhold 2">
            <a:extLst>
              <a:ext uri="{FF2B5EF4-FFF2-40B4-BE49-F238E27FC236}">
                <a16:creationId xmlns:a16="http://schemas.microsoft.com/office/drawing/2014/main" id="{512A69D8-ED5B-9B1C-23D2-47BC44D0E952}"/>
              </a:ext>
            </a:extLst>
          </p:cNvPr>
          <p:cNvSpPr>
            <a:spLocks noGrp="1"/>
          </p:cNvSpPr>
          <p:nvPr>
            <p:ph idx="1"/>
          </p:nvPr>
        </p:nvSpPr>
        <p:spPr/>
        <p:txBody>
          <a:bodyPr/>
          <a:lstStyle/>
          <a:p>
            <a:endParaRPr lang="da-DK"/>
          </a:p>
          <a:p>
            <a:endParaRPr lang="da-DK"/>
          </a:p>
          <a:p>
            <a:pPr marL="0" indent="0">
              <a:buNone/>
            </a:pPr>
            <a:endParaRPr lang="da-DK"/>
          </a:p>
          <a:p>
            <a:pPr marL="0" indent="0">
              <a:buNone/>
            </a:pPr>
            <a:endParaRPr lang="da-DK"/>
          </a:p>
        </p:txBody>
      </p:sp>
      <p:sp>
        <p:nvSpPr>
          <p:cNvPr id="4" name="Pladsholder til dato 3">
            <a:extLst>
              <a:ext uri="{FF2B5EF4-FFF2-40B4-BE49-F238E27FC236}">
                <a16:creationId xmlns:a16="http://schemas.microsoft.com/office/drawing/2014/main" id="{4F1A6422-C05C-6EF5-AC03-4B53545C9050}"/>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Pladsholder til slidenummer 4">
            <a:extLst>
              <a:ext uri="{FF2B5EF4-FFF2-40B4-BE49-F238E27FC236}">
                <a16:creationId xmlns:a16="http://schemas.microsoft.com/office/drawing/2014/main" id="{B1922FCA-F985-302D-E4E3-95FD1A66644C}"/>
              </a:ext>
            </a:extLst>
          </p:cNvPr>
          <p:cNvSpPr>
            <a:spLocks noGrp="1"/>
          </p:cNvSpPr>
          <p:nvPr>
            <p:ph type="sldNum" sz="quarter" idx="4"/>
          </p:nvPr>
        </p:nvSpPr>
        <p:spPr/>
        <p:txBody>
          <a:bodyPr/>
          <a:lstStyle/>
          <a:p>
            <a:fld id="{24A99081-5F7D-6B48-A940-E14DD127A422}" type="slidenum">
              <a:rPr lang="it-IT" smtClean="0"/>
              <a:pPr/>
              <a:t>6</a:t>
            </a:fld>
            <a:endParaRPr lang="it-IT"/>
          </a:p>
        </p:txBody>
      </p:sp>
      <p:graphicFrame>
        <p:nvGraphicFramePr>
          <p:cNvPr id="6" name="Tabel 5">
            <a:extLst>
              <a:ext uri="{FF2B5EF4-FFF2-40B4-BE49-F238E27FC236}">
                <a16:creationId xmlns:a16="http://schemas.microsoft.com/office/drawing/2014/main" id="{5AC7652C-6D4B-6BE3-2096-076B55A3AEC9}"/>
              </a:ext>
            </a:extLst>
          </p:cNvPr>
          <p:cNvGraphicFramePr>
            <a:graphicFrameLocks noGrp="1"/>
          </p:cNvGraphicFramePr>
          <p:nvPr>
            <p:extLst>
              <p:ext uri="{D42A27DB-BD31-4B8C-83A1-F6EECF244321}">
                <p14:modId xmlns:p14="http://schemas.microsoft.com/office/powerpoint/2010/main" val="3295419163"/>
              </p:ext>
            </p:extLst>
          </p:nvPr>
        </p:nvGraphicFramePr>
        <p:xfrm>
          <a:off x="250575" y="1270555"/>
          <a:ext cx="8646288" cy="4621183"/>
        </p:xfrm>
        <a:graphic>
          <a:graphicData uri="http://schemas.openxmlformats.org/drawingml/2006/table">
            <a:tbl>
              <a:tblPr firstRow="1" bandRow="1">
                <a:tableStyleId>{5C22544A-7EE6-4342-B048-85BDC9FD1C3A}</a:tableStyleId>
              </a:tblPr>
              <a:tblGrid>
                <a:gridCol w="1913577">
                  <a:extLst>
                    <a:ext uri="{9D8B030D-6E8A-4147-A177-3AD203B41FA5}">
                      <a16:colId xmlns:a16="http://schemas.microsoft.com/office/drawing/2014/main" val="1170808801"/>
                    </a:ext>
                  </a:extLst>
                </a:gridCol>
                <a:gridCol w="6732711">
                  <a:extLst>
                    <a:ext uri="{9D8B030D-6E8A-4147-A177-3AD203B41FA5}">
                      <a16:colId xmlns:a16="http://schemas.microsoft.com/office/drawing/2014/main" val="1830834064"/>
                    </a:ext>
                  </a:extLst>
                </a:gridCol>
              </a:tblGrid>
              <a:tr h="2458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a:t>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a:t>vs.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a:t>PRACTICE</a:t>
                      </a:r>
                    </a:p>
                    <a:p>
                      <a:endParaRPr lang="da-DK"/>
                    </a:p>
                  </a:txBody>
                  <a:tcPr/>
                </a:tc>
                <a:tc>
                  <a:txBody>
                    <a:bodyPr/>
                    <a:lstStyle/>
                    <a:p>
                      <a:r>
                        <a:rPr lang="en-GB" sz="1800" b="0" noProof="0"/>
                        <a:t>Results-based AES are contracts where </a:t>
                      </a:r>
                      <a:r>
                        <a:rPr lang="en-GB" sz="1800" b="0" i="0" kern="1200" noProof="0">
                          <a:solidFill>
                            <a:schemeClr val="lt1"/>
                          </a:solidFill>
                          <a:effectLst/>
                          <a:latin typeface="+mn-lt"/>
                          <a:ea typeface="+mn-ea"/>
                          <a:cs typeface="+mn-cs"/>
                        </a:rPr>
                        <a:t>payment is wholly or partly dependent on outcomes being achieved. Farmers are directly incentivised to deliver the outcomes. The more outcomes they deliver, the more they will be paid.</a:t>
                      </a:r>
                    </a:p>
                    <a:p>
                      <a:endParaRPr lang="en-GB" sz="1800" b="0" i="0" kern="1200" noProof="0">
                        <a:solidFill>
                          <a:schemeClr val="lt1"/>
                        </a:solidFill>
                        <a:effectLst/>
                        <a:latin typeface="+mn-lt"/>
                        <a:ea typeface="+mn-ea"/>
                        <a:cs typeface="+mn-cs"/>
                      </a:endParaRPr>
                    </a:p>
                    <a:p>
                      <a:r>
                        <a:rPr lang="en-GB" sz="1800" b="0" i="0" kern="1200" noProof="0">
                          <a:solidFill>
                            <a:schemeClr val="lt1"/>
                          </a:solidFill>
                          <a:effectLst/>
                          <a:latin typeface="+mn-lt"/>
                          <a:ea typeface="+mn-ea"/>
                          <a:cs typeface="+mn-cs"/>
                        </a:rPr>
                        <a:t>Practice-based AES are contracts where payments are based on the management practises undertaken with expected effect on the desired outcome.</a:t>
                      </a:r>
                      <a:endParaRPr lang="en-GB" sz="1800" b="0" noProof="0"/>
                    </a:p>
                  </a:txBody>
                  <a:tcPr/>
                </a:tc>
                <a:extLst>
                  <a:ext uri="{0D108BD9-81ED-4DB2-BD59-A6C34878D82A}">
                    <a16:rowId xmlns:a16="http://schemas.microsoft.com/office/drawing/2014/main" val="322582789"/>
                  </a:ext>
                </a:extLst>
              </a:tr>
              <a:tr h="216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INDIVIDUAL</a:t>
                      </a:r>
                    </a:p>
                    <a:p>
                      <a:r>
                        <a:rPr lang="da-DK"/>
                        <a:t>vs.</a:t>
                      </a:r>
                    </a:p>
                    <a:p>
                      <a:r>
                        <a:rPr lang="da-DK"/>
                        <a:t>COLLECTIVE </a:t>
                      </a:r>
                    </a:p>
                  </a:txBody>
                  <a:tcPr/>
                </a:tc>
                <a:tc>
                  <a:txBody>
                    <a:bodyPr/>
                    <a:lstStyle/>
                    <a:p>
                      <a:r>
                        <a:rPr lang="en-GB" noProof="0"/>
                        <a:t>Individual contracts are between an individual farmer and the contracting agency</a:t>
                      </a:r>
                    </a:p>
                    <a:p>
                      <a:endParaRPr lang="en-GB" noProof="0"/>
                    </a:p>
                    <a:p>
                      <a:r>
                        <a:rPr lang="en-GB" noProof="0"/>
                        <a:t>Collective contracts are contracts where the payments are designed to take into account the behaviour of groups of farmers. These include a continuum of contract types that directly or indirectly seek to incentivise collaboration/coordination for sustainable outcomes. </a:t>
                      </a:r>
                    </a:p>
                  </a:txBody>
                  <a:tcPr/>
                </a:tc>
                <a:extLst>
                  <a:ext uri="{0D108BD9-81ED-4DB2-BD59-A6C34878D82A}">
                    <a16:rowId xmlns:a16="http://schemas.microsoft.com/office/drawing/2014/main" val="2327191"/>
                  </a:ext>
                </a:extLst>
              </a:tr>
            </a:tbl>
          </a:graphicData>
        </a:graphic>
      </p:graphicFrame>
    </p:spTree>
    <p:extLst>
      <p:ext uri="{BB962C8B-B14F-4D97-AF65-F5344CB8AC3E}">
        <p14:creationId xmlns:p14="http://schemas.microsoft.com/office/powerpoint/2010/main" val="1844168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0000"/>
          </a:blip>
          <a:srcRect t="45886" b="16613"/>
          <a:stretch>
            <a:fillRect/>
          </a:stretch>
        </p:blipFill>
        <p:spPr>
          <a:xfrm>
            <a:off x="0" y="860258"/>
            <a:ext cx="9144000" cy="5143500"/>
          </a:xfrm>
          <a:prstGeom prst="rect">
            <a:avLst/>
          </a:prstGeom>
        </p:spPr>
      </p:pic>
      <p:sp>
        <p:nvSpPr>
          <p:cNvPr id="3" name="TextBox 3"/>
          <p:cNvSpPr txBox="1"/>
          <p:nvPr/>
        </p:nvSpPr>
        <p:spPr>
          <a:xfrm>
            <a:off x="323850" y="1411498"/>
            <a:ext cx="8496300" cy="1661993"/>
          </a:xfrm>
          <a:prstGeom prst="rect">
            <a:avLst/>
          </a:prstGeom>
        </p:spPr>
        <p:txBody>
          <a:bodyPr wrap="square" lIns="0" tIns="0" rIns="0" bIns="0" rtlCol="0" anchor="t">
            <a:spAutoFit/>
          </a:bodyPr>
          <a:lstStyle/>
          <a:p>
            <a:r>
              <a:rPr lang="en-US" sz="2700">
                <a:solidFill>
                  <a:srgbClr val="0065BD"/>
                </a:solidFill>
                <a:latin typeface="Public Sans Bold"/>
              </a:rPr>
              <a:t>Hybrid Agri-Environmental-Climate Schemes: </a:t>
            </a:r>
          </a:p>
          <a:p>
            <a:r>
              <a:rPr lang="en-US" sz="2700">
                <a:solidFill>
                  <a:srgbClr val="0065BD"/>
                </a:solidFill>
                <a:latin typeface="Public Sans Bold"/>
              </a:rPr>
              <a:t>Farmers’ Preferences for Practices </a:t>
            </a:r>
          </a:p>
          <a:p>
            <a:r>
              <a:rPr lang="en-US" sz="2700">
                <a:solidFill>
                  <a:srgbClr val="0065BD"/>
                </a:solidFill>
                <a:latin typeface="Public Sans Bold"/>
              </a:rPr>
              <a:t>and Outcomes.</a:t>
            </a:r>
          </a:p>
          <a:p>
            <a:endParaRPr lang="en-US" sz="2700">
              <a:solidFill>
                <a:srgbClr val="0065BD"/>
              </a:solidFill>
              <a:latin typeface="Public Sans Bold"/>
            </a:endParaRPr>
          </a:p>
        </p:txBody>
      </p:sp>
      <p:sp>
        <p:nvSpPr>
          <p:cNvPr id="4" name="TextBox 4"/>
          <p:cNvSpPr txBox="1"/>
          <p:nvPr/>
        </p:nvSpPr>
        <p:spPr>
          <a:xfrm>
            <a:off x="335280" y="2456286"/>
            <a:ext cx="7132266" cy="3199402"/>
          </a:xfrm>
          <a:prstGeom prst="rect">
            <a:avLst/>
          </a:prstGeom>
        </p:spPr>
        <p:txBody>
          <a:bodyPr wrap="square" lIns="0" tIns="0" rIns="0" bIns="0" rtlCol="0" anchor="t">
            <a:spAutoFit/>
          </a:bodyPr>
          <a:lstStyle/>
          <a:p>
            <a:pPr>
              <a:lnSpc>
                <a:spcPts val="2100"/>
              </a:lnSpc>
            </a:pPr>
            <a:endParaRPr lang="en-US" sz="1500">
              <a:latin typeface="Public Sans"/>
            </a:endParaRPr>
          </a:p>
          <a:p>
            <a:pPr>
              <a:lnSpc>
                <a:spcPts val="2100"/>
              </a:lnSpc>
            </a:pPr>
            <a:r>
              <a:rPr lang="en-US" sz="1500">
                <a:latin typeface="Public Sans"/>
              </a:rPr>
              <a:t>Final event EFFECT, 4</a:t>
            </a:r>
            <a:r>
              <a:rPr lang="en-US" sz="1500" baseline="30000">
                <a:latin typeface="Public Sans"/>
              </a:rPr>
              <a:t>th</a:t>
            </a:r>
            <a:r>
              <a:rPr lang="en-US" sz="1500">
                <a:latin typeface="Public Sans"/>
              </a:rPr>
              <a:t> October 2023 </a:t>
            </a:r>
          </a:p>
          <a:p>
            <a:pPr>
              <a:lnSpc>
                <a:spcPts val="2100"/>
              </a:lnSpc>
            </a:pPr>
            <a:endParaRPr lang="en-US" sz="1500" b="1">
              <a:latin typeface="Public Sans"/>
            </a:endParaRPr>
          </a:p>
          <a:p>
            <a:pPr>
              <a:lnSpc>
                <a:spcPts val="2100"/>
              </a:lnSpc>
            </a:pPr>
            <a:endParaRPr lang="en-US" sz="1500" b="1">
              <a:latin typeface="Public Sans"/>
            </a:endParaRPr>
          </a:p>
          <a:p>
            <a:pPr>
              <a:lnSpc>
                <a:spcPts val="2100"/>
              </a:lnSpc>
            </a:pPr>
            <a:endParaRPr lang="en-US" sz="1500" b="1">
              <a:latin typeface="Public Sans"/>
            </a:endParaRPr>
          </a:p>
          <a:p>
            <a:pPr>
              <a:lnSpc>
                <a:spcPts val="2100"/>
              </a:lnSpc>
            </a:pPr>
            <a:endParaRPr lang="en-US" sz="1500" b="1">
              <a:latin typeface="Public Sans"/>
            </a:endParaRPr>
          </a:p>
          <a:p>
            <a:pPr>
              <a:lnSpc>
                <a:spcPts val="2100"/>
              </a:lnSpc>
            </a:pPr>
            <a:endParaRPr lang="en-US" sz="1500" b="1">
              <a:latin typeface="Public Sans"/>
            </a:endParaRPr>
          </a:p>
          <a:p>
            <a:pPr>
              <a:lnSpc>
                <a:spcPts val="2100"/>
              </a:lnSpc>
            </a:pPr>
            <a:endParaRPr lang="en-US" sz="1500" b="1">
              <a:latin typeface="Public Sans"/>
            </a:endParaRPr>
          </a:p>
          <a:p>
            <a:pPr>
              <a:lnSpc>
                <a:spcPts val="2100"/>
              </a:lnSpc>
            </a:pPr>
            <a:endParaRPr lang="en-US" sz="1500" b="1">
              <a:latin typeface="Public Sans"/>
            </a:endParaRPr>
          </a:p>
          <a:p>
            <a:pPr>
              <a:lnSpc>
                <a:spcPts val="2100"/>
              </a:lnSpc>
            </a:pPr>
            <a:r>
              <a:rPr lang="en-US" sz="1500" b="1">
                <a:latin typeface="Public Sans"/>
              </a:rPr>
              <a:t>Carolin Canessa </a:t>
            </a:r>
          </a:p>
          <a:p>
            <a:pPr>
              <a:lnSpc>
                <a:spcPts val="2100"/>
              </a:lnSpc>
            </a:pPr>
            <a:r>
              <a:rPr lang="en-US" sz="1500">
                <a:latin typeface="Public Sans"/>
              </a:rPr>
              <a:t>Technical University of Munich – TUM</a:t>
            </a:r>
          </a:p>
          <a:p>
            <a:pPr>
              <a:lnSpc>
                <a:spcPts val="2100"/>
              </a:lnSpc>
            </a:pPr>
            <a:r>
              <a:rPr lang="en-US" sz="1200">
                <a:latin typeface="Public Sans"/>
              </a:rPr>
              <a:t>*Contact</a:t>
            </a:r>
            <a:r>
              <a:rPr lang="it-IT" sz="1200">
                <a:latin typeface="Public Sans"/>
              </a:rPr>
              <a:t>: </a:t>
            </a:r>
            <a:r>
              <a:rPr lang="en-US" sz="1200">
                <a:latin typeface="Public Sans"/>
                <a:hlinkClick r:id="rId4"/>
              </a:rPr>
              <a:t>carolin.canessa@tum.de</a:t>
            </a:r>
            <a:endParaRPr lang="en-US" sz="1200">
              <a:latin typeface="Public Sans"/>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5460" y="5286725"/>
            <a:ext cx="1917008" cy="483799"/>
          </a:xfrm>
          <a:prstGeom prst="rect">
            <a:avLst/>
          </a:prstGeom>
        </p:spPr>
      </p:pic>
      <p:sp>
        <p:nvSpPr>
          <p:cNvPr id="8" name="Slide Number Placeholder 7"/>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70000"/>
          </a:blip>
          <a:srcRect l="19854" t="1111" r="47307" b="-1111"/>
          <a:stretch/>
        </p:blipFill>
        <p:spPr>
          <a:xfrm>
            <a:off x="6603332" y="857250"/>
            <a:ext cx="2540669" cy="5200650"/>
          </a:xfrm>
          <a:prstGeom prst="rect">
            <a:avLst/>
          </a:prstGeom>
        </p:spPr>
      </p:pic>
      <p:sp>
        <p:nvSpPr>
          <p:cNvPr id="3" name="TextBox 3"/>
          <p:cNvSpPr txBox="1"/>
          <p:nvPr/>
        </p:nvSpPr>
        <p:spPr>
          <a:xfrm>
            <a:off x="471248" y="1104900"/>
            <a:ext cx="3933592" cy="397096"/>
          </a:xfrm>
          <a:prstGeom prst="rect">
            <a:avLst/>
          </a:prstGeom>
        </p:spPr>
        <p:txBody>
          <a:bodyPr lIns="0" tIns="0" rIns="0" bIns="0" rtlCol="0" anchor="t">
            <a:spAutoFit/>
          </a:bodyPr>
          <a:lstStyle/>
          <a:p>
            <a:pPr>
              <a:lnSpc>
                <a:spcPts val="3443"/>
              </a:lnSpc>
            </a:pPr>
            <a:r>
              <a:rPr lang="en-US" sz="2400">
                <a:solidFill>
                  <a:srgbClr val="191919"/>
                </a:solidFill>
                <a:latin typeface="Public Sans Bold"/>
              </a:rPr>
              <a:t>Introduction</a:t>
            </a:r>
          </a:p>
        </p:txBody>
      </p:sp>
      <p:sp>
        <p:nvSpPr>
          <p:cNvPr id="4" name="TextBox 4"/>
          <p:cNvSpPr txBox="1"/>
          <p:nvPr/>
        </p:nvSpPr>
        <p:spPr>
          <a:xfrm>
            <a:off x="388024" y="2057400"/>
            <a:ext cx="5777153" cy="2611805"/>
          </a:xfrm>
          <a:prstGeom prst="rect">
            <a:avLst/>
          </a:prstGeom>
        </p:spPr>
        <p:txBody>
          <a:bodyPr wrap="square" lIns="0" tIns="0" rIns="0" bIns="0" rtlCol="0" anchor="t">
            <a:spAutoFit/>
          </a:bodyPr>
          <a:lstStyle/>
          <a:p>
            <a:pPr marL="228600" indent="-228600">
              <a:buClr>
                <a:srgbClr val="0065BD"/>
              </a:buClr>
              <a:buSzPct val="150000"/>
              <a:buFont typeface="Arial" panose="020B0604020202020204" pitchFamily="34" charset="0"/>
              <a:buChar char="•"/>
            </a:pPr>
            <a:r>
              <a:rPr lang="en-US" sz="1500">
                <a:solidFill>
                  <a:srgbClr val="191919"/>
                </a:solidFill>
                <a:latin typeface="Public Sans"/>
              </a:rPr>
              <a:t>Agri-Environmental-Climate Schemes (AECS) are voluntary payments made to farmers:</a:t>
            </a:r>
          </a:p>
          <a:p>
            <a:pPr marL="228600" indent="-228600">
              <a:spcAft>
                <a:spcPts val="600"/>
              </a:spcAft>
              <a:buClr>
                <a:srgbClr val="0065BD"/>
              </a:buClr>
              <a:buSzPct val="150000"/>
              <a:buFont typeface="Arial" panose="020B0604020202020204" pitchFamily="34" charset="0"/>
              <a:buChar char="•"/>
            </a:pPr>
            <a:endParaRPr lang="en-US" sz="1500">
              <a:solidFill>
                <a:srgbClr val="191919"/>
              </a:solidFill>
              <a:latin typeface="Public Sans"/>
            </a:endParaRPr>
          </a:p>
          <a:p>
            <a:pPr lvl="1" indent="-228600">
              <a:buClr>
                <a:srgbClr val="0065BD"/>
              </a:buClr>
              <a:buSzPct val="100000"/>
              <a:buFont typeface="Wingdings" panose="05000000000000000000" pitchFamily="2" charset="2"/>
              <a:buChar char="v"/>
            </a:pPr>
            <a:r>
              <a:rPr lang="en-US" sz="1500">
                <a:solidFill>
                  <a:srgbClr val="191919"/>
                </a:solidFill>
                <a:latin typeface="Public Sans"/>
              </a:rPr>
              <a:t>Implementing specific management practices (Action based)</a:t>
            </a:r>
          </a:p>
          <a:p>
            <a:pPr lvl="1" indent="-228600">
              <a:buClr>
                <a:srgbClr val="0065BD"/>
              </a:buClr>
              <a:buSzPct val="100000"/>
              <a:buFont typeface="Wingdings" panose="05000000000000000000" pitchFamily="2" charset="2"/>
              <a:buChar char="v"/>
            </a:pPr>
            <a:endParaRPr lang="en-US" sz="1500">
              <a:solidFill>
                <a:srgbClr val="191919"/>
              </a:solidFill>
              <a:latin typeface="Public Sans"/>
            </a:endParaRPr>
          </a:p>
          <a:p>
            <a:pPr lvl="1" indent="-228600">
              <a:buClr>
                <a:srgbClr val="0065BD"/>
              </a:buClr>
              <a:buSzPct val="100000"/>
              <a:buFont typeface="Wingdings" panose="05000000000000000000" pitchFamily="2" charset="2"/>
              <a:buChar char="v"/>
            </a:pPr>
            <a:r>
              <a:rPr lang="en-US" sz="1500">
                <a:solidFill>
                  <a:srgbClr val="191919"/>
                </a:solidFill>
                <a:latin typeface="Public Sans"/>
              </a:rPr>
              <a:t>Achieving predefined environmental outcomes (Result based) </a:t>
            </a:r>
          </a:p>
          <a:p>
            <a:pPr>
              <a:buClr>
                <a:srgbClr val="0065BD"/>
              </a:buClr>
              <a:buSzPct val="150000"/>
            </a:pPr>
            <a:endParaRPr lang="en-US" sz="1500">
              <a:solidFill>
                <a:srgbClr val="191919"/>
              </a:solidFill>
              <a:latin typeface="Public Sans"/>
            </a:endParaRPr>
          </a:p>
          <a:p>
            <a:pPr marL="228600" indent="-228600">
              <a:buClr>
                <a:srgbClr val="0065BD"/>
              </a:buClr>
              <a:buSzPct val="150000"/>
              <a:buFont typeface="Arial" panose="020B0604020202020204" pitchFamily="34" charset="0"/>
              <a:buChar char="•"/>
            </a:pPr>
            <a:r>
              <a:rPr lang="en-US" sz="1500">
                <a:solidFill>
                  <a:srgbClr val="191919"/>
                </a:solidFill>
                <a:latin typeface="Public Sans"/>
              </a:rPr>
              <a:t>Ongoing discussion:</a:t>
            </a:r>
          </a:p>
          <a:p>
            <a:pPr marL="228600" indent="-228600">
              <a:buClr>
                <a:srgbClr val="0065BD"/>
              </a:buClr>
              <a:buSzPct val="150000"/>
              <a:buFont typeface="Arial" panose="020B0604020202020204" pitchFamily="34" charset="0"/>
              <a:buChar char="•"/>
            </a:pPr>
            <a:endParaRPr lang="en-US" sz="1500">
              <a:solidFill>
                <a:srgbClr val="191919"/>
              </a:solidFill>
              <a:latin typeface="Public Sans"/>
            </a:endParaRPr>
          </a:p>
          <a:p>
            <a:pPr marL="224632">
              <a:buClr>
                <a:srgbClr val="0065BD"/>
              </a:buClr>
              <a:buSzPct val="150000"/>
            </a:pPr>
            <a:r>
              <a:rPr lang="en-US" sz="1500">
                <a:solidFill>
                  <a:srgbClr val="0065BD"/>
                </a:solidFill>
                <a:latin typeface="Public Sans"/>
              </a:rPr>
              <a:t>Is it better to pay farmers for actions or results? Or both?</a:t>
            </a:r>
          </a:p>
          <a:p>
            <a:pPr marL="228600" indent="-228600">
              <a:lnSpc>
                <a:spcPts val="1874"/>
              </a:lnSpc>
              <a:buClr>
                <a:srgbClr val="0065BD"/>
              </a:buClr>
              <a:buSzPct val="150000"/>
              <a:buFont typeface="Arial" panose="020B0604020202020204" pitchFamily="34" charset="0"/>
              <a:buChar char="•"/>
            </a:pPr>
            <a:endParaRPr lang="en-US" sz="1500">
              <a:solidFill>
                <a:srgbClr val="191919"/>
              </a:solidFill>
              <a:latin typeface="Public San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61</a:t>
            </a:fld>
            <a:endParaRPr lang="en-US"/>
          </a:p>
        </p:txBody>
      </p:sp>
    </p:spTree>
    <p:extLst>
      <p:ext uri="{BB962C8B-B14F-4D97-AF65-F5344CB8AC3E}">
        <p14:creationId xmlns:p14="http://schemas.microsoft.com/office/powerpoint/2010/main" val="506868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12986" y="2720805"/>
            <a:ext cx="3818374" cy="273729"/>
          </a:xfrm>
          <a:prstGeom prst="rect">
            <a:avLst/>
          </a:prstGeom>
        </p:spPr>
        <p:txBody>
          <a:bodyPr wrap="square" lIns="0" tIns="0" rIns="0" bIns="0" rtlCol="0" anchor="t">
            <a:spAutoFit/>
          </a:bodyPr>
          <a:lstStyle/>
          <a:p>
            <a:pPr>
              <a:lnSpc>
                <a:spcPts val="2340"/>
              </a:lnSpc>
            </a:pPr>
            <a:r>
              <a:rPr lang="en-US">
                <a:solidFill>
                  <a:srgbClr val="0065BD"/>
                </a:solidFill>
                <a:latin typeface="Public Sans Bold"/>
              </a:rPr>
              <a:t>Disadvantages</a:t>
            </a:r>
          </a:p>
        </p:txBody>
      </p:sp>
      <p:sp>
        <p:nvSpPr>
          <p:cNvPr id="3" name="TextBox 3"/>
          <p:cNvSpPr txBox="1"/>
          <p:nvPr/>
        </p:nvSpPr>
        <p:spPr>
          <a:xfrm>
            <a:off x="544347" y="2703428"/>
            <a:ext cx="3013201" cy="273729"/>
          </a:xfrm>
          <a:prstGeom prst="rect">
            <a:avLst/>
          </a:prstGeom>
        </p:spPr>
        <p:txBody>
          <a:bodyPr lIns="0" tIns="0" rIns="0" bIns="0" rtlCol="0" anchor="t">
            <a:spAutoFit/>
          </a:bodyPr>
          <a:lstStyle/>
          <a:p>
            <a:pPr>
              <a:lnSpc>
                <a:spcPts val="2340"/>
              </a:lnSpc>
            </a:pPr>
            <a:r>
              <a:rPr lang="en-US">
                <a:solidFill>
                  <a:srgbClr val="0065BD"/>
                </a:solidFill>
                <a:latin typeface="Public Sans Bold"/>
              </a:rPr>
              <a:t>Advantages</a:t>
            </a:r>
          </a:p>
        </p:txBody>
      </p:sp>
      <p:sp>
        <p:nvSpPr>
          <p:cNvPr id="4" name="TextBox 4"/>
          <p:cNvSpPr txBox="1"/>
          <p:nvPr/>
        </p:nvSpPr>
        <p:spPr>
          <a:xfrm>
            <a:off x="544347" y="1145498"/>
            <a:ext cx="4500500" cy="416332"/>
          </a:xfrm>
          <a:prstGeom prst="rect">
            <a:avLst/>
          </a:prstGeom>
        </p:spPr>
        <p:txBody>
          <a:bodyPr lIns="0" tIns="0" rIns="0" bIns="0" rtlCol="0" anchor="t">
            <a:spAutoFit/>
          </a:bodyPr>
          <a:lstStyle/>
          <a:p>
            <a:pPr>
              <a:lnSpc>
                <a:spcPts val="3600"/>
              </a:lnSpc>
            </a:pPr>
            <a:r>
              <a:rPr lang="en-US" sz="2400">
                <a:solidFill>
                  <a:srgbClr val="191919"/>
                </a:solidFill>
                <a:latin typeface="Public Sans Bold"/>
              </a:rPr>
              <a:t>Conceptual framework</a:t>
            </a:r>
          </a:p>
        </p:txBody>
      </p:sp>
      <p:sp>
        <p:nvSpPr>
          <p:cNvPr id="5" name="AutoShape 5"/>
          <p:cNvSpPr/>
          <p:nvPr/>
        </p:nvSpPr>
        <p:spPr>
          <a:xfrm rot="-5400000">
            <a:off x="3579265" y="3919959"/>
            <a:ext cx="1369395" cy="6477"/>
          </a:xfrm>
          <a:prstGeom prst="line">
            <a:avLst/>
          </a:prstGeom>
          <a:ln w="28575" cap="flat">
            <a:solidFill>
              <a:srgbClr val="191919"/>
            </a:solidFill>
            <a:prstDash val="solid"/>
            <a:headEnd type="none" w="sm" len="sm"/>
            <a:tailEnd type="none" w="sm" len="sm"/>
          </a:ln>
        </p:spPr>
        <p:txBody>
          <a:bodyPr/>
          <a:lstStyle/>
          <a:p>
            <a:endParaRPr lang="it-IT" sz="900"/>
          </a:p>
        </p:txBody>
      </p:sp>
      <p:sp>
        <p:nvSpPr>
          <p:cNvPr id="6" name="TextBox 6"/>
          <p:cNvSpPr txBox="1"/>
          <p:nvPr/>
        </p:nvSpPr>
        <p:spPr>
          <a:xfrm>
            <a:off x="398418" y="3204143"/>
            <a:ext cx="3695700" cy="1322991"/>
          </a:xfrm>
          <a:prstGeom prst="rect">
            <a:avLst/>
          </a:prstGeom>
        </p:spPr>
        <p:txBody>
          <a:bodyPr wrap="square" lIns="0" tIns="0" rIns="0" bIns="0" rtlCol="0" anchor="t">
            <a:spAutoFit/>
          </a:bodyPr>
          <a:lstStyle/>
          <a:p>
            <a:pPr marL="344106" lvl="1" indent="-172053">
              <a:lnSpc>
                <a:spcPts val="2072"/>
              </a:lnSpc>
              <a:buClr>
                <a:srgbClr val="0065BD"/>
              </a:buClr>
              <a:buSzPct val="150000"/>
              <a:buFont typeface="Arial"/>
              <a:buChar char="•"/>
            </a:pPr>
            <a:r>
              <a:rPr lang="en-US" sz="1500">
                <a:solidFill>
                  <a:srgbClr val="000000"/>
                </a:solidFill>
                <a:latin typeface="Public Sans"/>
              </a:rPr>
              <a:t>Management flexibility.</a:t>
            </a:r>
          </a:p>
          <a:p>
            <a:pPr marL="344106" lvl="1" indent="-172053">
              <a:lnSpc>
                <a:spcPts val="2072"/>
              </a:lnSpc>
              <a:buClr>
                <a:srgbClr val="0065BD"/>
              </a:buClr>
              <a:buSzPct val="150000"/>
              <a:buFont typeface="Arial"/>
              <a:buChar char="•"/>
            </a:pPr>
            <a:r>
              <a:rPr lang="en-US" sz="1500">
                <a:solidFill>
                  <a:srgbClr val="000000"/>
                </a:solidFill>
                <a:latin typeface="Public Sans"/>
              </a:rPr>
              <a:t>Land enrolled is additional.</a:t>
            </a:r>
          </a:p>
          <a:p>
            <a:pPr marL="344106" lvl="1" indent="-172053">
              <a:lnSpc>
                <a:spcPts val="2072"/>
              </a:lnSpc>
              <a:buClr>
                <a:srgbClr val="0065BD"/>
              </a:buClr>
              <a:buSzPct val="150000"/>
              <a:buFont typeface="Arial"/>
              <a:buChar char="•"/>
            </a:pPr>
            <a:r>
              <a:rPr lang="en-US" sz="1500">
                <a:solidFill>
                  <a:srgbClr val="000000"/>
                </a:solidFill>
                <a:latin typeface="Public Sans"/>
              </a:rPr>
              <a:t>Production of environmental services integral part of farming.</a:t>
            </a:r>
          </a:p>
          <a:p>
            <a:pPr marL="344106" lvl="1" indent="-172053">
              <a:lnSpc>
                <a:spcPts val="2072"/>
              </a:lnSpc>
              <a:spcBef>
                <a:spcPct val="0"/>
              </a:spcBef>
              <a:buClr>
                <a:srgbClr val="0065BD"/>
              </a:buClr>
              <a:buSzPct val="150000"/>
              <a:buFont typeface="Arial"/>
              <a:buChar char="•"/>
            </a:pPr>
            <a:r>
              <a:rPr lang="en-US" sz="1500">
                <a:solidFill>
                  <a:srgbClr val="000000"/>
                </a:solidFill>
                <a:latin typeface="Public Sans"/>
              </a:rPr>
              <a:t>Link between payment and result.</a:t>
            </a:r>
          </a:p>
        </p:txBody>
      </p:sp>
      <p:sp>
        <p:nvSpPr>
          <p:cNvPr id="7" name="TextBox 7"/>
          <p:cNvSpPr txBox="1"/>
          <p:nvPr/>
        </p:nvSpPr>
        <p:spPr>
          <a:xfrm>
            <a:off x="4443834" y="3204143"/>
            <a:ext cx="3887526" cy="1053686"/>
          </a:xfrm>
          <a:prstGeom prst="rect">
            <a:avLst/>
          </a:prstGeom>
        </p:spPr>
        <p:txBody>
          <a:bodyPr wrap="square" lIns="0" tIns="0" rIns="0" bIns="0" rtlCol="0" anchor="t">
            <a:spAutoFit/>
          </a:bodyPr>
          <a:lstStyle/>
          <a:p>
            <a:pPr marL="344106" lvl="1" indent="-172053">
              <a:lnSpc>
                <a:spcPts val="2072"/>
              </a:lnSpc>
              <a:buClr>
                <a:srgbClr val="0065BD"/>
              </a:buClr>
              <a:buSzPct val="150000"/>
              <a:buFont typeface="Arial"/>
              <a:buChar char="•"/>
            </a:pPr>
            <a:r>
              <a:rPr lang="en-US" sz="1500">
                <a:solidFill>
                  <a:srgbClr val="000000"/>
                </a:solidFill>
                <a:latin typeface="Public Sans"/>
              </a:rPr>
              <a:t>Risk of non-achievement shifted from regulator to farmers.</a:t>
            </a:r>
          </a:p>
          <a:p>
            <a:pPr marL="344106" lvl="1" indent="-172053">
              <a:lnSpc>
                <a:spcPts val="2072"/>
              </a:lnSpc>
              <a:buClr>
                <a:srgbClr val="0065BD"/>
              </a:buClr>
              <a:buSzPct val="150000"/>
              <a:buFont typeface="Arial"/>
              <a:buChar char="•"/>
            </a:pPr>
            <a:r>
              <a:rPr lang="en-US" sz="1500">
                <a:solidFill>
                  <a:srgbClr val="000000"/>
                </a:solidFill>
                <a:latin typeface="Public Sans"/>
              </a:rPr>
              <a:t>Increased monitoring and transaction costs.</a:t>
            </a:r>
          </a:p>
        </p:txBody>
      </p:sp>
      <p:sp>
        <p:nvSpPr>
          <p:cNvPr id="8" name="TextBox 8"/>
          <p:cNvSpPr txBox="1"/>
          <p:nvPr/>
        </p:nvSpPr>
        <p:spPr>
          <a:xfrm>
            <a:off x="-88619" y="5237856"/>
            <a:ext cx="8711640" cy="415498"/>
          </a:xfrm>
          <a:prstGeom prst="rect">
            <a:avLst/>
          </a:prstGeom>
        </p:spPr>
        <p:txBody>
          <a:bodyPr wrap="square" lIns="0" tIns="0" rIns="0" bIns="0" rtlCol="0" anchor="t">
            <a:spAutoFit/>
          </a:bodyPr>
          <a:lstStyle/>
          <a:p>
            <a:pPr algn="ctr"/>
            <a:r>
              <a:rPr lang="en-US">
                <a:solidFill>
                  <a:srgbClr val="0065BD"/>
                </a:solidFill>
                <a:latin typeface="Public Sans Bold"/>
              </a:rPr>
              <a:t>Hybrid approaches to overcome these limitations </a:t>
            </a:r>
          </a:p>
          <a:p>
            <a:pPr algn="ctr"/>
            <a:r>
              <a:rPr lang="en-US" sz="900">
                <a:solidFill>
                  <a:srgbClr val="0065BD"/>
                </a:solidFill>
                <a:latin typeface="Public Sans" panose="020B0604020202020204" charset="0"/>
              </a:rPr>
              <a:t>(Matzdorf et al. 2010; </a:t>
            </a:r>
            <a:r>
              <a:rPr lang="de-DE" sz="900">
                <a:solidFill>
                  <a:srgbClr val="0065BD"/>
                </a:solidFill>
                <a:latin typeface="Public Sans" panose="020B0604020202020204" charset="0"/>
              </a:rPr>
              <a:t>Burton and Schwarz 2013; Derissen and Quaas, 2013)</a:t>
            </a:r>
          </a:p>
        </p:txBody>
      </p:sp>
      <p:sp>
        <p:nvSpPr>
          <p:cNvPr id="11" name="TextBox 10"/>
          <p:cNvSpPr txBox="1"/>
          <p:nvPr/>
        </p:nvSpPr>
        <p:spPr>
          <a:xfrm>
            <a:off x="5181600" y="4631368"/>
            <a:ext cx="2840101" cy="276999"/>
          </a:xfrm>
          <a:prstGeom prst="rect">
            <a:avLst/>
          </a:prstGeom>
          <a:noFill/>
        </p:spPr>
        <p:txBody>
          <a:bodyPr wrap="square" rtlCol="0">
            <a:spAutoFit/>
          </a:bodyPr>
          <a:lstStyle/>
          <a:p>
            <a:r>
              <a:rPr lang="it-IT" sz="1200">
                <a:solidFill>
                  <a:srgbClr val="0065BD"/>
                </a:solidFill>
                <a:latin typeface="Public Sans" panose="020B0604020202020204" charset="0"/>
              </a:rPr>
              <a:t>Drawbacks affecting adoption</a:t>
            </a:r>
            <a:endParaRPr lang="en-GB" sz="1200">
              <a:solidFill>
                <a:srgbClr val="0065BD"/>
              </a:solidFill>
              <a:latin typeface="Public Sans" panose="020B0604020202020204" charset="0"/>
            </a:endParaRPr>
          </a:p>
        </p:txBody>
      </p:sp>
      <p:cxnSp>
        <p:nvCxnSpPr>
          <p:cNvPr id="13" name="Straight Arrow Connector 12"/>
          <p:cNvCxnSpPr/>
          <p:nvPr/>
        </p:nvCxnSpPr>
        <p:spPr>
          <a:xfrm>
            <a:off x="6248400" y="4286228"/>
            <a:ext cx="0" cy="2589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
        <p:nvSpPr>
          <p:cNvPr id="14" name="TextBox 3"/>
          <p:cNvSpPr txBox="1"/>
          <p:nvPr/>
        </p:nvSpPr>
        <p:spPr>
          <a:xfrm>
            <a:off x="544347" y="1822196"/>
            <a:ext cx="8438182" cy="525785"/>
          </a:xfrm>
          <a:prstGeom prst="rect">
            <a:avLst/>
          </a:prstGeom>
        </p:spPr>
        <p:txBody>
          <a:bodyPr wrap="square" lIns="0" tIns="0" rIns="0" bIns="0" rtlCol="0" anchor="t">
            <a:spAutoFit/>
          </a:bodyPr>
          <a:lstStyle/>
          <a:p>
            <a:pPr>
              <a:lnSpc>
                <a:spcPts val="2340"/>
              </a:lnSpc>
            </a:pPr>
            <a:r>
              <a:rPr lang="en-US" sz="1500">
                <a:solidFill>
                  <a:srgbClr val="000000"/>
                </a:solidFill>
                <a:latin typeface="Public Sans"/>
              </a:rPr>
              <a:t>Result-based schemes </a:t>
            </a:r>
            <a:r>
              <a:rPr lang="en-GB" sz="1500">
                <a:solidFill>
                  <a:srgbClr val="000000"/>
                </a:solidFill>
                <a:latin typeface="Public Sans"/>
              </a:rPr>
              <a:t>more efficient than action-based ones with information assymetry</a:t>
            </a:r>
          </a:p>
          <a:p>
            <a:r>
              <a:rPr lang="en-GB" sz="1500">
                <a:solidFill>
                  <a:srgbClr val="000000"/>
                </a:solidFill>
                <a:latin typeface="Public Sans"/>
              </a:rPr>
              <a:t>(Gibbons et al. 2011; White and Hanley 2016).</a:t>
            </a:r>
            <a:endParaRPr lang="en-US" sz="1500">
              <a:solidFill>
                <a:srgbClr val="000000"/>
              </a:solidFill>
              <a:latin typeface="Public San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41273" y="1105964"/>
            <a:ext cx="6737454" cy="416332"/>
          </a:xfrm>
          <a:prstGeom prst="rect">
            <a:avLst/>
          </a:prstGeom>
        </p:spPr>
        <p:txBody>
          <a:bodyPr lIns="0" tIns="0" rIns="0" bIns="0" rtlCol="0" anchor="t">
            <a:spAutoFit/>
          </a:bodyPr>
          <a:lstStyle/>
          <a:p>
            <a:pPr>
              <a:lnSpc>
                <a:spcPts val="3600"/>
              </a:lnSpc>
            </a:pPr>
            <a:r>
              <a:rPr lang="en-US" sz="2400">
                <a:solidFill>
                  <a:srgbClr val="191919"/>
                </a:solidFill>
                <a:latin typeface="Public Sans Bold"/>
              </a:rPr>
              <a:t>Research approach</a:t>
            </a:r>
          </a:p>
        </p:txBody>
      </p:sp>
      <p:pic>
        <p:nvPicPr>
          <p:cNvPr id="10" name="Picture 9"/>
          <p:cNvPicPr>
            <a:picLocks noChangeAspect="1"/>
          </p:cNvPicPr>
          <p:nvPr/>
        </p:nvPicPr>
        <p:blipFill rotWithShape="1">
          <a:blip r:embed="rId3"/>
          <a:srcRect l="85000" t="30000" r="5000" b="58889"/>
          <a:stretch/>
        </p:blipFill>
        <p:spPr>
          <a:xfrm>
            <a:off x="8077200" y="1028700"/>
            <a:ext cx="914400" cy="571500"/>
          </a:xfrm>
          <a:prstGeom prst="rect">
            <a:avLst/>
          </a:prstGeom>
        </p:spPr>
      </p:pic>
      <p:sp>
        <p:nvSpPr>
          <p:cNvPr id="4" name="Rectangle 3"/>
          <p:cNvSpPr/>
          <p:nvPr/>
        </p:nvSpPr>
        <p:spPr>
          <a:xfrm>
            <a:off x="441273" y="2019300"/>
            <a:ext cx="8245527" cy="3165803"/>
          </a:xfrm>
          <a:prstGeom prst="rect">
            <a:avLst/>
          </a:prstGeom>
        </p:spPr>
        <p:txBody>
          <a:bodyPr wrap="square">
            <a:spAutoFit/>
          </a:bodyPr>
          <a:lstStyle/>
          <a:p>
            <a:pPr>
              <a:spcBef>
                <a:spcPts val="300"/>
              </a:spcBef>
              <a:buClr>
                <a:srgbClr val="0065BD"/>
              </a:buClr>
              <a:buSzPct val="150000"/>
            </a:pPr>
            <a:r>
              <a:rPr lang="en-US">
                <a:solidFill>
                  <a:srgbClr val="0065BD"/>
                </a:solidFill>
                <a:latin typeface="Public Sans Bold"/>
              </a:rPr>
              <a:t>Objective</a:t>
            </a:r>
          </a:p>
          <a:p>
            <a:pPr>
              <a:lnSpc>
                <a:spcPct val="150000"/>
              </a:lnSpc>
              <a:spcBef>
                <a:spcPts val="300"/>
              </a:spcBef>
              <a:buClr>
                <a:srgbClr val="0065BD"/>
              </a:buClr>
              <a:buSzPct val="150000"/>
            </a:pPr>
            <a:r>
              <a:rPr lang="en-US" sz="1500">
                <a:solidFill>
                  <a:srgbClr val="191919"/>
                </a:solidFill>
                <a:latin typeface="Public Sans"/>
              </a:rPr>
              <a:t>Contribute to the discussion on whether is better to pay farmers for actions or results, or both (focus on participation).</a:t>
            </a:r>
          </a:p>
          <a:p>
            <a:pPr>
              <a:spcBef>
                <a:spcPts val="300"/>
              </a:spcBef>
              <a:buClr>
                <a:srgbClr val="0065BD"/>
              </a:buClr>
              <a:buSzPct val="150000"/>
            </a:pPr>
            <a:endParaRPr lang="en-US" sz="1400">
              <a:solidFill>
                <a:srgbClr val="191919"/>
              </a:solidFill>
              <a:latin typeface="Public Sans"/>
            </a:endParaRPr>
          </a:p>
          <a:p>
            <a:pPr>
              <a:spcBef>
                <a:spcPts val="300"/>
              </a:spcBef>
              <a:spcAft>
                <a:spcPts val="600"/>
              </a:spcAft>
              <a:buClr>
                <a:srgbClr val="0065BD"/>
              </a:buClr>
              <a:buSzPct val="150000"/>
            </a:pPr>
            <a:r>
              <a:rPr lang="en-US">
                <a:solidFill>
                  <a:srgbClr val="0065BD"/>
                </a:solidFill>
                <a:latin typeface="Public Sans Bold"/>
              </a:rPr>
              <a:t>Method</a:t>
            </a:r>
          </a:p>
          <a:p>
            <a:pPr>
              <a:spcBef>
                <a:spcPts val="300"/>
              </a:spcBef>
              <a:spcAft>
                <a:spcPts val="600"/>
              </a:spcAft>
              <a:buClr>
                <a:srgbClr val="0065BD"/>
              </a:buClr>
              <a:buSzPct val="150000"/>
            </a:pPr>
            <a:r>
              <a:rPr lang="en-US" sz="1500">
                <a:solidFill>
                  <a:srgbClr val="191919"/>
                </a:solidFill>
                <a:latin typeface="Public Sans"/>
              </a:rPr>
              <a:t>Used a Discrete Choice Experiment (DCE) in the case study of Bavaria (Germany) to:</a:t>
            </a:r>
          </a:p>
          <a:p>
            <a:pPr lvl="1" indent="-228600">
              <a:lnSpc>
                <a:spcPct val="150000"/>
              </a:lnSpc>
              <a:spcBef>
                <a:spcPts val="300"/>
              </a:spcBef>
              <a:buClr>
                <a:srgbClr val="0065BD"/>
              </a:buClr>
              <a:buSzPct val="100000"/>
              <a:buFont typeface="Wingdings" panose="05000000000000000000" pitchFamily="2" charset="2"/>
              <a:buChar char="v"/>
            </a:pPr>
            <a:r>
              <a:rPr lang="en-US" sz="1500" b="1">
                <a:solidFill>
                  <a:srgbClr val="0065BD"/>
                </a:solidFill>
                <a:latin typeface="Public Sans"/>
              </a:rPr>
              <a:t>Q1. </a:t>
            </a:r>
            <a:r>
              <a:rPr lang="en-US" sz="1500">
                <a:solidFill>
                  <a:srgbClr val="191919"/>
                </a:solidFill>
                <a:latin typeface="Public Sans"/>
              </a:rPr>
              <a:t>Investigate farmers’ preferences for alternative contract designs (result, action, hybrid);</a:t>
            </a:r>
          </a:p>
          <a:p>
            <a:pPr lvl="1" indent="-228600">
              <a:lnSpc>
                <a:spcPct val="150000"/>
              </a:lnSpc>
              <a:spcBef>
                <a:spcPts val="300"/>
              </a:spcBef>
              <a:buClr>
                <a:srgbClr val="0065BD"/>
              </a:buClr>
              <a:buSzPct val="100000"/>
              <a:buFont typeface="Wingdings" panose="05000000000000000000" pitchFamily="2" charset="2"/>
              <a:buChar char="v"/>
            </a:pPr>
            <a:r>
              <a:rPr lang="en-US" sz="1500" b="1">
                <a:solidFill>
                  <a:srgbClr val="0065BD"/>
                </a:solidFill>
                <a:latin typeface="Public Sans"/>
              </a:rPr>
              <a:t>Q2. </a:t>
            </a:r>
            <a:r>
              <a:rPr lang="en-US" sz="1500">
                <a:solidFill>
                  <a:srgbClr val="191919"/>
                </a:solidFill>
                <a:latin typeface="Public Sans"/>
              </a:rPr>
              <a:t>Link preferences to farm structural and ecological characteristics.</a:t>
            </a:r>
          </a:p>
        </p:txBody>
      </p:sp>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63</a:t>
            </a:fld>
            <a:endParaRPr lang="en-US"/>
          </a:p>
        </p:txBody>
      </p:sp>
    </p:spTree>
    <p:extLst>
      <p:ext uri="{BB962C8B-B14F-4D97-AF65-F5344CB8AC3E}">
        <p14:creationId xmlns:p14="http://schemas.microsoft.com/office/powerpoint/2010/main" val="1703458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900" y="1045783"/>
            <a:ext cx="4500500" cy="416332"/>
          </a:xfrm>
          <a:prstGeom prst="rect">
            <a:avLst/>
          </a:prstGeom>
        </p:spPr>
        <p:txBody>
          <a:bodyPr lIns="0" tIns="0" rIns="0" bIns="0" rtlCol="0" anchor="t">
            <a:spAutoFit/>
          </a:bodyPr>
          <a:lstStyle/>
          <a:p>
            <a:pPr>
              <a:lnSpc>
                <a:spcPts val="3600"/>
              </a:lnSpc>
            </a:pPr>
            <a:r>
              <a:rPr lang="en-US" sz="2400">
                <a:solidFill>
                  <a:srgbClr val="191919"/>
                </a:solidFill>
                <a:latin typeface="Public Sans Bold"/>
              </a:rPr>
              <a:t>Methods</a:t>
            </a:r>
          </a:p>
        </p:txBody>
      </p:sp>
      <p:pic>
        <p:nvPicPr>
          <p:cNvPr id="7" name="Picture 6"/>
          <p:cNvPicPr>
            <a:picLocks noChangeAspect="1"/>
          </p:cNvPicPr>
          <p:nvPr/>
        </p:nvPicPr>
        <p:blipFill rotWithShape="1">
          <a:blip r:embed="rId3"/>
          <a:srcRect l="85000" t="30000" r="5000" b="58889"/>
          <a:stretch/>
        </p:blipFill>
        <p:spPr>
          <a:xfrm>
            <a:off x="8077200" y="1028700"/>
            <a:ext cx="914400" cy="571500"/>
          </a:xfrm>
          <a:prstGeom prst="rect">
            <a:avLst/>
          </a:prstGeom>
        </p:spPr>
      </p:pic>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64</a:t>
            </a:fld>
            <a:endParaRPr lang="en-US"/>
          </a:p>
        </p:txBody>
      </p:sp>
      <p:sp>
        <p:nvSpPr>
          <p:cNvPr id="8" name="TextBox 7"/>
          <p:cNvSpPr txBox="1"/>
          <p:nvPr/>
        </p:nvSpPr>
        <p:spPr>
          <a:xfrm>
            <a:off x="304800" y="2113583"/>
            <a:ext cx="5676900" cy="3670236"/>
          </a:xfrm>
          <a:prstGeom prst="rect">
            <a:avLst/>
          </a:prstGeom>
          <a:noFill/>
        </p:spPr>
        <p:txBody>
          <a:bodyPr wrap="square" rtlCol="0">
            <a:spAutoFit/>
          </a:bodyPr>
          <a:lstStyle/>
          <a:p>
            <a:pPr marL="228600" indent="-228600">
              <a:buClr>
                <a:srgbClr val="0065BD"/>
              </a:buClr>
              <a:buSzPct val="130000"/>
              <a:buFont typeface="Arial" panose="020B0604020202020204" pitchFamily="34" charset="0"/>
              <a:buChar char="•"/>
            </a:pPr>
            <a:r>
              <a:rPr lang="it-IT" sz="1500">
                <a:solidFill>
                  <a:srgbClr val="191919"/>
                </a:solidFill>
                <a:latin typeface="Public Sans"/>
              </a:rPr>
              <a:t>Federal State of Bavarian (DE)</a:t>
            </a:r>
          </a:p>
          <a:p>
            <a:pPr marL="228600" indent="-228600">
              <a:buClr>
                <a:srgbClr val="0065BD"/>
              </a:buClr>
              <a:buSzPct val="130000"/>
              <a:buFont typeface="Arial" panose="020B0604020202020204" pitchFamily="34" charset="0"/>
              <a:buChar char="•"/>
            </a:pPr>
            <a:endParaRPr lang="it-IT" sz="1500">
              <a:solidFill>
                <a:srgbClr val="191919"/>
              </a:solidFill>
              <a:latin typeface="Public Sans"/>
            </a:endParaRPr>
          </a:p>
          <a:p>
            <a:pPr marL="228600" indent="-228600">
              <a:buClr>
                <a:srgbClr val="0065BD"/>
              </a:buClr>
              <a:buSzPct val="130000"/>
              <a:buFont typeface="Arial" panose="020B0604020202020204" pitchFamily="34" charset="0"/>
              <a:buChar char="•"/>
            </a:pPr>
            <a:r>
              <a:rPr lang="it-IT" sz="1500">
                <a:solidFill>
                  <a:srgbClr val="191919"/>
                </a:solidFill>
                <a:latin typeface="Public Sans"/>
              </a:rPr>
              <a:t>Grassland: 35 % UAA</a:t>
            </a:r>
          </a:p>
          <a:p>
            <a:pPr marL="228600" indent="-228600">
              <a:buClr>
                <a:srgbClr val="0065BD"/>
              </a:buClr>
              <a:buSzPct val="130000"/>
              <a:buFont typeface="Arial" panose="020B0604020202020204" pitchFamily="34" charset="0"/>
              <a:buChar char="•"/>
            </a:pPr>
            <a:endParaRPr lang="it-IT" sz="1500">
              <a:solidFill>
                <a:srgbClr val="191919"/>
              </a:solidFill>
              <a:latin typeface="Public Sans"/>
            </a:endParaRPr>
          </a:p>
          <a:p>
            <a:pPr marL="228600" indent="-228600">
              <a:buClr>
                <a:srgbClr val="0065BD"/>
              </a:buClr>
              <a:buSzPct val="130000"/>
              <a:buFont typeface="Arial" panose="020B0604020202020204" pitchFamily="34" charset="0"/>
              <a:buChar char="•"/>
            </a:pPr>
            <a:r>
              <a:rPr lang="it-IT" sz="1500">
                <a:solidFill>
                  <a:srgbClr val="191919"/>
                </a:solidFill>
                <a:latin typeface="Public Sans"/>
              </a:rPr>
              <a:t>Different approaches exist (KULAP 2015-2022) for grassland biodiversity: </a:t>
            </a:r>
          </a:p>
          <a:p>
            <a:pPr marL="228600" indent="-228600">
              <a:buSzPct val="130000"/>
              <a:buFont typeface="Arial" panose="020B0604020202020204" pitchFamily="34" charset="0"/>
              <a:buChar char="•"/>
            </a:pPr>
            <a:endParaRPr lang="it-IT" sz="1500">
              <a:solidFill>
                <a:srgbClr val="191919"/>
              </a:solidFill>
              <a:latin typeface="Public Sans"/>
            </a:endParaRPr>
          </a:p>
          <a:p>
            <a:pPr lvl="1">
              <a:buSzPct val="130000"/>
            </a:pPr>
            <a:r>
              <a:rPr lang="it-IT" sz="1500">
                <a:solidFill>
                  <a:srgbClr val="0065BD"/>
                </a:solidFill>
                <a:latin typeface="Public Sans"/>
              </a:rPr>
              <a:t>Action based measures - </a:t>
            </a:r>
            <a:r>
              <a:rPr lang="it-IT" sz="1500">
                <a:latin typeface="Public Sans"/>
              </a:rPr>
              <a:t>i.e.</a:t>
            </a:r>
          </a:p>
          <a:p>
            <a:pPr marL="685800" lvl="2" indent="-228600">
              <a:buSzPct val="130000"/>
              <a:buFont typeface="Arial" panose="020B0604020202020204" pitchFamily="34" charset="0"/>
              <a:buChar char="•"/>
            </a:pPr>
            <a:r>
              <a:rPr lang="it-IT" sz="1500">
                <a:solidFill>
                  <a:srgbClr val="191919"/>
                </a:solidFill>
                <a:latin typeface="Public Sans"/>
              </a:rPr>
              <a:t>Late mowing (Ban before 1° July)</a:t>
            </a:r>
          </a:p>
          <a:p>
            <a:pPr marL="685800" lvl="2" indent="-228600">
              <a:buSzPct val="130000"/>
              <a:buFont typeface="Arial" panose="020B0604020202020204" pitchFamily="34" charset="0"/>
              <a:buChar char="•"/>
            </a:pPr>
            <a:r>
              <a:rPr lang="it-IT" sz="1500">
                <a:solidFill>
                  <a:srgbClr val="191919"/>
                </a:solidFill>
                <a:latin typeface="Public Sans"/>
              </a:rPr>
              <a:t>Limit to livestock density (Max 1.4 LSU/ha)</a:t>
            </a:r>
          </a:p>
          <a:p>
            <a:pPr lvl="2">
              <a:buSzPct val="130000"/>
            </a:pPr>
            <a:endParaRPr lang="it-IT" sz="1500">
              <a:solidFill>
                <a:srgbClr val="191919"/>
              </a:solidFill>
              <a:latin typeface="Public Sans"/>
            </a:endParaRPr>
          </a:p>
          <a:p>
            <a:pPr lvl="1">
              <a:lnSpc>
                <a:spcPct val="150000"/>
              </a:lnSpc>
              <a:buSzPct val="130000"/>
            </a:pPr>
            <a:r>
              <a:rPr lang="it-IT" sz="1500">
                <a:solidFill>
                  <a:srgbClr val="0065BD"/>
                </a:solidFill>
                <a:latin typeface="Public Sans"/>
              </a:rPr>
              <a:t>Result based measure</a:t>
            </a:r>
          </a:p>
          <a:p>
            <a:pPr marL="685800" lvl="2" indent="-228600">
              <a:buSzPct val="130000"/>
              <a:buFont typeface="Arial" panose="020B0604020202020204" pitchFamily="34" charset="0"/>
              <a:buChar char="•"/>
            </a:pPr>
            <a:r>
              <a:rPr lang="it-IT" sz="1500">
                <a:solidFill>
                  <a:srgbClr val="191919"/>
                </a:solidFill>
                <a:latin typeface="Public Sans"/>
              </a:rPr>
              <a:t>4 flowering species out of a list of 34 species</a:t>
            </a:r>
          </a:p>
          <a:p>
            <a:pPr marL="685800" lvl="2" indent="-228600">
              <a:buSzPct val="130000"/>
              <a:buFont typeface="Arial" panose="020B0604020202020204" pitchFamily="34" charset="0"/>
              <a:buChar char="•"/>
            </a:pPr>
            <a:r>
              <a:rPr lang="it-IT" sz="1500">
                <a:solidFill>
                  <a:srgbClr val="191919"/>
                </a:solidFill>
                <a:latin typeface="Public Sans"/>
              </a:rPr>
              <a:t>Farmers do their own monitoring</a:t>
            </a:r>
          </a:p>
          <a:p>
            <a:pPr lvl="1">
              <a:buSzPct val="130000"/>
            </a:pPr>
            <a:endParaRPr lang="it-IT" sz="1500">
              <a:solidFill>
                <a:srgbClr val="191919"/>
              </a:solidFill>
              <a:latin typeface="Public Sans"/>
            </a:endParaRPr>
          </a:p>
        </p:txBody>
      </p:sp>
      <p:pic>
        <p:nvPicPr>
          <p:cNvPr id="6" name="Picture 5"/>
          <p:cNvPicPr>
            <a:picLocks noChangeAspect="1"/>
          </p:cNvPicPr>
          <p:nvPr/>
        </p:nvPicPr>
        <p:blipFill rotWithShape="1">
          <a:blip r:embed="rId4"/>
          <a:srcRect l="12084" t="18148" r="59166" b="5556"/>
          <a:stretch/>
        </p:blipFill>
        <p:spPr>
          <a:xfrm>
            <a:off x="6262407" y="1628153"/>
            <a:ext cx="2628900" cy="3924300"/>
          </a:xfrm>
          <a:prstGeom prst="rect">
            <a:avLst/>
          </a:prstGeom>
        </p:spPr>
      </p:pic>
      <p:sp>
        <p:nvSpPr>
          <p:cNvPr id="10" name="Rectangle 9"/>
          <p:cNvSpPr/>
          <p:nvPr/>
        </p:nvSpPr>
        <p:spPr>
          <a:xfrm>
            <a:off x="304800" y="1462756"/>
            <a:ext cx="1369286" cy="377026"/>
          </a:xfrm>
          <a:prstGeom prst="rect">
            <a:avLst/>
          </a:prstGeom>
        </p:spPr>
        <p:txBody>
          <a:bodyPr wrap="none">
            <a:spAutoFit/>
          </a:bodyPr>
          <a:lstStyle/>
          <a:p>
            <a:r>
              <a:rPr lang="en-GB" sz="1850">
                <a:solidFill>
                  <a:srgbClr val="0065BD"/>
                </a:solidFill>
                <a:latin typeface="Public Sans Bold"/>
              </a:rPr>
              <a:t>Case study</a:t>
            </a:r>
          </a:p>
        </p:txBody>
      </p:sp>
    </p:spTree>
    <p:extLst>
      <p:ext uri="{BB962C8B-B14F-4D97-AF65-F5344CB8AC3E}">
        <p14:creationId xmlns:p14="http://schemas.microsoft.com/office/powerpoint/2010/main" val="3821912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334378" y="1134282"/>
            <a:ext cx="4500500" cy="416332"/>
          </a:xfrm>
          <a:prstGeom prst="rect">
            <a:avLst/>
          </a:prstGeom>
        </p:spPr>
        <p:txBody>
          <a:bodyPr lIns="0" tIns="0" rIns="0" bIns="0" rtlCol="0" anchor="t">
            <a:spAutoFit/>
          </a:bodyPr>
          <a:lstStyle/>
          <a:p>
            <a:pPr>
              <a:lnSpc>
                <a:spcPts val="3600"/>
              </a:lnSpc>
            </a:pPr>
            <a:r>
              <a:rPr lang="en-US" sz="2400">
                <a:solidFill>
                  <a:srgbClr val="191919"/>
                </a:solidFill>
                <a:latin typeface="Public Sans Bold"/>
              </a:rPr>
              <a:t>Methods</a:t>
            </a:r>
          </a:p>
        </p:txBody>
      </p:sp>
      <p:sp>
        <p:nvSpPr>
          <p:cNvPr id="4" name="TextBox 3"/>
          <p:cNvSpPr txBox="1"/>
          <p:nvPr/>
        </p:nvSpPr>
        <p:spPr>
          <a:xfrm>
            <a:off x="334378" y="1551255"/>
            <a:ext cx="2333088" cy="592598"/>
          </a:xfrm>
          <a:prstGeom prst="rect">
            <a:avLst/>
          </a:prstGeom>
        </p:spPr>
        <p:txBody>
          <a:bodyPr wrap="square" lIns="0" tIns="0" rIns="0" bIns="0" rtlCol="0" anchor="t">
            <a:spAutoFit/>
          </a:bodyPr>
          <a:lstStyle/>
          <a:p>
            <a:pPr>
              <a:lnSpc>
                <a:spcPts val="2405"/>
              </a:lnSpc>
            </a:pPr>
            <a:r>
              <a:rPr lang="en-US" sz="1850">
                <a:solidFill>
                  <a:srgbClr val="0065BD"/>
                </a:solidFill>
                <a:latin typeface="Public Sans Bold"/>
              </a:rPr>
              <a:t>Experimental </a:t>
            </a:r>
          </a:p>
          <a:p>
            <a:pPr>
              <a:lnSpc>
                <a:spcPts val="2405"/>
              </a:lnSpc>
            </a:pPr>
            <a:r>
              <a:rPr lang="en-US" sz="1850">
                <a:solidFill>
                  <a:srgbClr val="0065BD"/>
                </a:solidFill>
                <a:latin typeface="Public Sans Bold"/>
              </a:rPr>
              <a:t>design </a:t>
            </a:r>
          </a:p>
        </p:txBody>
      </p:sp>
      <p:sp>
        <p:nvSpPr>
          <p:cNvPr id="5" name="TextBox 4"/>
          <p:cNvSpPr txBox="1"/>
          <p:nvPr/>
        </p:nvSpPr>
        <p:spPr>
          <a:xfrm>
            <a:off x="2417421" y="1123959"/>
            <a:ext cx="1837788" cy="1384995"/>
          </a:xfrm>
          <a:prstGeom prst="rect">
            <a:avLst/>
          </a:prstGeom>
          <a:noFill/>
        </p:spPr>
        <p:txBody>
          <a:bodyPr wrap="square" rtlCol="0">
            <a:spAutoFit/>
          </a:bodyPr>
          <a:lstStyle/>
          <a:p>
            <a:r>
              <a:rPr lang="it-IT" sz="1400">
                <a:solidFill>
                  <a:srgbClr val="191919"/>
                </a:solidFill>
                <a:latin typeface="Public Sans"/>
              </a:rPr>
              <a:t>Attribute selection based on: </a:t>
            </a:r>
          </a:p>
          <a:p>
            <a:endParaRPr lang="it-IT" sz="1400">
              <a:solidFill>
                <a:srgbClr val="191919"/>
              </a:solidFill>
              <a:latin typeface="Public Sans"/>
            </a:endParaRPr>
          </a:p>
          <a:p>
            <a:pPr marL="228600" indent="-228600">
              <a:buFont typeface="Arial" panose="020B0604020202020204" pitchFamily="34" charset="0"/>
              <a:buChar char="•"/>
            </a:pPr>
            <a:r>
              <a:rPr lang="it-IT" sz="1400">
                <a:solidFill>
                  <a:srgbClr val="191919"/>
                </a:solidFill>
                <a:latin typeface="Public Sans"/>
              </a:rPr>
              <a:t>KULAP offer</a:t>
            </a:r>
          </a:p>
          <a:p>
            <a:pPr marL="228600" indent="-228600">
              <a:buFont typeface="Arial" panose="020B0604020202020204" pitchFamily="34" charset="0"/>
              <a:buChar char="•"/>
            </a:pPr>
            <a:r>
              <a:rPr lang="it-IT" sz="1400">
                <a:solidFill>
                  <a:srgbClr val="191919"/>
                </a:solidFill>
                <a:latin typeface="Public Sans"/>
              </a:rPr>
              <a:t>Q-methodology </a:t>
            </a:r>
          </a:p>
          <a:p>
            <a:pPr>
              <a:spcAft>
                <a:spcPts val="900"/>
              </a:spcAft>
            </a:pPr>
            <a:endParaRPr lang="it-IT" sz="1400">
              <a:solidFill>
                <a:srgbClr val="191919"/>
              </a:solidFill>
              <a:latin typeface="Public Sans"/>
            </a:endParaRPr>
          </a:p>
        </p:txBody>
      </p:sp>
      <p:pic>
        <p:nvPicPr>
          <p:cNvPr id="6" name="Picture 5"/>
          <p:cNvPicPr>
            <a:picLocks noChangeAspect="1"/>
          </p:cNvPicPr>
          <p:nvPr/>
        </p:nvPicPr>
        <p:blipFill rotWithShape="1">
          <a:blip r:embed="rId2"/>
          <a:srcRect l="13241" t="25565" r="69735" b="49095"/>
          <a:stretch/>
        </p:blipFill>
        <p:spPr>
          <a:xfrm>
            <a:off x="4381500" y="927260"/>
            <a:ext cx="4610100" cy="1825706"/>
          </a:xfrm>
          <a:prstGeom prst="rect">
            <a:avLst/>
          </a:prstGeom>
        </p:spPr>
      </p:pic>
      <p:pic>
        <p:nvPicPr>
          <p:cNvPr id="7" name="Picture 6"/>
          <p:cNvPicPr>
            <a:picLocks noChangeAspect="1"/>
          </p:cNvPicPr>
          <p:nvPr/>
        </p:nvPicPr>
        <p:blipFill>
          <a:blip r:embed="rId3"/>
          <a:stretch>
            <a:fillRect/>
          </a:stretch>
        </p:blipFill>
        <p:spPr>
          <a:xfrm>
            <a:off x="2241538" y="2844285"/>
            <a:ext cx="6694235" cy="3061215"/>
          </a:xfrm>
          <a:prstGeom prst="rect">
            <a:avLst/>
          </a:prstGeom>
        </p:spPr>
      </p:pic>
      <p:sp>
        <p:nvSpPr>
          <p:cNvPr id="8" name="TextBox 7"/>
          <p:cNvSpPr txBox="1"/>
          <p:nvPr/>
        </p:nvSpPr>
        <p:spPr>
          <a:xfrm>
            <a:off x="242938" y="3314700"/>
            <a:ext cx="1858811" cy="1538883"/>
          </a:xfrm>
          <a:prstGeom prst="rect">
            <a:avLst/>
          </a:prstGeom>
          <a:noFill/>
        </p:spPr>
        <p:txBody>
          <a:bodyPr wrap="square" rtlCol="0">
            <a:spAutoFit/>
          </a:bodyPr>
          <a:lstStyle/>
          <a:p>
            <a:pPr>
              <a:spcAft>
                <a:spcPts val="1200"/>
              </a:spcAft>
            </a:pPr>
            <a:r>
              <a:rPr lang="it-IT" sz="1400">
                <a:solidFill>
                  <a:srgbClr val="191919"/>
                </a:solidFill>
                <a:latin typeface="Public Sans"/>
              </a:rPr>
              <a:t>Combination of attibutes determines the approach:</a:t>
            </a:r>
          </a:p>
          <a:p>
            <a:pPr marL="228600" indent="-228600">
              <a:buFont typeface="Arial" panose="020B0604020202020204" pitchFamily="34" charset="0"/>
              <a:buChar char="•"/>
            </a:pPr>
            <a:r>
              <a:rPr lang="it-IT" sz="1400">
                <a:solidFill>
                  <a:srgbClr val="191919"/>
                </a:solidFill>
                <a:latin typeface="Public Sans"/>
              </a:rPr>
              <a:t>Action (ABS)</a:t>
            </a:r>
          </a:p>
          <a:p>
            <a:pPr marL="228600" indent="-228600">
              <a:buFont typeface="Arial" panose="020B0604020202020204" pitchFamily="34" charset="0"/>
              <a:buChar char="•"/>
            </a:pPr>
            <a:r>
              <a:rPr lang="it-IT" sz="1400">
                <a:solidFill>
                  <a:srgbClr val="191919"/>
                </a:solidFill>
                <a:latin typeface="Public Sans"/>
              </a:rPr>
              <a:t>Result (RBS)</a:t>
            </a:r>
          </a:p>
          <a:p>
            <a:pPr marL="228600" indent="-228600">
              <a:buFont typeface="Arial" panose="020B0604020202020204" pitchFamily="34" charset="0"/>
              <a:buChar char="•"/>
            </a:pPr>
            <a:r>
              <a:rPr lang="it-IT" sz="1400">
                <a:solidFill>
                  <a:srgbClr val="191919"/>
                </a:solidFill>
                <a:latin typeface="Public Sans"/>
              </a:rPr>
              <a:t>Hybrid (HBS)</a:t>
            </a:r>
          </a:p>
        </p:txBody>
      </p:sp>
      <p:sp>
        <p:nvSpPr>
          <p:cNvPr id="9" name="TextBox 8"/>
          <p:cNvSpPr txBox="1"/>
          <p:nvPr/>
        </p:nvSpPr>
        <p:spPr>
          <a:xfrm>
            <a:off x="4292467" y="2858255"/>
            <a:ext cx="1549489" cy="3000821"/>
          </a:xfrm>
          <a:prstGeom prst="rect">
            <a:avLst/>
          </a:prstGeom>
          <a:noFill/>
          <a:ln w="57150">
            <a:solidFill>
              <a:srgbClr val="0065BD"/>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p:txBody>
      </p:sp>
      <p:sp>
        <p:nvSpPr>
          <p:cNvPr id="10" name="TextBox 9"/>
          <p:cNvSpPr txBox="1"/>
          <p:nvPr/>
        </p:nvSpPr>
        <p:spPr>
          <a:xfrm>
            <a:off x="5981745" y="2844285"/>
            <a:ext cx="1638256" cy="3000821"/>
          </a:xfrm>
          <a:prstGeom prst="rect">
            <a:avLst/>
          </a:prstGeom>
          <a:noFill/>
          <a:ln w="57150">
            <a:solidFill>
              <a:srgbClr val="0065BD"/>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a:p>
            <a:endParaRPr lang="en-GB" sz="900"/>
          </a:p>
        </p:txBody>
      </p:sp>
      <p:sp>
        <p:nvSpPr>
          <p:cNvPr id="11" name="Slide Number Placeholder 10"/>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65</a:t>
            </a:fld>
            <a:endParaRPr lang="en-US"/>
          </a:p>
        </p:txBody>
      </p:sp>
    </p:spTree>
    <p:extLst>
      <p:ext uri="{BB962C8B-B14F-4D97-AF65-F5344CB8AC3E}">
        <p14:creationId xmlns:p14="http://schemas.microsoft.com/office/powerpoint/2010/main" val="45596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6710" y="1024718"/>
            <a:ext cx="4500500" cy="416332"/>
          </a:xfrm>
          <a:prstGeom prst="rect">
            <a:avLst/>
          </a:prstGeom>
        </p:spPr>
        <p:txBody>
          <a:bodyPr lIns="0" tIns="0" rIns="0" bIns="0" rtlCol="0" anchor="t">
            <a:spAutoFit/>
          </a:bodyPr>
          <a:lstStyle/>
          <a:p>
            <a:pPr>
              <a:lnSpc>
                <a:spcPts val="3600"/>
              </a:lnSpc>
            </a:pPr>
            <a:r>
              <a:rPr lang="en-US" sz="2400">
                <a:solidFill>
                  <a:srgbClr val="191919"/>
                </a:solidFill>
                <a:latin typeface="Public Sans Bold"/>
              </a:rPr>
              <a:t>Methods</a:t>
            </a:r>
          </a:p>
        </p:txBody>
      </p:sp>
      <p:sp>
        <p:nvSpPr>
          <p:cNvPr id="4" name="TextBox 5"/>
          <p:cNvSpPr txBox="1"/>
          <p:nvPr/>
        </p:nvSpPr>
        <p:spPr>
          <a:xfrm>
            <a:off x="346710" y="2214923"/>
            <a:ext cx="3254188" cy="2723823"/>
          </a:xfrm>
          <a:prstGeom prst="rect">
            <a:avLst/>
          </a:prstGeom>
        </p:spPr>
        <p:txBody>
          <a:bodyPr wrap="square" lIns="0" tIns="0" rIns="0" bIns="0" rtlCol="0" anchor="t">
            <a:spAutoFit/>
          </a:bodyPr>
          <a:lstStyle/>
          <a:p>
            <a:pPr marL="228600" indent="-228600">
              <a:lnSpc>
                <a:spcPts val="1786"/>
              </a:lnSpc>
              <a:buClr>
                <a:srgbClr val="0065BD"/>
              </a:buClr>
              <a:buSzPct val="130000"/>
              <a:buFont typeface="Arial" panose="020B0604020202020204" pitchFamily="34" charset="0"/>
              <a:buChar char="•"/>
            </a:pPr>
            <a:r>
              <a:rPr lang="en-US" sz="1500">
                <a:solidFill>
                  <a:srgbClr val="191919"/>
                </a:solidFill>
                <a:latin typeface="Public Sans"/>
              </a:rPr>
              <a:t>In person data collection.</a:t>
            </a:r>
          </a:p>
          <a:p>
            <a:pPr marL="228600" indent="-228600">
              <a:lnSpc>
                <a:spcPct val="150000"/>
              </a:lnSpc>
              <a:buClr>
                <a:srgbClr val="0065BD"/>
              </a:buClr>
              <a:buSzPct val="130000"/>
              <a:buFont typeface="Arial" panose="020B0604020202020204" pitchFamily="34" charset="0"/>
              <a:buChar char="•"/>
            </a:pPr>
            <a:r>
              <a:rPr lang="en-US" sz="1500">
                <a:solidFill>
                  <a:srgbClr val="191919"/>
                </a:solidFill>
                <a:latin typeface="Public Sans"/>
              </a:rPr>
              <a:t>Sample of 107 grassland farms.</a:t>
            </a:r>
          </a:p>
          <a:p>
            <a:pPr marL="228600" indent="-228600">
              <a:lnSpc>
                <a:spcPct val="150000"/>
              </a:lnSpc>
              <a:buClr>
                <a:srgbClr val="0065BD"/>
              </a:buClr>
              <a:buSzPct val="130000"/>
              <a:buFont typeface="Arial" panose="020B0604020202020204" pitchFamily="34" charset="0"/>
              <a:buChar char="•"/>
            </a:pPr>
            <a:r>
              <a:rPr lang="en-US" sz="1500">
                <a:solidFill>
                  <a:srgbClr val="191919"/>
                </a:solidFill>
                <a:latin typeface="Public Sans"/>
              </a:rPr>
              <a:t>Farm structural data</a:t>
            </a:r>
          </a:p>
          <a:p>
            <a:pPr marL="228600" indent="-228600">
              <a:lnSpc>
                <a:spcPct val="150000"/>
              </a:lnSpc>
              <a:buClr>
                <a:srgbClr val="0065BD"/>
              </a:buClr>
              <a:buSzPct val="130000"/>
              <a:buFont typeface="Arial" panose="020B0604020202020204" pitchFamily="34" charset="0"/>
              <a:buChar char="•"/>
            </a:pPr>
            <a:r>
              <a:rPr lang="en-US" sz="1500">
                <a:solidFill>
                  <a:srgbClr val="191919"/>
                </a:solidFill>
                <a:latin typeface="Public Sans"/>
              </a:rPr>
              <a:t>Farm ecological data</a:t>
            </a:r>
          </a:p>
          <a:p>
            <a:pPr marL="228600" indent="-228600">
              <a:lnSpc>
                <a:spcPct val="150000"/>
              </a:lnSpc>
              <a:buClr>
                <a:srgbClr val="0065BD"/>
              </a:buClr>
              <a:buSzPct val="125000"/>
              <a:buFont typeface="Arial" panose="020B0604020202020204" pitchFamily="34" charset="0"/>
              <a:buChar char="•"/>
            </a:pPr>
            <a:endParaRPr lang="en-US" sz="1500">
              <a:solidFill>
                <a:srgbClr val="191919"/>
              </a:solidFill>
              <a:latin typeface="Public Sans"/>
            </a:endParaRPr>
          </a:p>
          <a:p>
            <a:pPr lvl="1" indent="-228600">
              <a:buSzPct val="130000"/>
              <a:buFont typeface="Arial" panose="020B0604020202020204" pitchFamily="34" charset="0"/>
              <a:buChar char="•"/>
            </a:pPr>
            <a:r>
              <a:rPr lang="en-US" sz="1400">
                <a:solidFill>
                  <a:srgbClr val="191919"/>
                </a:solidFill>
                <a:latin typeface="Public Sans"/>
              </a:rPr>
              <a:t>Species richness recorded plot level. </a:t>
            </a:r>
          </a:p>
          <a:p>
            <a:pPr lvl="1" indent="-228600">
              <a:buSzPct val="130000"/>
              <a:buFont typeface="Arial" panose="020B0604020202020204" pitchFamily="34" charset="0"/>
              <a:buChar char="•"/>
            </a:pPr>
            <a:r>
              <a:rPr lang="en-US" sz="1400">
                <a:solidFill>
                  <a:srgbClr val="191919"/>
                </a:solidFill>
                <a:latin typeface="Public Sans"/>
              </a:rPr>
              <a:t>Farm level </a:t>
            </a:r>
            <a:r>
              <a:rPr lang="en-US" sz="1400">
                <a:solidFill>
                  <a:srgbClr val="0065BD"/>
                </a:solidFill>
                <a:latin typeface="Public Sans"/>
              </a:rPr>
              <a:t>biodiversity index</a:t>
            </a:r>
            <a:r>
              <a:rPr lang="en-US" sz="1400">
                <a:solidFill>
                  <a:srgbClr val="191919"/>
                </a:solidFill>
                <a:latin typeface="Public Sans"/>
              </a:rPr>
              <a:t>:</a:t>
            </a:r>
          </a:p>
          <a:p>
            <a:pPr marL="228600" indent="-228600">
              <a:lnSpc>
                <a:spcPts val="1786"/>
              </a:lnSpc>
              <a:buSzPct val="125000"/>
              <a:buFont typeface="Arial" panose="020B0604020202020204" pitchFamily="34" charset="0"/>
              <a:buChar char="•"/>
            </a:pPr>
            <a:endParaRPr lang="en-US" sz="700">
              <a:solidFill>
                <a:srgbClr val="191919"/>
              </a:solidFill>
              <a:latin typeface="Public Sans"/>
            </a:endParaRPr>
          </a:p>
          <a:p>
            <a:pPr marL="228600" indent="-228600">
              <a:lnSpc>
                <a:spcPts val="1786"/>
              </a:lnSpc>
              <a:buSzPct val="125000"/>
              <a:buFont typeface="Arial" panose="020B0604020202020204" pitchFamily="34" charset="0"/>
              <a:buChar char="•"/>
            </a:pPr>
            <a:endParaRPr lang="en-US" sz="1500">
              <a:solidFill>
                <a:srgbClr val="191919"/>
              </a:solidFill>
              <a:latin typeface="Public Sans"/>
            </a:endParaRPr>
          </a:p>
        </p:txBody>
      </p:sp>
      <p:pic>
        <p:nvPicPr>
          <p:cNvPr id="5" name="Picture 4"/>
          <p:cNvPicPr>
            <a:picLocks noChangeAspect="1"/>
          </p:cNvPicPr>
          <p:nvPr/>
        </p:nvPicPr>
        <p:blipFill>
          <a:blip r:embed="rId3"/>
          <a:stretch>
            <a:fillRect/>
          </a:stretch>
        </p:blipFill>
        <p:spPr>
          <a:xfrm>
            <a:off x="4000500" y="1957584"/>
            <a:ext cx="4642339" cy="3238500"/>
          </a:xfrm>
          <a:prstGeom prst="rect">
            <a:avLst/>
          </a:prstGeom>
        </p:spPr>
      </p:pic>
      <p:pic>
        <p:nvPicPr>
          <p:cNvPr id="6" name="Picture 5"/>
          <p:cNvPicPr>
            <a:picLocks noChangeAspect="1"/>
          </p:cNvPicPr>
          <p:nvPr/>
        </p:nvPicPr>
        <p:blipFill>
          <a:blip r:embed="rId4"/>
          <a:stretch>
            <a:fillRect/>
          </a:stretch>
        </p:blipFill>
        <p:spPr>
          <a:xfrm>
            <a:off x="392654" y="4676167"/>
            <a:ext cx="3162300" cy="705015"/>
          </a:xfrm>
          <a:prstGeom prst="rect">
            <a:avLst/>
          </a:prstGeom>
        </p:spPr>
      </p:pic>
      <p:sp>
        <p:nvSpPr>
          <p:cNvPr id="7" name="Rectangle 6"/>
          <p:cNvSpPr/>
          <p:nvPr/>
        </p:nvSpPr>
        <p:spPr>
          <a:xfrm>
            <a:off x="314770" y="1441691"/>
            <a:ext cx="1737976" cy="377026"/>
          </a:xfrm>
          <a:prstGeom prst="rect">
            <a:avLst/>
          </a:prstGeom>
        </p:spPr>
        <p:txBody>
          <a:bodyPr wrap="none">
            <a:spAutoFit/>
          </a:bodyPr>
          <a:lstStyle/>
          <a:p>
            <a:r>
              <a:rPr lang="en-GB" sz="1850">
                <a:solidFill>
                  <a:srgbClr val="0065BD"/>
                </a:solidFill>
                <a:latin typeface="Public Sans Bold"/>
              </a:rPr>
              <a:t>Data collection</a:t>
            </a:r>
          </a:p>
        </p:txBody>
      </p:sp>
      <p:sp>
        <p:nvSpPr>
          <p:cNvPr id="8" name="Slide Number Placeholder 7"/>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66</a:t>
            </a:fld>
            <a:endParaRPr lang="en-US"/>
          </a:p>
        </p:txBody>
      </p:sp>
    </p:spTree>
    <p:extLst>
      <p:ext uri="{BB962C8B-B14F-4D97-AF65-F5344CB8AC3E}">
        <p14:creationId xmlns:p14="http://schemas.microsoft.com/office/powerpoint/2010/main" val="2128763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34378" y="1525143"/>
            <a:ext cx="3532147" cy="284822"/>
          </a:xfrm>
          <a:prstGeom prst="rect">
            <a:avLst/>
          </a:prstGeom>
        </p:spPr>
        <p:txBody>
          <a:bodyPr lIns="0" tIns="0" rIns="0" bIns="0" rtlCol="0" anchor="t">
            <a:spAutoFit/>
          </a:bodyPr>
          <a:lstStyle/>
          <a:p>
            <a:pPr>
              <a:lnSpc>
                <a:spcPts val="2405"/>
              </a:lnSpc>
            </a:pPr>
            <a:r>
              <a:rPr lang="en-US" sz="1850">
                <a:solidFill>
                  <a:srgbClr val="0065BD"/>
                </a:solidFill>
                <a:latin typeface="Public Sans Bold"/>
              </a:rPr>
              <a:t>Analytical framework</a:t>
            </a:r>
          </a:p>
        </p:txBody>
      </p:sp>
      <p:sp>
        <p:nvSpPr>
          <p:cNvPr id="4" name="TextBox 4"/>
          <p:cNvSpPr txBox="1"/>
          <p:nvPr/>
        </p:nvSpPr>
        <p:spPr>
          <a:xfrm>
            <a:off x="334378" y="1134282"/>
            <a:ext cx="4500500" cy="416332"/>
          </a:xfrm>
          <a:prstGeom prst="rect">
            <a:avLst/>
          </a:prstGeom>
        </p:spPr>
        <p:txBody>
          <a:bodyPr lIns="0" tIns="0" rIns="0" bIns="0" rtlCol="0" anchor="t">
            <a:spAutoFit/>
          </a:bodyPr>
          <a:lstStyle/>
          <a:p>
            <a:pPr>
              <a:lnSpc>
                <a:spcPts val="3600"/>
              </a:lnSpc>
            </a:pPr>
            <a:r>
              <a:rPr lang="en-US" sz="2400">
                <a:solidFill>
                  <a:srgbClr val="191919"/>
                </a:solidFill>
                <a:latin typeface="Public Sans Bold"/>
              </a:rPr>
              <a:t>Methods</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
        <p:nvSpPr>
          <p:cNvPr id="2" name="TextBox 1"/>
          <p:cNvSpPr txBox="1"/>
          <p:nvPr/>
        </p:nvSpPr>
        <p:spPr>
          <a:xfrm>
            <a:off x="322948" y="2201339"/>
            <a:ext cx="8161922" cy="2554545"/>
          </a:xfrm>
          <a:prstGeom prst="rect">
            <a:avLst/>
          </a:prstGeom>
          <a:noFill/>
        </p:spPr>
        <p:txBody>
          <a:bodyPr wrap="square" rtlCol="0">
            <a:spAutoFit/>
          </a:bodyPr>
          <a:lstStyle/>
          <a:p>
            <a:r>
              <a:rPr lang="it-IT" sz="1600">
                <a:solidFill>
                  <a:srgbClr val="191919"/>
                </a:solidFill>
                <a:latin typeface="Public Sans"/>
              </a:rPr>
              <a:t>Three steps approach: </a:t>
            </a:r>
          </a:p>
          <a:p>
            <a:endParaRPr lang="it-IT" sz="1600">
              <a:solidFill>
                <a:srgbClr val="191919"/>
              </a:solidFill>
              <a:latin typeface="Public Sans"/>
            </a:endParaRPr>
          </a:p>
          <a:p>
            <a:pPr marL="257175" indent="-257175">
              <a:buFont typeface="+mj-lt"/>
              <a:buAutoNum type="arabicPeriod"/>
            </a:pPr>
            <a:r>
              <a:rPr lang="it-IT" sz="1600">
                <a:solidFill>
                  <a:srgbClr val="0065BD"/>
                </a:solidFill>
                <a:latin typeface="Public Sans Bold"/>
              </a:rPr>
              <a:t>Mixed</a:t>
            </a:r>
            <a:r>
              <a:rPr lang="it-IT" sz="1600" b="1">
                <a:solidFill>
                  <a:srgbClr val="0065BD"/>
                </a:solidFill>
                <a:latin typeface="Public Sans Bold"/>
              </a:rPr>
              <a:t> logit </a:t>
            </a:r>
            <a:r>
              <a:rPr lang="en-GB" sz="1600">
                <a:solidFill>
                  <a:srgbClr val="0065BD"/>
                </a:solidFill>
                <a:latin typeface="Public Sans" panose="020B0604020202020204" charset="0"/>
              </a:rPr>
              <a:t>(Train, 2009): </a:t>
            </a:r>
            <a:r>
              <a:rPr lang="en-GB" sz="1600">
                <a:latin typeface="Public Sans" panose="020B0604020202020204" charset="0"/>
              </a:rPr>
              <a:t>to estimate </a:t>
            </a:r>
            <a:r>
              <a:rPr lang="en-US" sz="1600">
                <a:latin typeface="Public Sans" panose="020B0604020202020204" charset="0"/>
              </a:rPr>
              <a:t>probability of a farmer adopting the scheme as a function of the contract attributes, scheme approach and ecological status of farms.</a:t>
            </a:r>
            <a:endParaRPr lang="en-GB" sz="1600">
              <a:latin typeface="Public Sans" panose="020B0604020202020204" charset="0"/>
            </a:endParaRPr>
          </a:p>
          <a:p>
            <a:pPr marL="257175" indent="-257175">
              <a:buFont typeface="+mj-lt"/>
              <a:buAutoNum type="arabicPeriod"/>
            </a:pPr>
            <a:endParaRPr lang="en-GB" sz="1600">
              <a:solidFill>
                <a:srgbClr val="0065BD"/>
              </a:solidFill>
              <a:latin typeface="Public Sans" panose="020B0604020202020204" charset="0"/>
            </a:endParaRPr>
          </a:p>
          <a:p>
            <a:pPr marL="257175" indent="-257175">
              <a:buFont typeface="+mj-lt"/>
              <a:buAutoNum type="arabicPeriod"/>
            </a:pPr>
            <a:r>
              <a:rPr lang="it-IT" sz="1600">
                <a:solidFill>
                  <a:srgbClr val="0065BD"/>
                </a:solidFill>
                <a:latin typeface="Public Sans Bold"/>
              </a:rPr>
              <a:t>Latent class </a:t>
            </a:r>
            <a:r>
              <a:rPr lang="it-IT" sz="1600">
                <a:solidFill>
                  <a:srgbClr val="0065BD"/>
                </a:solidFill>
                <a:latin typeface="Public Sans" panose="020B0604020202020204" charset="0"/>
              </a:rPr>
              <a:t>(</a:t>
            </a:r>
            <a:r>
              <a:rPr lang="el-GR" sz="1600">
                <a:solidFill>
                  <a:srgbClr val="0065BD"/>
                </a:solidFill>
                <a:latin typeface="Public Sans" panose="020B0604020202020204" charset="0"/>
              </a:rPr>
              <a:t>Boxall and Adamowicz, 2002)</a:t>
            </a:r>
            <a:r>
              <a:rPr lang="it-IT" sz="1600">
                <a:solidFill>
                  <a:srgbClr val="0065BD"/>
                </a:solidFill>
                <a:latin typeface="Public Sans" panose="020B0604020202020204" charset="0"/>
              </a:rPr>
              <a:t>: </a:t>
            </a:r>
            <a:r>
              <a:rPr lang="it-IT" sz="1600">
                <a:latin typeface="Public Sans" panose="020B0604020202020204" charset="0"/>
              </a:rPr>
              <a:t>to estimate</a:t>
            </a:r>
            <a:r>
              <a:rPr lang="el-GR" sz="1600">
                <a:latin typeface="Public Sans" panose="020B0604020202020204" charset="0"/>
              </a:rPr>
              <a:t> </a:t>
            </a:r>
            <a:r>
              <a:rPr lang="en-US" sz="1600">
                <a:latin typeface="Public Sans" panose="020B0604020202020204" charset="0"/>
              </a:rPr>
              <a:t>how the probability of uptaking the schemes vary among groups of </a:t>
            </a:r>
            <a:r>
              <a:rPr lang="it-IT" sz="1600">
                <a:latin typeface="Public Sans" panose="020B0604020202020204" charset="0"/>
              </a:rPr>
              <a:t>farmers with different farm structures. </a:t>
            </a:r>
          </a:p>
          <a:p>
            <a:pPr marL="257175" indent="-257175" algn="just">
              <a:buFont typeface="+mj-lt"/>
              <a:buAutoNum type="arabicPeriod"/>
            </a:pPr>
            <a:endParaRPr lang="it-IT" sz="1600">
              <a:solidFill>
                <a:srgbClr val="0065BD"/>
              </a:solidFill>
              <a:latin typeface="Public Sans" panose="020B0604020202020204" charset="0"/>
            </a:endParaRPr>
          </a:p>
          <a:p>
            <a:pPr marL="257175" indent="-257175" algn="just">
              <a:buFont typeface="+mj-lt"/>
              <a:buAutoNum type="arabicPeriod"/>
            </a:pPr>
            <a:r>
              <a:rPr lang="it-IT" sz="1600">
                <a:solidFill>
                  <a:srgbClr val="0065BD"/>
                </a:solidFill>
                <a:latin typeface="Public Sans Bold"/>
              </a:rPr>
              <a:t>Land allocation analysis </a:t>
            </a:r>
            <a:r>
              <a:rPr lang="it-IT" sz="1600">
                <a:solidFill>
                  <a:srgbClr val="0065BD"/>
                </a:solidFill>
                <a:latin typeface="Public Sans" panose="020B0604020202020204" charset="0"/>
              </a:rPr>
              <a:t>(Kuhfuss et al., 2016): </a:t>
            </a:r>
            <a:r>
              <a:rPr lang="it-IT" sz="1600">
                <a:latin typeface="Public Sans" panose="020B0604020202020204" charset="0"/>
              </a:rPr>
              <a:t>to estimate the effect of attributes and ecological status on land allocation decisions. </a:t>
            </a:r>
            <a:endParaRPr lang="en-GB" sz="1600">
              <a:latin typeface="Public Sans" panose="020B0604020202020204"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67</a:t>
            </a:fld>
            <a:endParaRPr lang="en-US"/>
          </a:p>
        </p:txBody>
      </p:sp>
    </p:spTree>
    <p:extLst>
      <p:ext uri="{BB962C8B-B14F-4D97-AF65-F5344CB8AC3E}">
        <p14:creationId xmlns:p14="http://schemas.microsoft.com/office/powerpoint/2010/main" val="149344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0239" y="1551892"/>
            <a:ext cx="8690222" cy="4313172"/>
          </a:xfrm>
          <a:prstGeom prst="rect">
            <a:avLst/>
          </a:prstGeom>
        </p:spPr>
      </p:pic>
      <p:sp>
        <p:nvSpPr>
          <p:cNvPr id="3" name="TextBox 3"/>
          <p:cNvSpPr txBox="1"/>
          <p:nvPr/>
        </p:nvSpPr>
        <p:spPr>
          <a:xfrm>
            <a:off x="553091" y="1084049"/>
            <a:ext cx="4500500" cy="41697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3600"/>
              </a:lnSpc>
            </a:pPr>
            <a:r>
              <a:rPr lang="en-US" sz="2400">
                <a:solidFill>
                  <a:srgbClr val="191919"/>
                </a:solidFill>
                <a:latin typeface="Public Sans Bold"/>
              </a:rPr>
              <a:t>Results</a:t>
            </a:r>
          </a:p>
        </p:txBody>
      </p:sp>
      <p:sp>
        <p:nvSpPr>
          <p:cNvPr id="4" name="TextBox 4"/>
          <p:cNvSpPr txBox="1"/>
          <p:nvPr/>
        </p:nvSpPr>
        <p:spPr>
          <a:xfrm>
            <a:off x="553091" y="1142539"/>
            <a:ext cx="7752785" cy="609908"/>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2406"/>
              </a:lnSpc>
              <a:spcBef>
                <a:spcPct val="0"/>
              </a:spcBef>
            </a:pPr>
            <a:endParaRPr sz="504"/>
          </a:p>
          <a:p>
            <a:pPr>
              <a:lnSpc>
                <a:spcPts val="2406"/>
              </a:lnSpc>
              <a:spcBef>
                <a:spcPct val="0"/>
              </a:spcBef>
            </a:pPr>
            <a:r>
              <a:rPr lang="en-US" sz="1851">
                <a:solidFill>
                  <a:srgbClr val="0065BD"/>
                </a:solidFill>
                <a:latin typeface="Public Sans Bold"/>
              </a:rPr>
              <a:t>Mixed logit</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
        <p:nvSpPr>
          <p:cNvPr id="10" name="TextBox 9"/>
          <p:cNvSpPr txBox="1"/>
          <p:nvPr/>
        </p:nvSpPr>
        <p:spPr>
          <a:xfrm>
            <a:off x="571500" y="2514600"/>
            <a:ext cx="8267700" cy="217216"/>
          </a:xfrm>
          <a:prstGeom prst="rect">
            <a:avLst/>
          </a:prstGeom>
          <a:solidFill>
            <a:srgbClr val="FFFF00">
              <a:alpha val="20000"/>
            </a:srgb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5" name="TextBox 14"/>
          <p:cNvSpPr txBox="1"/>
          <p:nvPr/>
        </p:nvSpPr>
        <p:spPr>
          <a:xfrm>
            <a:off x="567489" y="2760127"/>
            <a:ext cx="8271711" cy="325089"/>
          </a:xfrm>
          <a:prstGeom prst="rect">
            <a:avLst/>
          </a:prstGeom>
          <a:solidFill>
            <a:schemeClr val="accent3">
              <a:lumMod val="75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GB" sz="504"/>
          </a:p>
          <a:p>
            <a:endParaRPr lang="en-GB" sz="504"/>
          </a:p>
          <a:p>
            <a:endParaRPr lang="de-DE" sz="504"/>
          </a:p>
        </p:txBody>
      </p:sp>
      <p:sp>
        <p:nvSpPr>
          <p:cNvPr id="16" name="TextBox 15"/>
          <p:cNvSpPr txBox="1"/>
          <p:nvPr/>
        </p:nvSpPr>
        <p:spPr>
          <a:xfrm>
            <a:off x="531875" y="3230074"/>
            <a:ext cx="8307325" cy="169986"/>
          </a:xfrm>
          <a:prstGeom prst="rect">
            <a:avLst/>
          </a:prstGeom>
          <a:solidFill>
            <a:schemeClr val="accent6">
              <a:lumMod val="75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7" name="TextBox 16"/>
          <p:cNvSpPr txBox="1"/>
          <p:nvPr/>
        </p:nvSpPr>
        <p:spPr>
          <a:xfrm>
            <a:off x="571500" y="3395493"/>
            <a:ext cx="8260080" cy="325089"/>
          </a:xfrm>
          <a:prstGeom prst="rect">
            <a:avLst/>
          </a:prstGeom>
          <a:solidFill>
            <a:schemeClr val="tx2">
              <a:lumMod val="40000"/>
              <a:lumOff val="60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GB" sz="504"/>
          </a:p>
          <a:p>
            <a:endParaRPr lang="en-GB" sz="504"/>
          </a:p>
          <a:p>
            <a:endParaRPr lang="de-DE" sz="504"/>
          </a:p>
        </p:txBody>
      </p:sp>
      <p:sp>
        <p:nvSpPr>
          <p:cNvPr id="11" name="TextBox 10"/>
          <p:cNvSpPr txBox="1"/>
          <p:nvPr/>
        </p:nvSpPr>
        <p:spPr>
          <a:xfrm>
            <a:off x="5847827" y="4022578"/>
            <a:ext cx="2781300" cy="307975"/>
          </a:xfrm>
          <a:prstGeom prst="rect">
            <a:avLst/>
          </a:prstGeom>
          <a:no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9" name="TextBox 18"/>
          <p:cNvSpPr txBox="1"/>
          <p:nvPr/>
        </p:nvSpPr>
        <p:spPr>
          <a:xfrm>
            <a:off x="5847827" y="3885470"/>
            <a:ext cx="2983753" cy="299911"/>
          </a:xfrm>
          <a:prstGeom prst="rect">
            <a:avLst/>
          </a:prstGeom>
          <a:solidFill>
            <a:schemeClr val="accent2">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2" name="Slide Number Placeholder 1"/>
          <p:cNvSpPr>
            <a:spLocks noGrp="1"/>
          </p:cNvSpPr>
          <p:nvPr>
            <p:ph type="sldNum" sz="quarter" idx="12"/>
          </p:nvPr>
        </p:nvSpPr>
        <p:spPr/>
        <p:txBody>
          <a:bodyPr/>
          <a:lstStyle>
            <a:defPPr>
              <a:defRPr lang="en-US"/>
            </a:defPPr>
            <a:lvl1pPr marL="0" algn="l" defTabSz="256032" rtl="0" eaLnBrk="1" latinLnBrk="0" hangingPunct="1">
              <a:defRPr sz="504" kern="1200">
                <a:solidFill>
                  <a:schemeClr val="tx1"/>
                </a:solidFill>
                <a:latin typeface="+mn-lt"/>
                <a:ea typeface="+mn-ea"/>
                <a:cs typeface="+mn-cs"/>
              </a:defRPr>
            </a:lvl1pPr>
            <a:lvl2pPr marL="128016" algn="l" defTabSz="256032" rtl="0" eaLnBrk="1" latinLnBrk="0" hangingPunct="1">
              <a:defRPr sz="504" kern="1200">
                <a:solidFill>
                  <a:schemeClr val="tx1"/>
                </a:solidFill>
                <a:latin typeface="+mn-lt"/>
                <a:ea typeface="+mn-ea"/>
                <a:cs typeface="+mn-cs"/>
              </a:defRPr>
            </a:lvl2pPr>
            <a:lvl3pPr marL="256032" algn="l" defTabSz="256032" rtl="0" eaLnBrk="1" latinLnBrk="0" hangingPunct="1">
              <a:defRPr sz="504" kern="1200">
                <a:solidFill>
                  <a:schemeClr val="tx1"/>
                </a:solidFill>
                <a:latin typeface="+mn-lt"/>
                <a:ea typeface="+mn-ea"/>
                <a:cs typeface="+mn-cs"/>
              </a:defRPr>
            </a:lvl3pPr>
            <a:lvl4pPr marL="384048" algn="l" defTabSz="256032" rtl="0" eaLnBrk="1" latinLnBrk="0" hangingPunct="1">
              <a:defRPr sz="504" kern="1200">
                <a:solidFill>
                  <a:schemeClr val="tx1"/>
                </a:solidFill>
                <a:latin typeface="+mn-lt"/>
                <a:ea typeface="+mn-ea"/>
                <a:cs typeface="+mn-cs"/>
              </a:defRPr>
            </a:lvl4pPr>
            <a:lvl5pPr marL="512064" algn="l" defTabSz="256032" rtl="0" eaLnBrk="1" latinLnBrk="0" hangingPunct="1">
              <a:defRPr sz="504" kern="1200">
                <a:solidFill>
                  <a:schemeClr val="tx1"/>
                </a:solidFill>
                <a:latin typeface="+mn-lt"/>
                <a:ea typeface="+mn-ea"/>
                <a:cs typeface="+mn-cs"/>
              </a:defRPr>
            </a:lvl5pPr>
            <a:lvl6pPr marL="640080" algn="l" defTabSz="256032" rtl="0" eaLnBrk="1" latinLnBrk="0" hangingPunct="1">
              <a:defRPr sz="504" kern="1200">
                <a:solidFill>
                  <a:schemeClr val="tx1"/>
                </a:solidFill>
                <a:latin typeface="+mn-lt"/>
                <a:ea typeface="+mn-ea"/>
                <a:cs typeface="+mn-cs"/>
              </a:defRPr>
            </a:lvl6pPr>
            <a:lvl7pPr marL="768096" algn="l" defTabSz="256032" rtl="0" eaLnBrk="1" latinLnBrk="0" hangingPunct="1">
              <a:defRPr sz="504" kern="1200">
                <a:solidFill>
                  <a:schemeClr val="tx1"/>
                </a:solidFill>
                <a:latin typeface="+mn-lt"/>
                <a:ea typeface="+mn-ea"/>
                <a:cs typeface="+mn-cs"/>
              </a:defRPr>
            </a:lvl7pPr>
            <a:lvl8pPr marL="896112" algn="l" defTabSz="256032" rtl="0" eaLnBrk="1" latinLnBrk="0" hangingPunct="1">
              <a:defRPr sz="504" kern="1200">
                <a:solidFill>
                  <a:schemeClr val="tx1"/>
                </a:solidFill>
                <a:latin typeface="+mn-lt"/>
                <a:ea typeface="+mn-ea"/>
                <a:cs typeface="+mn-cs"/>
              </a:defRPr>
            </a:lvl8pPr>
            <a:lvl9pPr marL="1024128" algn="l" defTabSz="256032" rtl="0" eaLnBrk="1" latinLnBrk="0" hangingPunct="1">
              <a:defRPr sz="504" kern="1200">
                <a:solidFill>
                  <a:schemeClr val="tx1"/>
                </a:solidFill>
                <a:latin typeface="+mn-lt"/>
                <a:ea typeface="+mn-ea"/>
                <a:cs typeface="+mn-cs"/>
              </a:defRPr>
            </a:lvl9pPr>
          </a:lstStyle>
          <a:p>
            <a:fld id="{B6F15528-21DE-4FAA-801E-634DDDAF4B2B}" type="slidenum">
              <a:rPr lang="en-US" smtClean="0"/>
              <a:pPr/>
              <a:t>68</a:t>
            </a:fld>
            <a:endParaRPr lang="en-US"/>
          </a:p>
        </p:txBody>
      </p:sp>
    </p:spTree>
    <p:extLst>
      <p:ext uri="{BB962C8B-B14F-4D97-AF65-F5344CB8AC3E}">
        <p14:creationId xmlns:p14="http://schemas.microsoft.com/office/powerpoint/2010/main" val="307706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23285" y="1149134"/>
            <a:ext cx="4500500" cy="41697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3600"/>
              </a:lnSpc>
            </a:pPr>
            <a:r>
              <a:rPr lang="en-US" sz="2400">
                <a:solidFill>
                  <a:srgbClr val="191919"/>
                </a:solidFill>
                <a:latin typeface="Public Sans Bold"/>
              </a:rPr>
              <a:t>Results</a:t>
            </a:r>
          </a:p>
        </p:txBody>
      </p:sp>
      <p:sp>
        <p:nvSpPr>
          <p:cNvPr id="4" name="TextBox 4"/>
          <p:cNvSpPr txBox="1"/>
          <p:nvPr/>
        </p:nvSpPr>
        <p:spPr>
          <a:xfrm>
            <a:off x="339656" y="1516564"/>
            <a:ext cx="7752785" cy="28533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2406"/>
              </a:lnSpc>
              <a:spcBef>
                <a:spcPct val="0"/>
              </a:spcBef>
            </a:pPr>
            <a:r>
              <a:rPr lang="en-US" sz="1851">
                <a:solidFill>
                  <a:srgbClr val="0065BD"/>
                </a:solidFill>
                <a:latin typeface="Public Sans Bold"/>
              </a:rPr>
              <a:t>Latent class</a:t>
            </a:r>
          </a:p>
        </p:txBody>
      </p:sp>
      <p:pic>
        <p:nvPicPr>
          <p:cNvPr id="5" name="Picture 4"/>
          <p:cNvPicPr>
            <a:picLocks noChangeAspect="1"/>
          </p:cNvPicPr>
          <p:nvPr/>
        </p:nvPicPr>
        <p:blipFill rotWithShape="1">
          <a:blip r:embed="rId2"/>
          <a:srcRect r="32776" b="5792"/>
          <a:stretch/>
        </p:blipFill>
        <p:spPr>
          <a:xfrm>
            <a:off x="1906128" y="1652250"/>
            <a:ext cx="6362700" cy="4239766"/>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
        <p:nvSpPr>
          <p:cNvPr id="2" name="Slide Number Placeholder 1"/>
          <p:cNvSpPr>
            <a:spLocks noGrp="1"/>
          </p:cNvSpPr>
          <p:nvPr>
            <p:ph type="sldNum" sz="quarter" idx="12"/>
          </p:nvPr>
        </p:nvSpPr>
        <p:spPr/>
        <p:txBody>
          <a:bodyPr/>
          <a:lstStyle>
            <a:defPPr>
              <a:defRPr lang="en-US"/>
            </a:defPPr>
            <a:lvl1pPr marL="0" algn="l" defTabSz="256032" rtl="0" eaLnBrk="1" latinLnBrk="0" hangingPunct="1">
              <a:defRPr sz="504" kern="1200">
                <a:solidFill>
                  <a:schemeClr val="tx1"/>
                </a:solidFill>
                <a:latin typeface="+mn-lt"/>
                <a:ea typeface="+mn-ea"/>
                <a:cs typeface="+mn-cs"/>
              </a:defRPr>
            </a:lvl1pPr>
            <a:lvl2pPr marL="128016" algn="l" defTabSz="256032" rtl="0" eaLnBrk="1" latinLnBrk="0" hangingPunct="1">
              <a:defRPr sz="504" kern="1200">
                <a:solidFill>
                  <a:schemeClr val="tx1"/>
                </a:solidFill>
                <a:latin typeface="+mn-lt"/>
                <a:ea typeface="+mn-ea"/>
                <a:cs typeface="+mn-cs"/>
              </a:defRPr>
            </a:lvl2pPr>
            <a:lvl3pPr marL="256032" algn="l" defTabSz="256032" rtl="0" eaLnBrk="1" latinLnBrk="0" hangingPunct="1">
              <a:defRPr sz="504" kern="1200">
                <a:solidFill>
                  <a:schemeClr val="tx1"/>
                </a:solidFill>
                <a:latin typeface="+mn-lt"/>
                <a:ea typeface="+mn-ea"/>
                <a:cs typeface="+mn-cs"/>
              </a:defRPr>
            </a:lvl3pPr>
            <a:lvl4pPr marL="384048" algn="l" defTabSz="256032" rtl="0" eaLnBrk="1" latinLnBrk="0" hangingPunct="1">
              <a:defRPr sz="504" kern="1200">
                <a:solidFill>
                  <a:schemeClr val="tx1"/>
                </a:solidFill>
                <a:latin typeface="+mn-lt"/>
                <a:ea typeface="+mn-ea"/>
                <a:cs typeface="+mn-cs"/>
              </a:defRPr>
            </a:lvl4pPr>
            <a:lvl5pPr marL="512064" algn="l" defTabSz="256032" rtl="0" eaLnBrk="1" latinLnBrk="0" hangingPunct="1">
              <a:defRPr sz="504" kern="1200">
                <a:solidFill>
                  <a:schemeClr val="tx1"/>
                </a:solidFill>
                <a:latin typeface="+mn-lt"/>
                <a:ea typeface="+mn-ea"/>
                <a:cs typeface="+mn-cs"/>
              </a:defRPr>
            </a:lvl5pPr>
            <a:lvl6pPr marL="640080" algn="l" defTabSz="256032" rtl="0" eaLnBrk="1" latinLnBrk="0" hangingPunct="1">
              <a:defRPr sz="504" kern="1200">
                <a:solidFill>
                  <a:schemeClr val="tx1"/>
                </a:solidFill>
                <a:latin typeface="+mn-lt"/>
                <a:ea typeface="+mn-ea"/>
                <a:cs typeface="+mn-cs"/>
              </a:defRPr>
            </a:lvl6pPr>
            <a:lvl7pPr marL="768096" algn="l" defTabSz="256032" rtl="0" eaLnBrk="1" latinLnBrk="0" hangingPunct="1">
              <a:defRPr sz="504" kern="1200">
                <a:solidFill>
                  <a:schemeClr val="tx1"/>
                </a:solidFill>
                <a:latin typeface="+mn-lt"/>
                <a:ea typeface="+mn-ea"/>
                <a:cs typeface="+mn-cs"/>
              </a:defRPr>
            </a:lvl7pPr>
            <a:lvl8pPr marL="896112" algn="l" defTabSz="256032" rtl="0" eaLnBrk="1" latinLnBrk="0" hangingPunct="1">
              <a:defRPr sz="504" kern="1200">
                <a:solidFill>
                  <a:schemeClr val="tx1"/>
                </a:solidFill>
                <a:latin typeface="+mn-lt"/>
                <a:ea typeface="+mn-ea"/>
                <a:cs typeface="+mn-cs"/>
              </a:defRPr>
            </a:lvl8pPr>
            <a:lvl9pPr marL="1024128" algn="l" defTabSz="256032" rtl="0" eaLnBrk="1" latinLnBrk="0" hangingPunct="1">
              <a:defRPr sz="504" kern="1200">
                <a:solidFill>
                  <a:schemeClr val="tx1"/>
                </a:solidFill>
                <a:latin typeface="+mn-lt"/>
                <a:ea typeface="+mn-ea"/>
                <a:cs typeface="+mn-cs"/>
              </a:defRPr>
            </a:lvl9pPr>
          </a:lstStyle>
          <a:p>
            <a:fld id="{B6F15528-21DE-4FAA-801E-634DDDAF4B2B}" type="slidenum">
              <a:rPr lang="en-US" smtClean="0"/>
              <a:pPr/>
              <a:t>69</a:t>
            </a:fld>
            <a:endParaRPr lang="en-US"/>
          </a:p>
        </p:txBody>
      </p:sp>
      <p:sp>
        <p:nvSpPr>
          <p:cNvPr id="6" name="TextBox 5"/>
          <p:cNvSpPr txBox="1"/>
          <p:nvPr/>
        </p:nvSpPr>
        <p:spPr>
          <a:xfrm>
            <a:off x="2055142" y="4027805"/>
            <a:ext cx="3855993" cy="990600"/>
          </a:xfrm>
          <a:prstGeom prst="rect">
            <a:avLst/>
          </a:prstGeom>
          <a:solidFill>
            <a:srgbClr val="E46C0A">
              <a:alpha val="20000"/>
            </a:srgb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1" name="TextBox 10"/>
          <p:cNvSpPr txBox="1"/>
          <p:nvPr/>
        </p:nvSpPr>
        <p:spPr>
          <a:xfrm>
            <a:off x="4561057" y="1245421"/>
            <a:ext cx="1424616" cy="338554"/>
          </a:xfrm>
          <a:prstGeom prst="rect">
            <a:avLst/>
          </a:prstGeom>
          <a:no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GB" sz="1600">
                <a:solidFill>
                  <a:srgbClr val="0065BD"/>
                </a:solidFill>
                <a:latin typeface="Public Sans Bold"/>
              </a:rPr>
              <a:t>Intensive</a:t>
            </a:r>
            <a:endParaRPr lang="de-DE" sz="1200">
              <a:solidFill>
                <a:srgbClr val="0065BD"/>
              </a:solidFill>
              <a:latin typeface="Public Sans Bold"/>
            </a:endParaRPr>
          </a:p>
        </p:txBody>
      </p:sp>
      <p:sp>
        <p:nvSpPr>
          <p:cNvPr id="12" name="TextBox 11"/>
          <p:cNvSpPr txBox="1"/>
          <p:nvPr/>
        </p:nvSpPr>
        <p:spPr>
          <a:xfrm>
            <a:off x="6591300" y="1244686"/>
            <a:ext cx="1409700" cy="338554"/>
          </a:xfrm>
          <a:prstGeom prst="rect">
            <a:avLst/>
          </a:prstGeom>
          <a:no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GB" sz="1600">
                <a:solidFill>
                  <a:srgbClr val="0065BD"/>
                </a:solidFill>
                <a:latin typeface="Public Sans Bold"/>
              </a:rPr>
              <a:t>Extensive</a:t>
            </a:r>
            <a:endParaRPr lang="de-DE" sz="1200">
              <a:solidFill>
                <a:srgbClr val="0065BD"/>
              </a:solidFill>
              <a:latin typeface="Public Sans Bold"/>
            </a:endParaRPr>
          </a:p>
        </p:txBody>
      </p:sp>
      <p:sp>
        <p:nvSpPr>
          <p:cNvPr id="13" name="TextBox 12"/>
          <p:cNvSpPr txBox="1"/>
          <p:nvPr/>
        </p:nvSpPr>
        <p:spPr>
          <a:xfrm>
            <a:off x="2019299" y="2126086"/>
            <a:ext cx="6136358" cy="218683"/>
          </a:xfrm>
          <a:prstGeom prst="rect">
            <a:avLst/>
          </a:prstGeom>
          <a:solidFill>
            <a:srgbClr val="FFFF00">
              <a:alpha val="20000"/>
            </a:srgb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4" name="TextBox 13"/>
          <p:cNvSpPr txBox="1"/>
          <p:nvPr/>
        </p:nvSpPr>
        <p:spPr>
          <a:xfrm>
            <a:off x="2055142" y="3072352"/>
            <a:ext cx="6136358" cy="325089"/>
          </a:xfrm>
          <a:prstGeom prst="rect">
            <a:avLst/>
          </a:prstGeom>
          <a:solidFill>
            <a:schemeClr val="accent1">
              <a:lumMod val="60000"/>
              <a:lumOff val="40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GB" sz="504"/>
          </a:p>
          <a:p>
            <a:endParaRPr lang="en-GB" sz="504"/>
          </a:p>
          <a:p>
            <a:endParaRPr lang="de-DE" sz="504"/>
          </a:p>
        </p:txBody>
      </p:sp>
    </p:spTree>
    <p:extLst>
      <p:ext uri="{BB962C8B-B14F-4D97-AF65-F5344CB8AC3E}">
        <p14:creationId xmlns:p14="http://schemas.microsoft.com/office/powerpoint/2010/main" val="146771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gn="l"/>
            <a:r>
              <a:rPr lang="it-IT"/>
              <a:t>04/10/2023</a:t>
            </a:r>
          </a:p>
        </p:txBody>
      </p:sp>
      <p:sp>
        <p:nvSpPr>
          <p:cNvPr id="5" name="Slide Number Placeholder 4"/>
          <p:cNvSpPr>
            <a:spLocks noGrp="1"/>
          </p:cNvSpPr>
          <p:nvPr>
            <p:ph type="sldNum" sz="quarter" idx="4"/>
          </p:nvPr>
        </p:nvSpPr>
        <p:spPr/>
        <p:txBody>
          <a:bodyPr/>
          <a:lstStyle/>
          <a:p>
            <a:fld id="{24A99081-5F7D-6B48-A940-E14DD127A422}" type="slidenum">
              <a:rPr lang="it-IT" smtClean="0"/>
              <a:pPr/>
              <a:t>7</a:t>
            </a:fld>
            <a:endParaRPr lang="it-IT"/>
          </a:p>
        </p:txBody>
      </p:sp>
      <p:sp>
        <p:nvSpPr>
          <p:cNvPr id="6" name="Subtitle 6"/>
          <p:cNvSpPr txBox="1">
            <a:spLocks/>
          </p:cNvSpPr>
          <p:nvPr/>
        </p:nvSpPr>
        <p:spPr>
          <a:xfrm>
            <a:off x="133108" y="245729"/>
            <a:ext cx="8877782" cy="7128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200" b="1">
                <a:solidFill>
                  <a:schemeClr val="accent1"/>
                </a:solidFill>
                <a:latin typeface="+mj-lt"/>
              </a:rPr>
              <a:t>Who are involved</a:t>
            </a:r>
          </a:p>
        </p:txBody>
      </p:sp>
      <p:pic>
        <p:nvPicPr>
          <p:cNvPr id="9" name="Billede 8">
            <a:extLst>
              <a:ext uri="{FF2B5EF4-FFF2-40B4-BE49-F238E27FC236}">
                <a16:creationId xmlns:a16="http://schemas.microsoft.com/office/drawing/2014/main" id="{0798C6C2-136C-EA47-A00D-E1BCF3AC6D8A}"/>
              </a:ext>
            </a:extLst>
          </p:cNvPr>
          <p:cNvPicPr>
            <a:picLocks noChangeAspect="1"/>
          </p:cNvPicPr>
          <p:nvPr/>
        </p:nvPicPr>
        <p:blipFill>
          <a:blip r:embed="rId3"/>
          <a:stretch>
            <a:fillRect/>
          </a:stretch>
        </p:blipFill>
        <p:spPr>
          <a:xfrm>
            <a:off x="0" y="1171164"/>
            <a:ext cx="9144000" cy="4515671"/>
          </a:xfrm>
          <a:prstGeom prst="rect">
            <a:avLst/>
          </a:prstGeom>
        </p:spPr>
      </p:pic>
      <p:pic>
        <p:nvPicPr>
          <p:cNvPr id="3" name="Billede 2" descr="Et billede, der indeholder tekst, skilt&#10;&#10;Automatisk genereret beskrivelse">
            <a:extLst>
              <a:ext uri="{FF2B5EF4-FFF2-40B4-BE49-F238E27FC236}">
                <a16:creationId xmlns:a16="http://schemas.microsoft.com/office/drawing/2014/main" id="{9FFA333F-0488-EB4D-97BA-A751833FAFEB}"/>
              </a:ext>
            </a:extLst>
          </p:cNvPr>
          <p:cNvPicPr>
            <a:picLocks noChangeAspect="1"/>
          </p:cNvPicPr>
          <p:nvPr/>
        </p:nvPicPr>
        <p:blipFill>
          <a:blip r:embed="rId4"/>
          <a:stretch>
            <a:fillRect/>
          </a:stretch>
        </p:blipFill>
        <p:spPr>
          <a:xfrm>
            <a:off x="7115805" y="4916383"/>
            <a:ext cx="1874339" cy="516164"/>
          </a:xfrm>
          <a:prstGeom prst="rect">
            <a:avLst/>
          </a:prstGeom>
        </p:spPr>
      </p:pic>
    </p:spTree>
    <p:extLst>
      <p:ext uri="{BB962C8B-B14F-4D97-AF65-F5344CB8AC3E}">
        <p14:creationId xmlns:p14="http://schemas.microsoft.com/office/powerpoint/2010/main" val="459878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4508" b="8017"/>
          <a:stretch/>
        </p:blipFill>
        <p:spPr>
          <a:xfrm>
            <a:off x="444285" y="2266002"/>
            <a:ext cx="8052015" cy="3059860"/>
          </a:xfrm>
          <a:prstGeom prst="rect">
            <a:avLst/>
          </a:prstGeom>
        </p:spPr>
      </p:pic>
      <p:sp>
        <p:nvSpPr>
          <p:cNvPr id="2" name="TextBox 3"/>
          <p:cNvSpPr txBox="1"/>
          <p:nvPr/>
        </p:nvSpPr>
        <p:spPr>
          <a:xfrm>
            <a:off x="444285" y="1061354"/>
            <a:ext cx="4500500" cy="41697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3600"/>
              </a:lnSpc>
            </a:pPr>
            <a:r>
              <a:rPr lang="en-US" sz="2400">
                <a:solidFill>
                  <a:srgbClr val="191919"/>
                </a:solidFill>
                <a:latin typeface="Public Sans Bold"/>
              </a:rPr>
              <a:t>Results</a:t>
            </a:r>
          </a:p>
        </p:txBody>
      </p:sp>
      <p:sp>
        <p:nvSpPr>
          <p:cNvPr id="3" name="TextBox 4"/>
          <p:cNvSpPr txBox="1"/>
          <p:nvPr/>
        </p:nvSpPr>
        <p:spPr>
          <a:xfrm>
            <a:off x="457846" y="1531019"/>
            <a:ext cx="7752785" cy="28533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2406"/>
              </a:lnSpc>
              <a:spcBef>
                <a:spcPct val="0"/>
              </a:spcBef>
            </a:pPr>
            <a:r>
              <a:rPr lang="en-US" sz="1851">
                <a:solidFill>
                  <a:srgbClr val="0065BD"/>
                </a:solidFill>
                <a:latin typeface="Public Sans Bold"/>
              </a:rPr>
              <a:t>Land allocation decision</a:t>
            </a:r>
          </a:p>
        </p:txBody>
      </p:sp>
      <p:sp>
        <p:nvSpPr>
          <p:cNvPr id="4" name="Slide Number Placeholder 3"/>
          <p:cNvSpPr>
            <a:spLocks noGrp="1"/>
          </p:cNvSpPr>
          <p:nvPr>
            <p:ph type="sldNum" sz="quarter" idx="12"/>
          </p:nvPr>
        </p:nvSpPr>
        <p:spPr/>
        <p:txBody>
          <a:bodyPr/>
          <a:lstStyle>
            <a:defPPr>
              <a:defRPr lang="en-US"/>
            </a:defPPr>
            <a:lvl1pPr marL="0" algn="l" defTabSz="256032" rtl="0" eaLnBrk="1" latinLnBrk="0" hangingPunct="1">
              <a:defRPr sz="504" kern="1200">
                <a:solidFill>
                  <a:schemeClr val="tx1"/>
                </a:solidFill>
                <a:latin typeface="+mn-lt"/>
                <a:ea typeface="+mn-ea"/>
                <a:cs typeface="+mn-cs"/>
              </a:defRPr>
            </a:lvl1pPr>
            <a:lvl2pPr marL="128016" algn="l" defTabSz="256032" rtl="0" eaLnBrk="1" latinLnBrk="0" hangingPunct="1">
              <a:defRPr sz="504" kern="1200">
                <a:solidFill>
                  <a:schemeClr val="tx1"/>
                </a:solidFill>
                <a:latin typeface="+mn-lt"/>
                <a:ea typeface="+mn-ea"/>
                <a:cs typeface="+mn-cs"/>
              </a:defRPr>
            </a:lvl2pPr>
            <a:lvl3pPr marL="256032" algn="l" defTabSz="256032" rtl="0" eaLnBrk="1" latinLnBrk="0" hangingPunct="1">
              <a:defRPr sz="504" kern="1200">
                <a:solidFill>
                  <a:schemeClr val="tx1"/>
                </a:solidFill>
                <a:latin typeface="+mn-lt"/>
                <a:ea typeface="+mn-ea"/>
                <a:cs typeface="+mn-cs"/>
              </a:defRPr>
            </a:lvl3pPr>
            <a:lvl4pPr marL="384048" algn="l" defTabSz="256032" rtl="0" eaLnBrk="1" latinLnBrk="0" hangingPunct="1">
              <a:defRPr sz="504" kern="1200">
                <a:solidFill>
                  <a:schemeClr val="tx1"/>
                </a:solidFill>
                <a:latin typeface="+mn-lt"/>
                <a:ea typeface="+mn-ea"/>
                <a:cs typeface="+mn-cs"/>
              </a:defRPr>
            </a:lvl4pPr>
            <a:lvl5pPr marL="512064" algn="l" defTabSz="256032" rtl="0" eaLnBrk="1" latinLnBrk="0" hangingPunct="1">
              <a:defRPr sz="504" kern="1200">
                <a:solidFill>
                  <a:schemeClr val="tx1"/>
                </a:solidFill>
                <a:latin typeface="+mn-lt"/>
                <a:ea typeface="+mn-ea"/>
                <a:cs typeface="+mn-cs"/>
              </a:defRPr>
            </a:lvl5pPr>
            <a:lvl6pPr marL="640080" algn="l" defTabSz="256032" rtl="0" eaLnBrk="1" latinLnBrk="0" hangingPunct="1">
              <a:defRPr sz="504" kern="1200">
                <a:solidFill>
                  <a:schemeClr val="tx1"/>
                </a:solidFill>
                <a:latin typeface="+mn-lt"/>
                <a:ea typeface="+mn-ea"/>
                <a:cs typeface="+mn-cs"/>
              </a:defRPr>
            </a:lvl6pPr>
            <a:lvl7pPr marL="768096" algn="l" defTabSz="256032" rtl="0" eaLnBrk="1" latinLnBrk="0" hangingPunct="1">
              <a:defRPr sz="504" kern="1200">
                <a:solidFill>
                  <a:schemeClr val="tx1"/>
                </a:solidFill>
                <a:latin typeface="+mn-lt"/>
                <a:ea typeface="+mn-ea"/>
                <a:cs typeface="+mn-cs"/>
              </a:defRPr>
            </a:lvl7pPr>
            <a:lvl8pPr marL="896112" algn="l" defTabSz="256032" rtl="0" eaLnBrk="1" latinLnBrk="0" hangingPunct="1">
              <a:defRPr sz="504" kern="1200">
                <a:solidFill>
                  <a:schemeClr val="tx1"/>
                </a:solidFill>
                <a:latin typeface="+mn-lt"/>
                <a:ea typeface="+mn-ea"/>
                <a:cs typeface="+mn-cs"/>
              </a:defRPr>
            </a:lvl8pPr>
            <a:lvl9pPr marL="1024128" algn="l" defTabSz="256032" rtl="0" eaLnBrk="1" latinLnBrk="0" hangingPunct="1">
              <a:defRPr sz="504" kern="1200">
                <a:solidFill>
                  <a:schemeClr val="tx1"/>
                </a:solidFill>
                <a:latin typeface="+mn-lt"/>
                <a:ea typeface="+mn-ea"/>
                <a:cs typeface="+mn-cs"/>
              </a:defRPr>
            </a:lvl9pPr>
          </a:lstStyle>
          <a:p>
            <a:fld id="{B6F15528-21DE-4FAA-801E-634DDDAF4B2B}" type="slidenum">
              <a:rPr lang="en-US" smtClean="0"/>
              <a:pPr/>
              <a:t>70</a:t>
            </a:fld>
            <a:endParaRPr lang="en-US"/>
          </a:p>
        </p:txBody>
      </p:sp>
      <p:sp>
        <p:nvSpPr>
          <p:cNvPr id="9" name="TextBox 8"/>
          <p:cNvSpPr txBox="1"/>
          <p:nvPr/>
        </p:nvSpPr>
        <p:spPr>
          <a:xfrm>
            <a:off x="444285" y="2637087"/>
            <a:ext cx="8052015" cy="218819"/>
          </a:xfrm>
          <a:prstGeom prst="rect">
            <a:avLst/>
          </a:prstGeom>
          <a:solidFill>
            <a:srgbClr val="FFFF00">
              <a:alpha val="20000"/>
            </a:srgb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0" name="TextBox 9"/>
          <p:cNvSpPr txBox="1"/>
          <p:nvPr/>
        </p:nvSpPr>
        <p:spPr>
          <a:xfrm>
            <a:off x="457846" y="3439906"/>
            <a:ext cx="8038454" cy="356026"/>
          </a:xfrm>
          <a:prstGeom prst="rect">
            <a:avLst/>
          </a:prstGeom>
          <a:solidFill>
            <a:schemeClr val="tx2">
              <a:lumMod val="60000"/>
              <a:lumOff val="40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1" name="TextBox 10"/>
          <p:cNvSpPr txBox="1"/>
          <p:nvPr/>
        </p:nvSpPr>
        <p:spPr>
          <a:xfrm>
            <a:off x="457846" y="3795932"/>
            <a:ext cx="8038454" cy="239493"/>
          </a:xfrm>
          <a:prstGeom prst="rect">
            <a:avLst/>
          </a:prstGeom>
          <a:solidFill>
            <a:schemeClr val="accent3">
              <a:lumMod val="75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sp>
        <p:nvSpPr>
          <p:cNvPr id="12" name="TextBox 11"/>
          <p:cNvSpPr txBox="1"/>
          <p:nvPr/>
        </p:nvSpPr>
        <p:spPr>
          <a:xfrm>
            <a:off x="444285" y="3238500"/>
            <a:ext cx="8052015" cy="201405"/>
          </a:xfrm>
          <a:prstGeom prst="rect">
            <a:avLst/>
          </a:prstGeom>
          <a:solidFill>
            <a:schemeClr val="accent6">
              <a:lumMod val="75000"/>
              <a:alpha val="20000"/>
            </a:schemeClr>
          </a:solidFill>
        </p:spPr>
        <p:txBody>
          <a:bodyPr wrap="square" rtlCol="0">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de-DE" sz="504"/>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39100" y="1057782"/>
            <a:ext cx="914400" cy="571500"/>
          </a:xfrm>
          <a:prstGeom prst="rect">
            <a:avLst/>
          </a:prstGeom>
        </p:spPr>
      </p:pic>
    </p:spTree>
    <p:extLst>
      <p:ext uri="{BB962C8B-B14F-4D97-AF65-F5344CB8AC3E}">
        <p14:creationId xmlns:p14="http://schemas.microsoft.com/office/powerpoint/2010/main" val="15997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361627" y="1050941"/>
            <a:ext cx="5425699" cy="416332"/>
          </a:xfrm>
          <a:prstGeom prst="rect">
            <a:avLst/>
          </a:prstGeom>
        </p:spPr>
        <p:txBody>
          <a:bodyPr wrap="square" lIns="0" tIns="0" rIns="0" bIns="0" rtlCol="0" anchor="t">
            <a:spAutoFit/>
          </a:bodyPr>
          <a:lstStyle/>
          <a:p>
            <a:pPr>
              <a:lnSpc>
                <a:spcPts val="3600"/>
              </a:lnSpc>
            </a:pPr>
            <a:r>
              <a:rPr lang="en-US" sz="2400">
                <a:solidFill>
                  <a:srgbClr val="191919"/>
                </a:solidFill>
                <a:latin typeface="Public Sans Bold"/>
              </a:rPr>
              <a:t>Discussion &amp; Conclusions</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71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19429266"/>
              </p:ext>
            </p:extLst>
          </p:nvPr>
        </p:nvGraphicFramePr>
        <p:xfrm>
          <a:off x="376867" y="2019300"/>
          <a:ext cx="8500434" cy="3726766"/>
        </p:xfrm>
        <a:graphic>
          <a:graphicData uri="http://schemas.openxmlformats.org/drawingml/2006/table">
            <a:tbl>
              <a:tblPr firstRow="1">
                <a:tableStyleId>{9D7B26C5-4107-4FEC-AEDC-1716B250A1EF}</a:tableStyleId>
              </a:tblPr>
              <a:tblGrid>
                <a:gridCol w="382520">
                  <a:extLst>
                    <a:ext uri="{9D8B030D-6E8A-4147-A177-3AD203B41FA5}">
                      <a16:colId xmlns:a16="http://schemas.microsoft.com/office/drawing/2014/main" val="693595281"/>
                    </a:ext>
                  </a:extLst>
                </a:gridCol>
                <a:gridCol w="4031931">
                  <a:extLst>
                    <a:ext uri="{9D8B030D-6E8A-4147-A177-3AD203B41FA5}">
                      <a16:colId xmlns:a16="http://schemas.microsoft.com/office/drawing/2014/main" val="2870822642"/>
                    </a:ext>
                  </a:extLst>
                </a:gridCol>
                <a:gridCol w="4085983">
                  <a:extLst>
                    <a:ext uri="{9D8B030D-6E8A-4147-A177-3AD203B41FA5}">
                      <a16:colId xmlns:a16="http://schemas.microsoft.com/office/drawing/2014/main" val="1330556792"/>
                    </a:ext>
                  </a:extLst>
                </a:gridCol>
              </a:tblGrid>
              <a:tr h="328246">
                <a:tc>
                  <a:txBody>
                    <a:bodyPr/>
                    <a:lstStyle/>
                    <a:p>
                      <a:pPr marL="0" algn="ctr" defTabSz="914400" rtl="0" eaLnBrk="1" latinLnBrk="0" hangingPunct="1"/>
                      <a:r>
                        <a:rPr lang="it-IT" sz="1800" b="1" kern="1200">
                          <a:solidFill>
                            <a:srgbClr val="0065BD"/>
                          </a:solidFill>
                          <a:latin typeface="Public Sans Bold"/>
                          <a:ea typeface="+mn-ea"/>
                          <a:cs typeface="+mn-cs"/>
                        </a:rPr>
                        <a:t>Q.</a:t>
                      </a:r>
                      <a:endParaRPr lang="en-GB" sz="1800" b="1" kern="1200">
                        <a:solidFill>
                          <a:srgbClr val="0065BD"/>
                        </a:solidFill>
                        <a:latin typeface="Public Sans Bold"/>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it-IT" sz="1800" b="1" kern="1200">
                          <a:solidFill>
                            <a:srgbClr val="0065BD"/>
                          </a:solidFill>
                          <a:latin typeface="Public Sans Bold"/>
                          <a:ea typeface="+mn-ea"/>
                          <a:cs typeface="+mn-cs"/>
                        </a:rPr>
                        <a:t>Findings</a:t>
                      </a:r>
                      <a:endParaRPr lang="en-GB" sz="1800" b="1" kern="1200">
                        <a:solidFill>
                          <a:srgbClr val="0065BD"/>
                        </a:solidFill>
                        <a:latin typeface="Public Sans Bold"/>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it-IT" sz="1800" b="1" kern="1200">
                          <a:solidFill>
                            <a:srgbClr val="0065BD"/>
                          </a:solidFill>
                          <a:latin typeface="Public Sans Bold"/>
                          <a:ea typeface="+mn-ea"/>
                          <a:cs typeface="+mn-cs"/>
                        </a:rPr>
                        <a:t>Implications</a:t>
                      </a:r>
                      <a:endParaRPr lang="en-GB" sz="1800" b="1" kern="1200">
                        <a:solidFill>
                          <a:srgbClr val="0065BD"/>
                        </a:solidFill>
                        <a:latin typeface="Public Sans Bold"/>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969473"/>
                  </a:ext>
                </a:extLst>
              </a:tr>
              <a:tr h="284988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500" b="1"/>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800" b="1" kern="1200">
                          <a:solidFill>
                            <a:schemeClr val="tx1"/>
                          </a:solidFill>
                          <a:latin typeface="+mn-lt"/>
                          <a:ea typeface="+mn-ea"/>
                          <a:cs typeface="+mn-cs"/>
                        </a:rPr>
                        <a:t>1.</a:t>
                      </a:r>
                      <a:endParaRPr lang="en-GB" sz="1800" b="1" kern="1200">
                        <a:solidFill>
                          <a:schemeClr val="tx1"/>
                        </a:solidFill>
                        <a:latin typeface="+mn-lt"/>
                        <a:ea typeface="+mn-ea"/>
                        <a:cs typeface="+mn-cs"/>
                      </a:endParaRPr>
                    </a:p>
                  </a:txBody>
                  <a:tcPr marL="45720" marR="45720" marT="22860" marB="22860">
                    <a:lnT w="38100" cap="flat" cmpd="sng" algn="ctr">
                      <a:solidFill>
                        <a:schemeClr val="tx1"/>
                      </a:solidFill>
                      <a:prstDash val="solid"/>
                      <a:round/>
                      <a:headEnd type="none" w="med" len="med"/>
                      <a:tailEnd type="none" w="med" len="med"/>
                    </a:lnT>
                  </a:tcPr>
                </a:tc>
                <a:tc>
                  <a:txBody>
                    <a:bodyPr/>
                    <a:lstStyle/>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endParaRPr lang="en-GB" sz="1200" kern="1200">
                        <a:solidFill>
                          <a:schemeClr val="tx1"/>
                        </a:solidFill>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GB" sz="1800" kern="1200">
                          <a:solidFill>
                            <a:schemeClr val="tx1"/>
                          </a:solidFill>
                          <a:latin typeface="+mn-lt"/>
                          <a:ea typeface="+mn-ea"/>
                          <a:cs typeface="+mn-cs"/>
                        </a:rPr>
                        <a:t>No clear preference for any approach. </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GB" sz="1800" kern="1200">
                          <a:solidFill>
                            <a:schemeClr val="tx1"/>
                          </a:solidFill>
                          <a:latin typeface="+mn-lt"/>
                          <a:ea typeface="+mn-ea"/>
                          <a:cs typeface="+mn-cs"/>
                        </a:rPr>
                        <a:t>Overall rejection action-based schemes.</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GB" sz="1800" kern="1200">
                          <a:solidFill>
                            <a:schemeClr val="tx1"/>
                          </a:solidFill>
                          <a:latin typeface="+mn-lt"/>
                          <a:ea typeface="+mn-ea"/>
                          <a:cs typeface="+mn-cs"/>
                        </a:rPr>
                        <a:t>Payment mechanism is not the only driver of farmers’ choices. </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GB" sz="1800" kern="1200">
                          <a:solidFill>
                            <a:schemeClr val="tx1"/>
                          </a:solidFill>
                          <a:latin typeface="+mn-lt"/>
                          <a:ea typeface="+mn-ea"/>
                          <a:cs typeface="+mn-cs"/>
                        </a:rPr>
                        <a:t>Applicability of practices, achievability of outcomes, and farm structure better explain preferences.</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US" sz="1800" kern="1200">
                          <a:solidFill>
                            <a:schemeClr val="tx1"/>
                          </a:solidFill>
                          <a:latin typeface="+mn-lt"/>
                          <a:ea typeface="+mn-ea"/>
                          <a:cs typeface="+mn-cs"/>
                        </a:rPr>
                        <a:t>Some practices make farming impossible. </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endParaRPr lang="en-GB" sz="1000" kern="1200">
                        <a:solidFill>
                          <a:schemeClr val="tx1"/>
                        </a:solidFill>
                        <a:latin typeface="+mn-lt"/>
                        <a:ea typeface="+mn-ea"/>
                        <a:cs typeface="+mn-cs"/>
                      </a:endParaRPr>
                    </a:p>
                  </a:txBody>
                  <a:tcPr marL="45720" marR="45720" marT="22860" marB="22860">
                    <a:lnT w="38100" cap="flat" cmpd="sng" algn="ctr">
                      <a:solidFill>
                        <a:schemeClr val="tx1"/>
                      </a:solidFill>
                      <a:prstDash val="solid"/>
                      <a:round/>
                      <a:headEnd type="none" w="med" len="med"/>
                      <a:tailEnd type="none" w="med" len="med"/>
                    </a:lnT>
                  </a:tcPr>
                </a:tc>
                <a:tc>
                  <a:txBody>
                    <a:bodyPr/>
                    <a:lstStyle/>
                    <a:p>
                      <a:pPr marL="457200" lvl="0" indent="-457200" algn="l" defTabSz="914400" rtl="0" eaLnBrk="1" latinLnBrk="0" hangingPunct="1">
                        <a:buClr>
                          <a:srgbClr val="0065BD"/>
                        </a:buClr>
                        <a:buFont typeface="Wingdings" panose="05000000000000000000" pitchFamily="2" charset="2"/>
                        <a:buChar char="v"/>
                      </a:pPr>
                      <a:endParaRPr lang="en-GB" sz="1400" kern="1200">
                        <a:solidFill>
                          <a:schemeClr val="tx1"/>
                        </a:solidFill>
                        <a:latin typeface="+mn-lt"/>
                        <a:ea typeface="+mn-ea"/>
                        <a:cs typeface="+mn-cs"/>
                      </a:endParaRPr>
                    </a:p>
                    <a:p>
                      <a:pPr marL="457200" lvl="0" indent="-457200" algn="l" defTabSz="914400" rtl="0" eaLnBrk="1" latinLnBrk="0" hangingPunct="1">
                        <a:buClr>
                          <a:srgbClr val="0065BD"/>
                        </a:buClr>
                        <a:buFont typeface="Wingdings" panose="05000000000000000000" pitchFamily="2" charset="2"/>
                        <a:buChar char="v"/>
                      </a:pPr>
                      <a:r>
                        <a:rPr lang="en-GB" sz="1800" kern="1200">
                          <a:solidFill>
                            <a:srgbClr val="0065BD"/>
                          </a:solidFill>
                          <a:latin typeface="+mn-lt"/>
                          <a:ea typeface="+mn-ea"/>
                          <a:cs typeface="+mn-cs"/>
                        </a:rPr>
                        <a:t>Targeting farmers </a:t>
                      </a:r>
                      <a:r>
                        <a:rPr lang="en-GB" sz="1800" kern="1200">
                          <a:solidFill>
                            <a:schemeClr val="tx1"/>
                          </a:solidFill>
                          <a:latin typeface="+mn-lt"/>
                          <a:ea typeface="+mn-ea"/>
                          <a:cs typeface="+mn-cs"/>
                        </a:rPr>
                        <a:t>and tailor payments based on scheme's primary objectives.</a:t>
                      </a:r>
                    </a:p>
                    <a:p>
                      <a:pPr marL="0" lvl="0" indent="0" algn="l" defTabSz="914400" rtl="0" eaLnBrk="1" latinLnBrk="0" hangingPunct="1">
                        <a:buClr>
                          <a:srgbClr val="0065BD"/>
                        </a:buClr>
                        <a:buFont typeface="Wingdings" panose="05000000000000000000" pitchFamily="2" charset="2"/>
                        <a:buNone/>
                      </a:pPr>
                      <a:r>
                        <a:rPr lang="en-GB" sz="1800" kern="1200">
                          <a:solidFill>
                            <a:schemeClr val="tx1"/>
                          </a:solidFill>
                          <a:latin typeface="+mn-lt"/>
                          <a:ea typeface="+mn-ea"/>
                          <a:cs typeface="+mn-cs"/>
                        </a:rPr>
                        <a:t> </a:t>
                      </a:r>
                    </a:p>
                    <a:p>
                      <a:pPr marL="457200" lvl="0" indent="-457200" algn="l" defTabSz="914400" rtl="0" eaLnBrk="1" latinLnBrk="0" hangingPunct="1">
                        <a:buClr>
                          <a:srgbClr val="0065BD"/>
                        </a:buClr>
                        <a:buFont typeface="Wingdings" panose="05000000000000000000" pitchFamily="2" charset="2"/>
                        <a:buChar char="v"/>
                      </a:pPr>
                      <a:r>
                        <a:rPr lang="en-GB" sz="1800" kern="1200">
                          <a:solidFill>
                            <a:schemeClr val="tx1"/>
                          </a:solidFill>
                          <a:latin typeface="+mn-lt"/>
                          <a:ea typeface="+mn-ea"/>
                          <a:cs typeface="+mn-cs"/>
                        </a:rPr>
                        <a:t>Offer both type</a:t>
                      </a:r>
                      <a:r>
                        <a:rPr lang="en-GB" sz="1800" kern="1200" baseline="0">
                          <a:solidFill>
                            <a:schemeClr val="tx1"/>
                          </a:solidFill>
                          <a:latin typeface="+mn-lt"/>
                          <a:ea typeface="+mn-ea"/>
                          <a:cs typeface="+mn-cs"/>
                        </a:rPr>
                        <a:t> of </a:t>
                      </a:r>
                      <a:r>
                        <a:rPr lang="en-GB" sz="1800" kern="1200">
                          <a:solidFill>
                            <a:schemeClr val="tx1"/>
                          </a:solidFill>
                          <a:latin typeface="+mn-lt"/>
                          <a:ea typeface="+mn-ea"/>
                          <a:cs typeface="+mn-cs"/>
                        </a:rPr>
                        <a:t>schemes: </a:t>
                      </a:r>
                    </a:p>
                    <a:p>
                      <a:pPr marL="1028700" lvl="1" indent="-571500" algn="l" defTabSz="914400" rtl="0" eaLnBrk="1" latinLnBrk="0" hangingPunct="1">
                        <a:buClr>
                          <a:srgbClr val="0065BD"/>
                        </a:buClr>
                        <a:buFont typeface="Arial" panose="020B0604020202020204" pitchFamily="34" charset="0"/>
                        <a:buChar char="•"/>
                      </a:pPr>
                      <a:r>
                        <a:rPr lang="en-GB" sz="1800" b="0" kern="1200">
                          <a:solidFill>
                            <a:srgbClr val="0065BD"/>
                          </a:solidFill>
                          <a:latin typeface="+mn-lt"/>
                          <a:ea typeface="+mn-ea"/>
                          <a:cs typeface="+mn-cs"/>
                        </a:rPr>
                        <a:t>HBS</a:t>
                      </a:r>
                      <a:r>
                        <a:rPr lang="en-GB" sz="1800" kern="1200">
                          <a:solidFill>
                            <a:schemeClr val="tx1"/>
                          </a:solidFill>
                          <a:latin typeface="+mn-lt"/>
                          <a:ea typeface="+mn-ea"/>
                          <a:cs typeface="+mn-cs"/>
                        </a:rPr>
                        <a:t> to induce extensification by intensive farms. </a:t>
                      </a:r>
                    </a:p>
                    <a:p>
                      <a:pPr marL="1028700" lvl="1" indent="-571500" algn="l" defTabSz="914400" rtl="0" eaLnBrk="1" latinLnBrk="0" hangingPunct="1">
                        <a:buClr>
                          <a:srgbClr val="0065BD"/>
                        </a:buClr>
                        <a:buFont typeface="Arial" panose="020B0604020202020204" pitchFamily="34" charset="0"/>
                        <a:buChar char="•"/>
                      </a:pPr>
                      <a:r>
                        <a:rPr lang="en-GB" sz="1800" b="0" kern="1200">
                          <a:solidFill>
                            <a:srgbClr val="0065BD"/>
                          </a:solidFill>
                          <a:latin typeface="+mn-lt"/>
                          <a:ea typeface="+mn-ea"/>
                          <a:cs typeface="+mn-cs"/>
                        </a:rPr>
                        <a:t>RBS</a:t>
                      </a:r>
                      <a:r>
                        <a:rPr lang="en-GB" sz="1800" kern="1200">
                          <a:solidFill>
                            <a:schemeClr val="tx1"/>
                          </a:solidFill>
                          <a:latin typeface="+mn-lt"/>
                          <a:ea typeface="+mn-ea"/>
                          <a:cs typeface="+mn-cs"/>
                        </a:rPr>
                        <a:t> to induce </a:t>
                      </a:r>
                      <a:r>
                        <a:rPr lang="en-GB" sz="1800" kern="1200" err="1">
                          <a:solidFill>
                            <a:schemeClr val="tx1"/>
                          </a:solidFill>
                          <a:latin typeface="+mn-lt"/>
                          <a:ea typeface="+mn-ea"/>
                          <a:cs typeface="+mn-cs"/>
                        </a:rPr>
                        <a:t>maintainance</a:t>
                      </a:r>
                      <a:r>
                        <a:rPr lang="en-GB" sz="1800" kern="1200">
                          <a:solidFill>
                            <a:schemeClr val="tx1"/>
                          </a:solidFill>
                          <a:latin typeface="+mn-lt"/>
                          <a:ea typeface="+mn-ea"/>
                          <a:cs typeface="+mn-cs"/>
                        </a:rPr>
                        <a:t> by extensive farms.</a:t>
                      </a:r>
                    </a:p>
                    <a:p>
                      <a:pPr marL="457200" lvl="0" indent="-457200" algn="l" defTabSz="914400" rtl="0" eaLnBrk="1" latinLnBrk="0" hangingPunct="1">
                        <a:buClr>
                          <a:srgbClr val="0065BD"/>
                        </a:buClr>
                        <a:buFont typeface="Wingdings" panose="05000000000000000000" pitchFamily="2" charset="2"/>
                        <a:buChar char="v"/>
                      </a:pPr>
                      <a:endParaRPr lang="en-GB" sz="1800" kern="1200">
                        <a:solidFill>
                          <a:schemeClr val="tx1"/>
                        </a:solidFill>
                        <a:latin typeface="+mn-lt"/>
                        <a:ea typeface="+mn-ea"/>
                        <a:cs typeface="+mn-cs"/>
                      </a:endParaRPr>
                    </a:p>
                  </a:txBody>
                  <a:tcPr marL="45720" marR="45720" marT="22860" marB="22860">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29295217"/>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72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589046427"/>
              </p:ext>
            </p:extLst>
          </p:nvPr>
        </p:nvGraphicFramePr>
        <p:xfrm>
          <a:off x="342512" y="1866900"/>
          <a:ext cx="8344290" cy="3619247"/>
        </p:xfrm>
        <a:graphic>
          <a:graphicData uri="http://schemas.openxmlformats.org/drawingml/2006/table">
            <a:tbl>
              <a:tblPr firstRow="1">
                <a:tableStyleId>{9D7B26C5-4107-4FEC-AEDC-1716B250A1EF}</a:tableStyleId>
              </a:tblPr>
              <a:tblGrid>
                <a:gridCol w="375494">
                  <a:extLst>
                    <a:ext uri="{9D8B030D-6E8A-4147-A177-3AD203B41FA5}">
                      <a16:colId xmlns:a16="http://schemas.microsoft.com/office/drawing/2014/main" val="693595281"/>
                    </a:ext>
                  </a:extLst>
                </a:gridCol>
                <a:gridCol w="3615802">
                  <a:extLst>
                    <a:ext uri="{9D8B030D-6E8A-4147-A177-3AD203B41FA5}">
                      <a16:colId xmlns:a16="http://schemas.microsoft.com/office/drawing/2014/main" val="2870822642"/>
                    </a:ext>
                  </a:extLst>
                </a:gridCol>
                <a:gridCol w="4352994">
                  <a:extLst>
                    <a:ext uri="{9D8B030D-6E8A-4147-A177-3AD203B41FA5}">
                      <a16:colId xmlns:a16="http://schemas.microsoft.com/office/drawing/2014/main" val="1330556792"/>
                    </a:ext>
                  </a:extLst>
                </a:gridCol>
              </a:tblGrid>
              <a:tr h="327407">
                <a:tc>
                  <a:txBody>
                    <a:bodyPr/>
                    <a:lstStyle/>
                    <a:p>
                      <a:pPr algn="ctr"/>
                      <a:r>
                        <a:rPr lang="it-IT" sz="1800" kern="1200">
                          <a:solidFill>
                            <a:srgbClr val="0065BD"/>
                          </a:solidFill>
                          <a:latin typeface="Public Sans Bold"/>
                          <a:ea typeface="+mn-ea"/>
                          <a:cs typeface="+mn-cs"/>
                        </a:rPr>
                        <a:t>Q.</a:t>
                      </a:r>
                      <a:endParaRPr lang="en-GB" sz="1800" kern="1200">
                        <a:solidFill>
                          <a:srgbClr val="0065BD"/>
                        </a:solidFill>
                        <a:latin typeface="Public Sans Bold"/>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it-IT" sz="1800" kern="1200">
                          <a:solidFill>
                            <a:srgbClr val="0065BD"/>
                          </a:solidFill>
                          <a:latin typeface="Public Sans Bold"/>
                          <a:ea typeface="+mn-ea"/>
                          <a:cs typeface="+mn-cs"/>
                        </a:rPr>
                        <a:t>Findings</a:t>
                      </a:r>
                      <a:endParaRPr lang="en-GB" sz="1800" kern="1200">
                        <a:solidFill>
                          <a:srgbClr val="0065BD"/>
                        </a:solidFill>
                        <a:latin typeface="Public Sans Bold"/>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it-IT" sz="1800" kern="1200">
                          <a:solidFill>
                            <a:srgbClr val="0065BD"/>
                          </a:solidFill>
                          <a:latin typeface="Public Sans Bold"/>
                          <a:ea typeface="+mn-ea"/>
                          <a:cs typeface="+mn-cs"/>
                        </a:rPr>
                        <a:t>Implications</a:t>
                      </a:r>
                      <a:endParaRPr lang="en-GB" sz="1800" kern="1200">
                        <a:solidFill>
                          <a:srgbClr val="0065BD"/>
                        </a:solidFill>
                        <a:latin typeface="Public Sans Bold"/>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969473"/>
                  </a:ext>
                </a:extLst>
              </a:tr>
              <a:tr h="2872994">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800" b="1" kern="1200"/>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800" b="1" kern="1200"/>
                        <a:t>2.</a:t>
                      </a:r>
                      <a:endParaRPr lang="en-GB" sz="1800" b="1" kern="1200">
                        <a:solidFill>
                          <a:srgbClr val="191919"/>
                        </a:solidFill>
                        <a:latin typeface="Public Sans"/>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endParaRPr lang="en-GB" sz="1000" kern="1200"/>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GB" sz="1800" kern="1200"/>
                        <a:t>Farms with higher biodiversity tend to accept RBS more frequently,  and are willing to enrol a greater share of their land.  </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endParaRPr lang="en-GB" sz="1800" kern="1200"/>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endParaRPr lang="en-GB" sz="1800" kern="1200"/>
                    </a:p>
                    <a:p>
                      <a:pPr marL="0" marR="0" lvl="0" indent="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None/>
                        <a:tabLst/>
                        <a:defRPr/>
                      </a:pPr>
                      <a:endParaRPr lang="it-IT" sz="1400" kern="1200"/>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r>
                        <a:rPr lang="en-GB" sz="1800" kern="1200"/>
                        <a:t>Awareness about farms’ ecological potential influences uptake of RBS. </a:t>
                      </a:r>
                    </a:p>
                    <a:p>
                      <a:pPr marL="457200" marR="0" lvl="0" indent="-457200" algn="l" defTabSz="914400" rtl="0" eaLnBrk="1" fontAlgn="auto" latinLnBrk="0" hangingPunct="1">
                        <a:lnSpc>
                          <a:spcPct val="100000"/>
                        </a:lnSpc>
                        <a:spcBef>
                          <a:spcPts val="0"/>
                        </a:spcBef>
                        <a:spcAft>
                          <a:spcPts val="0"/>
                        </a:spcAft>
                        <a:buClr>
                          <a:srgbClr val="0065BD"/>
                        </a:buClr>
                        <a:buSzTx/>
                        <a:buFont typeface="Wingdings" panose="05000000000000000000" pitchFamily="2" charset="2"/>
                        <a:buChar char="v"/>
                        <a:tabLst/>
                        <a:defRPr/>
                      </a:pPr>
                      <a:endParaRPr lang="en-GB" sz="900" kern="1200">
                        <a:solidFill>
                          <a:srgbClr val="191919"/>
                        </a:solidFill>
                        <a:latin typeface="Public Sans"/>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lvl="0" indent="-457200" algn="l">
                        <a:buClr>
                          <a:srgbClr val="0065BD"/>
                        </a:buClr>
                        <a:buFont typeface="Wingdings" panose="05000000000000000000" pitchFamily="2" charset="2"/>
                        <a:buChar char="v"/>
                      </a:pPr>
                      <a:endParaRPr lang="en-GB" sz="1200" kern="1200"/>
                    </a:p>
                    <a:p>
                      <a:pPr marL="457200" lvl="0" indent="-457200" algn="l">
                        <a:buClr>
                          <a:srgbClr val="0065BD"/>
                        </a:buClr>
                        <a:buFont typeface="Wingdings" panose="05000000000000000000" pitchFamily="2" charset="2"/>
                        <a:buChar char="v"/>
                      </a:pPr>
                      <a:r>
                        <a:rPr lang="en-GB" sz="1800" kern="1200"/>
                        <a:t>Need to consider</a:t>
                      </a:r>
                      <a:r>
                        <a:rPr lang="en-GB" sz="1800" kern="1200" baseline="0"/>
                        <a:t> a</a:t>
                      </a:r>
                      <a:r>
                        <a:rPr lang="en-GB" sz="1800" kern="1200"/>
                        <a:t> potential lack of additionality:</a:t>
                      </a:r>
                    </a:p>
                    <a:p>
                      <a:pPr marL="892175" lvl="1" indent="-571500" algn="l">
                        <a:buClr>
                          <a:srgbClr val="0065BD"/>
                        </a:buClr>
                        <a:buFont typeface="Arial" panose="020B0604020202020204" pitchFamily="34" charset="0"/>
                        <a:buChar char="•"/>
                      </a:pPr>
                      <a:r>
                        <a:rPr lang="en-US" sz="1800" kern="1200"/>
                        <a:t>Baseline measures for schemes aiming at modifying</a:t>
                      </a:r>
                      <a:r>
                        <a:rPr lang="en-US" sz="1800" kern="1200" baseline="0"/>
                        <a:t> practices</a:t>
                      </a:r>
                      <a:r>
                        <a:rPr lang="en-US" sz="1800" kern="1200"/>
                        <a:t>. </a:t>
                      </a:r>
                    </a:p>
                    <a:p>
                      <a:pPr marL="892175" lvl="1" indent="-571500" algn="l">
                        <a:buClr>
                          <a:srgbClr val="0065BD"/>
                        </a:buClr>
                        <a:buFont typeface="Arial" panose="020B0604020202020204" pitchFamily="34" charset="0"/>
                        <a:buChar char="•"/>
                      </a:pPr>
                      <a:r>
                        <a:rPr lang="en-US" sz="1800" kern="1200"/>
                        <a:t>No need of baseline measures</a:t>
                      </a:r>
                      <a:r>
                        <a:rPr lang="en-US" sz="1800" kern="1200" baseline="0"/>
                        <a:t> for schemes aiming at maintaining practices</a:t>
                      </a:r>
                      <a:r>
                        <a:rPr lang="en-US" sz="1800" kern="1200"/>
                        <a:t>.</a:t>
                      </a:r>
                    </a:p>
                    <a:p>
                      <a:pPr marL="892175" lvl="1" indent="-571500" algn="l">
                        <a:buClr>
                          <a:srgbClr val="0065BD"/>
                        </a:buClr>
                        <a:buFont typeface="Arial" panose="020B0604020202020204" pitchFamily="34" charset="0"/>
                        <a:buChar char="•"/>
                      </a:pPr>
                      <a:endParaRPr lang="en-GB" sz="1200" kern="1200"/>
                    </a:p>
                    <a:p>
                      <a:pPr marL="457200" lvl="0" indent="-457200" algn="l">
                        <a:buClr>
                          <a:srgbClr val="0065BD"/>
                        </a:buClr>
                        <a:buFont typeface="Wingdings" panose="05000000000000000000" pitchFamily="2" charset="2"/>
                        <a:buChar char="v"/>
                      </a:pPr>
                      <a:r>
                        <a:rPr lang="en-GB" sz="1800" kern="1200"/>
                        <a:t>On-site technical advice to help farmers assessing their plots’</a:t>
                      </a:r>
                      <a:r>
                        <a:rPr lang="en-GB" sz="1800" kern="1200" baseline="0"/>
                        <a:t> ecological potential.</a:t>
                      </a:r>
                      <a:endParaRPr lang="en-GB" sz="1800" kern="1200">
                        <a:solidFill>
                          <a:srgbClr val="191919"/>
                        </a:solidFill>
                        <a:latin typeface="Public Sans"/>
                        <a:ea typeface="+mn-ea"/>
                        <a:cs typeface="+mn-cs"/>
                      </a:endParaRPr>
                    </a:p>
                  </a:txBody>
                  <a:tcPr marL="45720" marR="45720" marT="22860" marB="228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484884"/>
                  </a:ext>
                </a:extLst>
              </a:tr>
            </a:tbl>
          </a:graphicData>
        </a:graphic>
      </p:graphicFrame>
      <p:sp>
        <p:nvSpPr>
          <p:cNvPr id="4" name="TextBox 3"/>
          <p:cNvSpPr txBox="1"/>
          <p:nvPr/>
        </p:nvSpPr>
        <p:spPr>
          <a:xfrm>
            <a:off x="361627" y="1050941"/>
            <a:ext cx="5425699" cy="416332"/>
          </a:xfrm>
          <a:prstGeom prst="rect">
            <a:avLst/>
          </a:prstGeom>
        </p:spPr>
        <p:txBody>
          <a:bodyPr wrap="square" lIns="0" tIns="0" rIns="0" bIns="0" rtlCol="0" anchor="t">
            <a:spAutoFit/>
          </a:bodyPr>
          <a:lstStyle/>
          <a:p>
            <a:pPr>
              <a:lnSpc>
                <a:spcPts val="3600"/>
              </a:lnSpc>
            </a:pPr>
            <a:r>
              <a:rPr lang="en-US" sz="2400">
                <a:solidFill>
                  <a:srgbClr val="191919"/>
                </a:solidFill>
                <a:latin typeface="Public Sans Bold"/>
              </a:rPr>
              <a:t>Discussion &amp; Conclusions</a:t>
            </a:r>
          </a:p>
        </p:txBody>
      </p:sp>
      <p:sp>
        <p:nvSpPr>
          <p:cNvPr id="5" name="Rectangle 4"/>
          <p:cNvSpPr/>
          <p:nvPr/>
        </p:nvSpPr>
        <p:spPr>
          <a:xfrm>
            <a:off x="2079614" y="5413130"/>
            <a:ext cx="5004575" cy="369332"/>
          </a:xfrm>
          <a:prstGeom prst="rect">
            <a:avLst/>
          </a:prstGeom>
        </p:spPr>
        <p:txBody>
          <a:bodyPr wrap="none">
            <a:spAutoFit/>
          </a:bodyPr>
          <a:lstStyle/>
          <a:p>
            <a:pPr marL="285750" indent="-285750">
              <a:buClr>
                <a:srgbClr val="0065BD"/>
              </a:buClr>
              <a:buFont typeface="Arial" panose="020B0604020202020204" pitchFamily="34" charset="0"/>
              <a:buChar char="•"/>
            </a:pPr>
            <a:r>
              <a:rPr lang="en-GB"/>
              <a:t>Need for replication studies for external validity.</a:t>
            </a:r>
            <a:endParaRPr lang="de-DE"/>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Tree>
    <p:extLst>
      <p:ext uri="{BB962C8B-B14F-4D97-AF65-F5344CB8AC3E}">
        <p14:creationId xmlns:p14="http://schemas.microsoft.com/office/powerpoint/2010/main" val="1580326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981200"/>
            <a:ext cx="9144000" cy="0"/>
          </a:xfrm>
          <a:prstGeom prst="line">
            <a:avLst/>
          </a:prstGeom>
          <a:ln w="76200" cap="flat">
            <a:solidFill>
              <a:srgbClr val="191919"/>
            </a:solidFill>
            <a:prstDash val="solid"/>
            <a:headEnd type="none" w="sm" len="sm"/>
            <a:tailEnd type="none" w="sm" len="sm"/>
          </a:ln>
        </p:spPr>
        <p:txBody>
          <a:bodyPr/>
          <a:lstStyle/>
          <a:p>
            <a:endParaRPr lang="it-IT"/>
          </a:p>
        </p:txBody>
      </p:sp>
      <p:sp>
        <p:nvSpPr>
          <p:cNvPr id="4" name="TextBox 4"/>
          <p:cNvSpPr txBox="1"/>
          <p:nvPr/>
        </p:nvSpPr>
        <p:spPr>
          <a:xfrm>
            <a:off x="2396008" y="2384701"/>
            <a:ext cx="4500500" cy="878638"/>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3600"/>
              </a:lnSpc>
            </a:pPr>
            <a:r>
              <a:rPr lang="en-US" sz="2400">
                <a:solidFill>
                  <a:srgbClr val="0065BD"/>
                </a:solidFill>
                <a:latin typeface="Public Sans Bold"/>
              </a:rPr>
              <a:t>Thank You</a:t>
            </a:r>
          </a:p>
          <a:p>
            <a:pPr algn="ctr">
              <a:lnSpc>
                <a:spcPts val="3600"/>
              </a:lnSpc>
            </a:pPr>
            <a:r>
              <a:rPr lang="en-US" sz="2400">
                <a:latin typeface="Public Sans" panose="020B0604020202020204" charset="0"/>
              </a:rPr>
              <a:t>For Your Attention</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1111" b="40000" l="86000" r="94000"/>
                    </a14:imgEffect>
                  </a14:imgLayer>
                </a14:imgProps>
              </a:ext>
            </a:extLst>
          </a:blip>
          <a:srcRect l="85000" t="30000" r="5000" b="58889"/>
          <a:stretch/>
        </p:blipFill>
        <p:spPr>
          <a:xfrm>
            <a:off x="8077200" y="1028700"/>
            <a:ext cx="914400" cy="571500"/>
          </a:xfrm>
          <a:prstGeom prst="rect">
            <a:avLst/>
          </a:prstGeom>
        </p:spPr>
      </p:pic>
      <p:sp>
        <p:nvSpPr>
          <p:cNvPr id="3" name="Rectangle 2"/>
          <p:cNvSpPr/>
          <p:nvPr/>
        </p:nvSpPr>
        <p:spPr>
          <a:xfrm>
            <a:off x="1523998" y="3350441"/>
            <a:ext cx="6244521" cy="646331"/>
          </a:xfrm>
          <a:prstGeom prst="rect">
            <a:avLst/>
          </a:prstGeom>
        </p:spPr>
        <p:txBody>
          <a:bodyPr wrap="square">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r>
              <a:rPr lang="en-US" sz="1200">
                <a:solidFill>
                  <a:srgbClr val="0065BD"/>
                </a:solidFill>
                <a:latin typeface="Public Sans"/>
              </a:rPr>
              <a:t>Carolin Canessa</a:t>
            </a:r>
          </a:p>
          <a:p>
            <a:pPr algn="ctr"/>
            <a:r>
              <a:rPr lang="en-US" sz="1200">
                <a:solidFill>
                  <a:srgbClr val="0065BD"/>
                </a:solidFill>
                <a:latin typeface="Public Sans"/>
              </a:rPr>
              <a:t>Technical University of Munich  </a:t>
            </a:r>
          </a:p>
          <a:p>
            <a:pPr algn="ctr"/>
            <a:r>
              <a:rPr lang="en-US" sz="1200">
                <a:solidFill>
                  <a:srgbClr val="0065BD"/>
                </a:solidFill>
                <a:latin typeface="Public Sans"/>
              </a:rPr>
              <a:t> carolin.canessa@tum.de</a:t>
            </a:r>
          </a:p>
        </p:txBody>
      </p:sp>
      <p:sp>
        <p:nvSpPr>
          <p:cNvPr id="6" name="Slide Number Placeholder 5"/>
          <p:cNvSpPr>
            <a:spLocks noGrp="1"/>
          </p:cNvSpPr>
          <p:nvPr>
            <p:ph type="sldNum" sz="quarter" idx="12"/>
          </p:nvPr>
        </p:nvSpPr>
        <p:spPr/>
        <p:txBody>
          <a:bodyPr/>
          <a:lstStyle>
            <a:defPPr>
              <a:defRPr lang="en-US"/>
            </a:defPPr>
            <a:lvl1pPr marL="0" algn="l" defTabSz="256032" rtl="0" eaLnBrk="1" latinLnBrk="0" hangingPunct="1">
              <a:defRPr sz="504" kern="1200">
                <a:solidFill>
                  <a:schemeClr val="tx1"/>
                </a:solidFill>
                <a:latin typeface="+mn-lt"/>
                <a:ea typeface="+mn-ea"/>
                <a:cs typeface="+mn-cs"/>
              </a:defRPr>
            </a:lvl1pPr>
            <a:lvl2pPr marL="128016" algn="l" defTabSz="256032" rtl="0" eaLnBrk="1" latinLnBrk="0" hangingPunct="1">
              <a:defRPr sz="504" kern="1200">
                <a:solidFill>
                  <a:schemeClr val="tx1"/>
                </a:solidFill>
                <a:latin typeface="+mn-lt"/>
                <a:ea typeface="+mn-ea"/>
                <a:cs typeface="+mn-cs"/>
              </a:defRPr>
            </a:lvl2pPr>
            <a:lvl3pPr marL="256032" algn="l" defTabSz="256032" rtl="0" eaLnBrk="1" latinLnBrk="0" hangingPunct="1">
              <a:defRPr sz="504" kern="1200">
                <a:solidFill>
                  <a:schemeClr val="tx1"/>
                </a:solidFill>
                <a:latin typeface="+mn-lt"/>
                <a:ea typeface="+mn-ea"/>
                <a:cs typeface="+mn-cs"/>
              </a:defRPr>
            </a:lvl3pPr>
            <a:lvl4pPr marL="384048" algn="l" defTabSz="256032" rtl="0" eaLnBrk="1" latinLnBrk="0" hangingPunct="1">
              <a:defRPr sz="504" kern="1200">
                <a:solidFill>
                  <a:schemeClr val="tx1"/>
                </a:solidFill>
                <a:latin typeface="+mn-lt"/>
                <a:ea typeface="+mn-ea"/>
                <a:cs typeface="+mn-cs"/>
              </a:defRPr>
            </a:lvl4pPr>
            <a:lvl5pPr marL="512064" algn="l" defTabSz="256032" rtl="0" eaLnBrk="1" latinLnBrk="0" hangingPunct="1">
              <a:defRPr sz="504" kern="1200">
                <a:solidFill>
                  <a:schemeClr val="tx1"/>
                </a:solidFill>
                <a:latin typeface="+mn-lt"/>
                <a:ea typeface="+mn-ea"/>
                <a:cs typeface="+mn-cs"/>
              </a:defRPr>
            </a:lvl5pPr>
            <a:lvl6pPr marL="640080" algn="l" defTabSz="256032" rtl="0" eaLnBrk="1" latinLnBrk="0" hangingPunct="1">
              <a:defRPr sz="504" kern="1200">
                <a:solidFill>
                  <a:schemeClr val="tx1"/>
                </a:solidFill>
                <a:latin typeface="+mn-lt"/>
                <a:ea typeface="+mn-ea"/>
                <a:cs typeface="+mn-cs"/>
              </a:defRPr>
            </a:lvl6pPr>
            <a:lvl7pPr marL="768096" algn="l" defTabSz="256032" rtl="0" eaLnBrk="1" latinLnBrk="0" hangingPunct="1">
              <a:defRPr sz="504" kern="1200">
                <a:solidFill>
                  <a:schemeClr val="tx1"/>
                </a:solidFill>
                <a:latin typeface="+mn-lt"/>
                <a:ea typeface="+mn-ea"/>
                <a:cs typeface="+mn-cs"/>
              </a:defRPr>
            </a:lvl7pPr>
            <a:lvl8pPr marL="896112" algn="l" defTabSz="256032" rtl="0" eaLnBrk="1" latinLnBrk="0" hangingPunct="1">
              <a:defRPr sz="504" kern="1200">
                <a:solidFill>
                  <a:schemeClr val="tx1"/>
                </a:solidFill>
                <a:latin typeface="+mn-lt"/>
                <a:ea typeface="+mn-ea"/>
                <a:cs typeface="+mn-cs"/>
              </a:defRPr>
            </a:lvl8pPr>
            <a:lvl9pPr marL="1024128" algn="l" defTabSz="256032" rtl="0" eaLnBrk="1" latinLnBrk="0" hangingPunct="1">
              <a:defRPr sz="504" kern="1200">
                <a:solidFill>
                  <a:schemeClr val="tx1"/>
                </a:solidFill>
                <a:latin typeface="+mn-lt"/>
                <a:ea typeface="+mn-ea"/>
                <a:cs typeface="+mn-cs"/>
              </a:defRPr>
            </a:lvl9pPr>
          </a:lstStyle>
          <a:p>
            <a:fld id="{B6F15528-21DE-4FAA-801E-634DDDAF4B2B}" type="slidenum">
              <a:rPr lang="en-US" smtClean="0"/>
              <a:pPr/>
              <a:t>73</a:t>
            </a:fld>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370" y="1144851"/>
            <a:ext cx="1917008" cy="483799"/>
          </a:xfrm>
          <a:prstGeom prst="rect">
            <a:avLst/>
          </a:prstGeom>
        </p:spPr>
      </p:pic>
      <p:sp>
        <p:nvSpPr>
          <p:cNvPr id="8" name="Rectangle 7"/>
          <p:cNvSpPr/>
          <p:nvPr/>
        </p:nvSpPr>
        <p:spPr>
          <a:xfrm>
            <a:off x="247650" y="4572000"/>
            <a:ext cx="8648700" cy="1077218"/>
          </a:xfrm>
          <a:prstGeom prst="rect">
            <a:avLst/>
          </a:prstGeom>
          <a:solidFill>
            <a:schemeClr val="tx2">
              <a:lumMod val="20000"/>
              <a:lumOff val="80000"/>
            </a:schemeClr>
          </a:solidFill>
        </p:spPr>
        <p:txBody>
          <a:bodyPr wrap="square">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spcAft>
                <a:spcPts val="0"/>
              </a:spcAft>
            </a:pPr>
            <a:r>
              <a:rPr lang="it-IT" sz="1600" b="1"/>
              <a:t>For further information: </a:t>
            </a:r>
          </a:p>
          <a:p>
            <a:pPr>
              <a:spcAft>
                <a:spcPts val="0"/>
              </a:spcAft>
            </a:pPr>
            <a:r>
              <a:rPr lang="it-IT" sz="1600"/>
              <a:t>C</a:t>
            </a:r>
            <a:r>
              <a:rPr lang="de-DE" sz="1600"/>
              <a:t>anessa, C.; Venus, T. E.; Wiesmeier, M.; Mennig, P.; Sauer, J. (2023): Incentives, rewards or both in payments for ecosystem services: Drawing a link between farmers' preferences and biodiversity levels. In Ecological Economics, 213, 107954. DOI: 10.1016/j.ecolecon.2023.107954</a:t>
            </a:r>
          </a:p>
        </p:txBody>
      </p:sp>
    </p:spTree>
    <p:extLst>
      <p:ext uri="{BB962C8B-B14F-4D97-AF65-F5344CB8AC3E}">
        <p14:creationId xmlns:p14="http://schemas.microsoft.com/office/powerpoint/2010/main" val="1817130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381001" y="1011118"/>
            <a:ext cx="6737454" cy="461665"/>
          </a:xfrm>
          <a:prstGeom prst="rect">
            <a:avLst/>
          </a:prstGeom>
        </p:spPr>
        <p:txBody>
          <a:bodyPr lIns="0" tIns="0" rIns="0" bIns="0" rtlCol="0" anchor="t">
            <a:spAutoFit/>
          </a:bodyPr>
          <a:lstStyle/>
          <a:p>
            <a:pPr>
              <a:lnSpc>
                <a:spcPts val="3600"/>
              </a:lnSpc>
            </a:pPr>
            <a:r>
              <a:rPr lang="en-US" sz="3000">
                <a:solidFill>
                  <a:srgbClr val="191919"/>
                </a:solidFill>
                <a:latin typeface="Public Sans Bold"/>
              </a:rPr>
              <a:t>Appendix</a:t>
            </a:r>
          </a:p>
        </p:txBody>
      </p:sp>
      <p:sp>
        <p:nvSpPr>
          <p:cNvPr id="3" name="TextBox 2"/>
          <p:cNvSpPr txBox="1"/>
          <p:nvPr/>
        </p:nvSpPr>
        <p:spPr>
          <a:xfrm>
            <a:off x="2209800" y="1104900"/>
            <a:ext cx="2019300" cy="377155"/>
          </a:xfrm>
          <a:prstGeom prst="rect">
            <a:avLst/>
          </a:prstGeom>
          <a:noFill/>
        </p:spPr>
        <p:txBody>
          <a:bodyPr wrap="square" rtlCol="0">
            <a:spAutoFit/>
          </a:bodyPr>
          <a:lstStyle/>
          <a:p>
            <a:r>
              <a:rPr lang="it-IT" sz="1851">
                <a:solidFill>
                  <a:srgbClr val="0065BD"/>
                </a:solidFill>
                <a:latin typeface="Public Sans Bold"/>
              </a:rPr>
              <a:t>References</a:t>
            </a:r>
            <a:endParaRPr lang="en-GB" sz="1851">
              <a:solidFill>
                <a:srgbClr val="0065BD"/>
              </a:solidFill>
              <a:latin typeface="Public Sans Bold"/>
            </a:endParaRPr>
          </a:p>
        </p:txBody>
      </p:sp>
      <p:sp>
        <p:nvSpPr>
          <p:cNvPr id="4" name="TextBox 3"/>
          <p:cNvSpPr txBox="1"/>
          <p:nvPr/>
        </p:nvSpPr>
        <p:spPr>
          <a:xfrm>
            <a:off x="381001" y="1676400"/>
            <a:ext cx="8191500" cy="4154984"/>
          </a:xfrm>
          <a:prstGeom prst="rect">
            <a:avLst/>
          </a:prstGeom>
          <a:noFill/>
        </p:spPr>
        <p:txBody>
          <a:bodyPr wrap="square" rtlCol="0">
            <a:spAutoFit/>
          </a:bodyPr>
          <a:lstStyle/>
          <a:p>
            <a:r>
              <a:rPr lang="en-GB" sz="1200"/>
              <a:t>Boxall, Peter C.; Adamowicz, Wiktor L. (2002): Understanding Heterogeneous Preferences in Random Utility Models: A Latent Class Approach. In Environ Resource Econ 23 (4), pp. 421–446. </a:t>
            </a:r>
          </a:p>
          <a:p>
            <a:endParaRPr lang="en-GB" sz="1200"/>
          </a:p>
          <a:p>
            <a:r>
              <a:rPr lang="en-GB" sz="1200"/>
              <a:t>Burton, Rob J.F.; Schwarz, G. (2013): Result-oriented agri-environmental schemes in Europe and their potential for promoting behavioural change. In Land Use Policy 30 (1), pp. 628– 641. </a:t>
            </a:r>
          </a:p>
          <a:p>
            <a:endParaRPr lang="en-GB" sz="1200"/>
          </a:p>
          <a:p>
            <a:r>
              <a:rPr lang="en-GB" sz="1200"/>
              <a:t>Derissen, Sandra; Quaas, Martin F. (2013): Combining performance-based and action-based payments to provide environmental goods under uncertainty. In Ecological Economics 85, pp. 77–84. </a:t>
            </a:r>
          </a:p>
          <a:p>
            <a:endParaRPr lang="it-IT" sz="1200"/>
          </a:p>
          <a:p>
            <a:r>
              <a:rPr lang="en-GB" sz="1200"/>
              <a:t>Gibbons, James M.; Nicholson, Emily; Milner-Gulland, E. J.; Jones, Julia P. G. (2011): Should payments for biodiversity conservation be based on action or results? In Journal of Applied Ecology 48 (5), pp. 1218–1226.</a:t>
            </a:r>
          </a:p>
          <a:p>
            <a:endParaRPr lang="en-GB" sz="1200"/>
          </a:p>
          <a:p>
            <a:r>
              <a:rPr lang="en-GB" sz="1200"/>
              <a:t>Kuhfuss, Laure; Préget, Raphaële; Thoyer, Sophie; Hanley, Nick (2016): Nudging farmers to  enrol land into agri-environmental schemes: the role of a collective bonus. In European Review of Agricultural Economics 43 (4), pp. 609–636. </a:t>
            </a:r>
          </a:p>
          <a:p>
            <a:endParaRPr lang="it-IT" sz="1200"/>
          </a:p>
          <a:p>
            <a:r>
              <a:rPr lang="en-GB" sz="1200"/>
              <a:t>Matzdorf, Bettina; Lorenz, Jana (2010): How cost-effective are result-oriented agrienvironmental measures?—An empirical analysis in Germany. In Land Use Policy 27 (2), pp. 535–544. </a:t>
            </a:r>
          </a:p>
          <a:p>
            <a:endParaRPr lang="it-IT" sz="1200"/>
          </a:p>
          <a:p>
            <a:r>
              <a:rPr lang="en-GB" sz="1200"/>
              <a:t>Train, Kenneth E. (2009): Discrete Choice Methods with Simulation. 2nd ed. Cambridge: Cambridge University Press</a:t>
            </a:r>
            <a:endParaRPr lang="it-IT" sz="1200"/>
          </a:p>
          <a:p>
            <a:endParaRPr lang="it-IT" sz="1200"/>
          </a:p>
          <a:p>
            <a:r>
              <a:rPr lang="en-GB" sz="1200"/>
              <a:t>White, Ben; Hanley, Nick (2016): Should We Pay for Ecosystem Service Outputs, Inputs or Both? In Environ Resource Econ 63 (4), pp. 765–787. </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74</a:t>
            </a:fld>
            <a:endParaRPr lang="en-US"/>
          </a:p>
        </p:txBody>
      </p:sp>
    </p:spTree>
    <p:extLst>
      <p:ext uri="{BB962C8B-B14F-4D97-AF65-F5344CB8AC3E}">
        <p14:creationId xmlns:p14="http://schemas.microsoft.com/office/powerpoint/2010/main" val="37676658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 agri-environment scheme - Wharfedale Naturalists Society">
            <a:extLst>
              <a:ext uri="{FF2B5EF4-FFF2-40B4-BE49-F238E27FC236}">
                <a16:creationId xmlns:a16="http://schemas.microsoft.com/office/drawing/2014/main" id="{8E1305C5-0A2A-9983-25F4-44EE2DA28463}"/>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16000" t="17345" r="3427" b="1"/>
          <a:stretch/>
        </p:blipFill>
        <p:spPr bwMode="auto">
          <a:xfrm>
            <a:off x="0" y="857250"/>
            <a:ext cx="9212580" cy="4465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C32846-6371-76A7-854C-D74A30B8F141}"/>
              </a:ext>
            </a:extLst>
          </p:cNvPr>
          <p:cNvSpPr>
            <a:spLocks noGrp="1"/>
          </p:cNvSpPr>
          <p:nvPr>
            <p:ph type="ctrTitle"/>
          </p:nvPr>
        </p:nvSpPr>
        <p:spPr>
          <a:xfrm>
            <a:off x="559154" y="3820613"/>
            <a:ext cx="7906665" cy="1159800"/>
          </a:xfrm>
        </p:spPr>
        <p:txBody>
          <a:bodyPr/>
          <a:lstStyle/>
          <a:p>
            <a:r>
              <a:rPr lang="en-US" sz="2800">
                <a:solidFill>
                  <a:schemeClr val="tx1"/>
                </a:solidFill>
                <a:highlight>
                  <a:srgbClr val="FFFF00"/>
                </a:highlight>
              </a:rPr>
              <a:t>Rewarding landowners for biodiversity improvements: payments for actions or payments for outcomes?</a:t>
            </a:r>
            <a:endParaRPr lang="en-GB" sz="2800">
              <a:solidFill>
                <a:schemeClr val="tx1"/>
              </a:solidFill>
              <a:highlight>
                <a:srgbClr val="FFFF00"/>
              </a:highlight>
            </a:endParaRPr>
          </a:p>
        </p:txBody>
      </p:sp>
      <p:sp>
        <p:nvSpPr>
          <p:cNvPr id="5" name="Subtitle 2">
            <a:extLst>
              <a:ext uri="{FF2B5EF4-FFF2-40B4-BE49-F238E27FC236}">
                <a16:creationId xmlns:a16="http://schemas.microsoft.com/office/drawing/2014/main" id="{9212235E-16AD-3D09-D05E-2DE1D6B99229}"/>
              </a:ext>
            </a:extLst>
          </p:cNvPr>
          <p:cNvSpPr txBox="1">
            <a:spLocks/>
          </p:cNvSpPr>
          <p:nvPr/>
        </p:nvSpPr>
        <p:spPr>
          <a:xfrm>
            <a:off x="557706" y="5958840"/>
            <a:ext cx="8586294" cy="89916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r>
              <a:rPr lang="en-NZ" sz="1000" kern="0">
                <a:solidFill>
                  <a:schemeClr val="accent6">
                    <a:lumMod val="50000"/>
                  </a:schemeClr>
                </a:solidFill>
                <a:latin typeface="Roboto" panose="02000000000000000000" pitchFamily="2" charset="0"/>
                <a:ea typeface="Roboto" panose="02000000000000000000" pitchFamily="2" charset="0"/>
              </a:rPr>
              <a:t>Katherine Simpson</a:t>
            </a:r>
            <a:r>
              <a:rPr lang="en-NZ" sz="1000" kern="0" baseline="30000">
                <a:solidFill>
                  <a:schemeClr val="accent6">
                    <a:lumMod val="50000"/>
                  </a:schemeClr>
                </a:solidFill>
                <a:latin typeface="Roboto" panose="02000000000000000000" pitchFamily="2" charset="0"/>
                <a:ea typeface="Roboto" panose="02000000000000000000" pitchFamily="2" charset="0"/>
              </a:rPr>
              <a:t>1</a:t>
            </a:r>
            <a:r>
              <a:rPr lang="en-NZ" sz="1000" kern="0">
                <a:solidFill>
                  <a:schemeClr val="accent6">
                    <a:lumMod val="50000"/>
                  </a:schemeClr>
                </a:solidFill>
                <a:latin typeface="Roboto" panose="02000000000000000000" pitchFamily="2" charset="0"/>
                <a:ea typeface="Roboto" panose="02000000000000000000" pitchFamily="2" charset="0"/>
              </a:rPr>
              <a:t>, Mary Nthambi</a:t>
            </a:r>
            <a:r>
              <a:rPr lang="en-NZ" sz="1000" kern="0" baseline="30000">
                <a:solidFill>
                  <a:schemeClr val="accent6">
                    <a:lumMod val="50000"/>
                  </a:schemeClr>
                </a:solidFill>
                <a:latin typeface="Roboto" panose="02000000000000000000" pitchFamily="2" charset="0"/>
                <a:ea typeface="Roboto" panose="02000000000000000000" pitchFamily="2" charset="0"/>
              </a:rPr>
              <a:t>1</a:t>
            </a:r>
            <a:r>
              <a:rPr lang="en-NZ" sz="1000" kern="0">
                <a:solidFill>
                  <a:schemeClr val="accent6">
                    <a:lumMod val="50000"/>
                  </a:schemeClr>
                </a:solidFill>
                <a:latin typeface="Roboto" panose="02000000000000000000" pitchFamily="2" charset="0"/>
                <a:ea typeface="Roboto" panose="02000000000000000000" pitchFamily="2" charset="0"/>
              </a:rPr>
              <a:t> Frans P. de Vries</a:t>
            </a:r>
            <a:r>
              <a:rPr lang="en-NZ" sz="1000" kern="0" baseline="30000">
                <a:solidFill>
                  <a:schemeClr val="accent6">
                    <a:lumMod val="50000"/>
                  </a:schemeClr>
                </a:solidFill>
                <a:latin typeface="Roboto" panose="02000000000000000000" pitchFamily="2" charset="0"/>
                <a:ea typeface="Roboto" panose="02000000000000000000" pitchFamily="2" charset="0"/>
              </a:rPr>
              <a:t>2</a:t>
            </a:r>
            <a:r>
              <a:rPr lang="en-NZ" sz="1000" kern="0">
                <a:solidFill>
                  <a:schemeClr val="accent6">
                    <a:lumMod val="50000"/>
                  </a:schemeClr>
                </a:solidFill>
                <a:latin typeface="Roboto" panose="02000000000000000000" pitchFamily="2" charset="0"/>
                <a:ea typeface="Roboto" panose="02000000000000000000" pitchFamily="2" charset="0"/>
              </a:rPr>
              <a:t>, Paul R. Armsworth</a:t>
            </a:r>
            <a:r>
              <a:rPr lang="en-NZ" sz="1000" kern="0" baseline="30000">
                <a:solidFill>
                  <a:schemeClr val="accent6">
                    <a:lumMod val="50000"/>
                  </a:schemeClr>
                </a:solidFill>
                <a:latin typeface="Roboto" panose="02000000000000000000" pitchFamily="2" charset="0"/>
                <a:ea typeface="Roboto" panose="02000000000000000000" pitchFamily="2" charset="0"/>
              </a:rPr>
              <a:t>3</a:t>
            </a:r>
            <a:r>
              <a:rPr lang="en-NZ" sz="1000" kern="0">
                <a:solidFill>
                  <a:schemeClr val="accent6">
                    <a:lumMod val="50000"/>
                  </a:schemeClr>
                </a:solidFill>
                <a:latin typeface="Roboto" panose="02000000000000000000" pitchFamily="2" charset="0"/>
                <a:ea typeface="Roboto" panose="02000000000000000000" pitchFamily="2" charset="0"/>
              </a:rPr>
              <a:t>, Martin Dallimer</a:t>
            </a:r>
            <a:r>
              <a:rPr lang="en-NZ" sz="1000" kern="0" baseline="30000">
                <a:solidFill>
                  <a:schemeClr val="accent6">
                    <a:lumMod val="50000"/>
                  </a:schemeClr>
                </a:solidFill>
                <a:latin typeface="Roboto" panose="02000000000000000000" pitchFamily="2" charset="0"/>
                <a:ea typeface="Roboto" panose="02000000000000000000" pitchFamily="2" charset="0"/>
              </a:rPr>
              <a:t>4, </a:t>
            </a:r>
            <a:r>
              <a:rPr lang="en-NZ" sz="1000" kern="0">
                <a:solidFill>
                  <a:schemeClr val="accent6">
                    <a:lumMod val="50000"/>
                  </a:schemeClr>
                </a:solidFill>
                <a:latin typeface="Roboto" panose="02000000000000000000" pitchFamily="2" charset="0"/>
                <a:ea typeface="Roboto" panose="02000000000000000000" pitchFamily="2" charset="0"/>
              </a:rPr>
              <a:t>and Nick Hanley </a:t>
            </a:r>
            <a:r>
              <a:rPr lang="en-NZ" sz="1000" kern="0" baseline="30000">
                <a:solidFill>
                  <a:schemeClr val="accent6">
                    <a:lumMod val="50000"/>
                  </a:schemeClr>
                </a:solidFill>
                <a:latin typeface="Roboto" panose="02000000000000000000" pitchFamily="2" charset="0"/>
                <a:ea typeface="Roboto" panose="02000000000000000000" pitchFamily="2" charset="0"/>
              </a:rPr>
              <a:t>1</a:t>
            </a:r>
            <a:endParaRPr lang="en-GB" sz="1000" kern="0">
              <a:solidFill>
                <a:schemeClr val="accent6">
                  <a:lumMod val="50000"/>
                </a:schemeClr>
              </a:solidFill>
              <a:latin typeface="Roboto" panose="02000000000000000000" pitchFamily="2" charset="0"/>
              <a:ea typeface="Roboto" panose="02000000000000000000" pitchFamily="2" charset="0"/>
            </a:endParaRPr>
          </a:p>
          <a:p>
            <a:pPr defTabSz="914378"/>
            <a:r>
              <a:rPr lang="en-NZ" sz="800" kern="0">
                <a:solidFill>
                  <a:schemeClr val="accent6">
                    <a:lumMod val="50000"/>
                  </a:schemeClr>
                </a:solidFill>
                <a:latin typeface="Roboto" panose="02000000000000000000" pitchFamily="2" charset="0"/>
                <a:ea typeface="Roboto" panose="02000000000000000000" pitchFamily="2" charset="0"/>
              </a:rPr>
              <a:t>1. School of Biodiversity, One Health &amp; Veterinary Medicine, University of Glasgow 2. Business School, University of Aberdeen </a:t>
            </a:r>
          </a:p>
          <a:p>
            <a:pPr defTabSz="914378"/>
            <a:r>
              <a:rPr lang="en-NZ" sz="800" kern="0">
                <a:solidFill>
                  <a:schemeClr val="accent6">
                    <a:lumMod val="50000"/>
                  </a:schemeClr>
                </a:solidFill>
                <a:latin typeface="Roboto" panose="02000000000000000000" pitchFamily="2" charset="0"/>
                <a:ea typeface="Roboto" panose="02000000000000000000" pitchFamily="2" charset="0"/>
              </a:rPr>
              <a:t>3. Department of Ecology and Evolutionary Biology, University of Tennessee 4. Faculty of Environment, University of Leeds</a:t>
            </a:r>
            <a:endParaRPr lang="en-US" sz="800" kern="0">
              <a:solidFill>
                <a:schemeClr val="accent6">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53791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gri-environment scheme information :: National Association for Areas of  Outstanding Natural Beauty">
            <a:extLst>
              <a:ext uri="{FF2B5EF4-FFF2-40B4-BE49-F238E27FC236}">
                <a16:creationId xmlns:a16="http://schemas.microsoft.com/office/drawing/2014/main" id="{04D89DBB-44CC-E567-65E6-C350C8A8D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28" b="9886"/>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5664199"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550112" cy="1124712"/>
          </a:xfrm>
        </p:spPr>
        <p:txBody>
          <a:bodyPr>
            <a:normAutofit/>
          </a:bodyPr>
          <a:lstStyle/>
          <a:p>
            <a:r>
              <a:rPr lang="en-US" sz="2400">
                <a:solidFill>
                  <a:srgbClr val="000000"/>
                </a:solidFill>
              </a:rPr>
              <a:t>W</a:t>
            </a:r>
            <a:r>
              <a:rPr lang="en-GB" sz="2400">
                <a:solidFill>
                  <a:srgbClr val="000000"/>
                </a:solidFill>
              </a:rPr>
              <a:t>hat to pay for?</a:t>
            </a:r>
          </a:p>
        </p:txBody>
      </p:sp>
      <p:cxnSp>
        <p:nvCxnSpPr>
          <p:cNvPr id="11" name="Straight Connector 10">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362368"/>
            <a:ext cx="4746708" cy="3495760"/>
          </a:xfrm>
        </p:spPr>
        <p:txBody>
          <a:bodyPr>
            <a:normAutofit/>
          </a:bodyPr>
          <a:lstStyle/>
          <a:p>
            <a:pPr marL="133350" indent="-133350">
              <a:lnSpc>
                <a:spcPct val="134000"/>
              </a:lnSpc>
              <a:spcBef>
                <a:spcPts val="450"/>
              </a:spcBef>
              <a:spcAft>
                <a:spcPts val="450"/>
              </a:spcAft>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Majority of AES currently focus on payment for </a:t>
            </a:r>
            <a:r>
              <a:rPr lang="en-US" b="1">
                <a:solidFill>
                  <a:srgbClr val="000000"/>
                </a:solidFill>
                <a:latin typeface="Arial" panose="020B0604020202020204" pitchFamily="34" charset="0"/>
                <a:cs typeface="Arial" panose="020B0604020202020204" pitchFamily="34" charset="0"/>
              </a:rPr>
              <a:t>actions</a:t>
            </a:r>
            <a:r>
              <a:rPr lang="en-US">
                <a:solidFill>
                  <a:srgbClr val="000000"/>
                </a:solidFill>
                <a:latin typeface="Arial" panose="020B0604020202020204" pitchFamily="34" charset="0"/>
                <a:cs typeface="Arial" panose="020B0604020202020204" pitchFamily="34" charset="0"/>
              </a:rPr>
              <a:t> e.g., reduced fertilizer use, lower stocking rate. </a:t>
            </a:r>
          </a:p>
          <a:p>
            <a:pPr marL="0" indent="0">
              <a:lnSpc>
                <a:spcPct val="134000"/>
              </a:lnSpc>
              <a:spcBef>
                <a:spcPts val="450"/>
              </a:spcBef>
              <a:spcAft>
                <a:spcPts val="450"/>
              </a:spcAft>
              <a:buNone/>
            </a:pPr>
            <a:r>
              <a:rPr lang="en-US">
                <a:solidFill>
                  <a:srgbClr val="000000"/>
                </a:solidFill>
                <a:latin typeface="Arial" panose="020B0604020202020204" pitchFamily="34" charset="0"/>
                <a:cs typeface="Arial" panose="020B0604020202020204" pitchFamily="34" charset="0"/>
              </a:rPr>
              <a:t> </a:t>
            </a:r>
          </a:p>
          <a:p>
            <a:pPr marL="263652" lvl="1" indent="-133350">
              <a:lnSpc>
                <a:spcPct val="134000"/>
              </a:lnSpc>
              <a:spcBef>
                <a:spcPts val="450"/>
              </a:spcBef>
              <a:spcAft>
                <a:spcPts val="450"/>
              </a:spcAft>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AES which pay for environmental</a:t>
            </a:r>
            <a:r>
              <a:rPr lang="en-US" b="1">
                <a:solidFill>
                  <a:srgbClr val="000000"/>
                </a:solidFill>
                <a:latin typeface="Arial" panose="020B0604020202020204" pitchFamily="34" charset="0"/>
                <a:cs typeface="Arial" panose="020B0604020202020204" pitchFamily="34" charset="0"/>
              </a:rPr>
              <a:t> results </a:t>
            </a:r>
            <a:r>
              <a:rPr lang="en-US">
                <a:solidFill>
                  <a:srgbClr val="000000"/>
                </a:solidFill>
                <a:latin typeface="Arial" panose="020B0604020202020204" pitchFamily="34" charset="0"/>
                <a:cs typeface="Arial" panose="020B0604020202020204" pitchFamily="34" charset="0"/>
              </a:rPr>
              <a:t>are being increasingly discussed in the academic literature and policy circles in Europe and the UK</a:t>
            </a:r>
          </a:p>
          <a:p>
            <a:pPr marL="263652" lvl="1" indent="-133350">
              <a:lnSpc>
                <a:spcPct val="134000"/>
              </a:lnSpc>
              <a:spcBef>
                <a:spcPts val="450"/>
              </a:spcBef>
              <a:spcAft>
                <a:spcPts val="450"/>
              </a:spcAft>
              <a:buFont typeface="Arial" panose="020B0604020202020204" pitchFamily="34" charset="0"/>
              <a:buChar char="•"/>
            </a:pPr>
            <a:endParaRPr lang="en-US" sz="1050">
              <a:solidFill>
                <a:srgbClr val="000000"/>
              </a:solidFill>
              <a:latin typeface="Arial" panose="020B0604020202020204" pitchFamily="34" charset="0"/>
              <a:cs typeface="Arial" panose="020B0604020202020204" pitchFamily="34" charset="0"/>
            </a:endParaRPr>
          </a:p>
          <a:p>
            <a:pPr marL="263652" lvl="1" indent="-133350">
              <a:lnSpc>
                <a:spcPct val="134000"/>
              </a:lnSpc>
              <a:spcBef>
                <a:spcPts val="450"/>
              </a:spcBef>
              <a:spcAft>
                <a:spcPts val="450"/>
              </a:spcAft>
              <a:buFont typeface="Arial" panose="020B0604020202020204" pitchFamily="34" charset="0"/>
              <a:buChar char="•"/>
            </a:pPr>
            <a:endParaRPr lang="en-US" sz="1050">
              <a:solidFill>
                <a:srgbClr val="000000"/>
              </a:solidFill>
              <a:latin typeface="Arial" panose="020B0604020202020204" pitchFamily="34" charset="0"/>
              <a:cs typeface="Arial" panose="020B0604020202020204" pitchFamily="34" charset="0"/>
            </a:endParaRPr>
          </a:p>
          <a:p>
            <a:pPr marL="133350" indent="-133350">
              <a:lnSpc>
                <a:spcPct val="134000"/>
              </a:lnSpc>
              <a:spcBef>
                <a:spcPts val="450"/>
              </a:spcBef>
              <a:spcAft>
                <a:spcPts val="450"/>
              </a:spcAft>
              <a:buFont typeface="Arial" panose="020B0604020202020204" pitchFamily="34" charset="0"/>
              <a:buChar char="•"/>
            </a:pPr>
            <a:endParaRPr lang="en-GB" sz="105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950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gri-environment scheme information :: National Association for Areas of  Outstanding Natural Beauty">
            <a:extLst>
              <a:ext uri="{FF2B5EF4-FFF2-40B4-BE49-F238E27FC236}">
                <a16:creationId xmlns:a16="http://schemas.microsoft.com/office/drawing/2014/main" id="{04D89DBB-44CC-E567-65E6-C350C8A8D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28" b="9886"/>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5664199"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550112" cy="1124712"/>
          </a:xfrm>
        </p:spPr>
        <p:txBody>
          <a:bodyPr>
            <a:normAutofit/>
          </a:bodyPr>
          <a:lstStyle/>
          <a:p>
            <a:r>
              <a:rPr lang="en-GB" sz="2400">
                <a:solidFill>
                  <a:srgbClr val="000000"/>
                </a:solidFill>
              </a:rPr>
              <a:t>Payment for Results</a:t>
            </a:r>
          </a:p>
        </p:txBody>
      </p:sp>
      <p:cxnSp>
        <p:nvCxnSpPr>
          <p:cNvPr id="11" name="Straight Connector 10">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362368"/>
            <a:ext cx="4746708" cy="3495760"/>
          </a:xfrm>
        </p:spPr>
        <p:txBody>
          <a:bodyPr>
            <a:normAutofit fontScale="85000" lnSpcReduction="10000"/>
          </a:bodyPr>
          <a:lstStyle/>
          <a:p>
            <a:pPr marL="130302" lvl="1" indent="0">
              <a:lnSpc>
                <a:spcPct val="134000"/>
              </a:lnSpc>
              <a:spcBef>
                <a:spcPts val="450"/>
              </a:spcBef>
              <a:spcAft>
                <a:spcPts val="450"/>
              </a:spcAft>
              <a:buNone/>
            </a:pPr>
            <a:r>
              <a:rPr lang="en-US" sz="1050" b="1">
                <a:solidFill>
                  <a:srgbClr val="000000"/>
                </a:solidFill>
                <a:latin typeface="Arial" panose="020B0604020202020204" pitchFamily="34" charset="0"/>
                <a:cs typeface="Arial" panose="020B0604020202020204" pitchFamily="34" charset="0"/>
              </a:rPr>
              <a:t>Value of the payment directly linked to the level of environmental outcomes achieved, not to the management inputs/actions undertaken</a:t>
            </a:r>
          </a:p>
          <a:p>
            <a:pPr marL="130302" lvl="1" indent="0">
              <a:lnSpc>
                <a:spcPct val="134000"/>
              </a:lnSpc>
              <a:spcBef>
                <a:spcPts val="450"/>
              </a:spcBef>
              <a:spcAft>
                <a:spcPts val="450"/>
              </a:spcAft>
              <a:buNone/>
            </a:pPr>
            <a:r>
              <a:rPr lang="en-US" sz="1050">
                <a:solidFill>
                  <a:srgbClr val="000000"/>
                </a:solidFill>
                <a:latin typeface="Arial" panose="020B0604020202020204" pitchFamily="34" charset="0"/>
                <a:cs typeface="Arial" panose="020B0604020202020204" pitchFamily="34" charset="0"/>
              </a:rPr>
              <a:t>Theoretically preferable for a number of reasons:</a:t>
            </a:r>
          </a:p>
          <a:p>
            <a:pPr marL="400812" lvl="2" indent="-133350">
              <a:lnSpc>
                <a:spcPct val="134000"/>
              </a:lnSpc>
              <a:spcBef>
                <a:spcPts val="450"/>
              </a:spcBef>
              <a:spcAft>
                <a:spcPts val="450"/>
              </a:spcAft>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Farmers can use private information to determine how best to produce these outcomes</a:t>
            </a:r>
          </a:p>
          <a:p>
            <a:pPr marL="400812" lvl="2" indent="-133350">
              <a:lnSpc>
                <a:spcPct val="134000"/>
              </a:lnSpc>
              <a:spcBef>
                <a:spcPts val="450"/>
              </a:spcBef>
              <a:spcAft>
                <a:spcPts val="450"/>
              </a:spcAft>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Provide incentives to farmers to </a:t>
            </a:r>
            <a:r>
              <a:rPr lang="en-US" err="1">
                <a:solidFill>
                  <a:srgbClr val="000000"/>
                </a:solidFill>
                <a:latin typeface="Arial" panose="020B0604020202020204" pitchFamily="34" charset="0"/>
                <a:cs typeface="Arial" panose="020B0604020202020204" pitchFamily="34" charset="0"/>
              </a:rPr>
              <a:t>enrol</a:t>
            </a:r>
            <a:r>
              <a:rPr lang="en-US">
                <a:solidFill>
                  <a:srgbClr val="000000"/>
                </a:solidFill>
                <a:latin typeface="Arial" panose="020B0604020202020204" pitchFamily="34" charset="0"/>
                <a:cs typeface="Arial" panose="020B0604020202020204" pitchFamily="34" charset="0"/>
              </a:rPr>
              <a:t> their most suitable land and reduces adverse selection (White and Hanley 2016)</a:t>
            </a:r>
          </a:p>
          <a:p>
            <a:pPr marL="400812" lvl="2" indent="-133350">
              <a:lnSpc>
                <a:spcPct val="134000"/>
              </a:lnSpc>
              <a:spcBef>
                <a:spcPts val="450"/>
              </a:spcBef>
              <a:spcAft>
                <a:spcPts val="450"/>
              </a:spcAft>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By being less prescriptive and by rewarding inventiveness, they may increase farmer engagement and lead to an internalization of the scheme’s goals by farmers (Burton and Schwarz, 2013). </a:t>
            </a:r>
          </a:p>
          <a:p>
            <a:pPr marL="133350" lvl="2" indent="0">
              <a:lnSpc>
                <a:spcPct val="134000"/>
              </a:lnSpc>
              <a:spcBef>
                <a:spcPts val="450"/>
              </a:spcBef>
              <a:spcAft>
                <a:spcPts val="450"/>
              </a:spcAft>
              <a:buNone/>
            </a:pPr>
            <a:r>
              <a:rPr lang="en-US" sz="1050" b="1">
                <a:solidFill>
                  <a:srgbClr val="000000"/>
                </a:solidFill>
                <a:latin typeface="Arial" panose="020B0604020202020204" pitchFamily="34" charset="0"/>
                <a:cs typeface="Arial" panose="020B0604020202020204" pitchFamily="34" charset="0"/>
              </a:rPr>
              <a:t>Why, then, are result-based schemes not more prevalent?</a:t>
            </a:r>
          </a:p>
          <a:p>
            <a:pPr marL="130302" lvl="1" indent="0">
              <a:lnSpc>
                <a:spcPct val="134000"/>
              </a:lnSpc>
              <a:spcBef>
                <a:spcPts val="450"/>
              </a:spcBef>
              <a:spcAft>
                <a:spcPts val="450"/>
              </a:spcAft>
              <a:buNone/>
            </a:pPr>
            <a:endParaRPr lang="en-US" sz="1050">
              <a:solidFill>
                <a:srgbClr val="000000"/>
              </a:solidFill>
              <a:latin typeface="Arial" panose="020B0604020202020204" pitchFamily="34" charset="0"/>
              <a:cs typeface="Arial" panose="020B0604020202020204" pitchFamily="34" charset="0"/>
            </a:endParaRPr>
          </a:p>
          <a:p>
            <a:pPr marL="263652" lvl="1" indent="-133350">
              <a:lnSpc>
                <a:spcPct val="134000"/>
              </a:lnSpc>
              <a:spcBef>
                <a:spcPts val="450"/>
              </a:spcBef>
              <a:spcAft>
                <a:spcPts val="450"/>
              </a:spcAft>
              <a:buFont typeface="Arial" panose="020B0604020202020204" pitchFamily="34" charset="0"/>
              <a:buChar char="•"/>
            </a:pPr>
            <a:endParaRPr lang="en-US" sz="1050">
              <a:solidFill>
                <a:srgbClr val="000000"/>
              </a:solidFill>
              <a:latin typeface="Arial" panose="020B0604020202020204" pitchFamily="34" charset="0"/>
              <a:cs typeface="Arial" panose="020B0604020202020204" pitchFamily="34" charset="0"/>
            </a:endParaRPr>
          </a:p>
          <a:p>
            <a:pPr marL="133350" indent="-133350">
              <a:lnSpc>
                <a:spcPct val="134000"/>
              </a:lnSpc>
              <a:spcBef>
                <a:spcPts val="450"/>
              </a:spcBef>
              <a:spcAft>
                <a:spcPts val="450"/>
              </a:spcAft>
              <a:buFont typeface="Arial" panose="020B0604020202020204" pitchFamily="34" charset="0"/>
              <a:buChar char="•"/>
            </a:pPr>
            <a:endParaRPr lang="en-GB" sz="105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305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gri-environment scheme information :: National Association for Areas of  Outstanding Natural Beauty">
            <a:extLst>
              <a:ext uri="{FF2B5EF4-FFF2-40B4-BE49-F238E27FC236}">
                <a16:creationId xmlns:a16="http://schemas.microsoft.com/office/drawing/2014/main" id="{04D89DBB-44CC-E567-65E6-C350C8A8D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28" b="9886"/>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5664199"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550112" cy="1124712"/>
          </a:xfrm>
        </p:spPr>
        <p:txBody>
          <a:bodyPr>
            <a:normAutofit/>
          </a:bodyPr>
          <a:lstStyle/>
          <a:p>
            <a:r>
              <a:rPr lang="en-GB" sz="2400">
                <a:solidFill>
                  <a:srgbClr val="000000"/>
                </a:solidFill>
              </a:rPr>
              <a:t>Payment for Results</a:t>
            </a:r>
          </a:p>
        </p:txBody>
      </p:sp>
      <p:cxnSp>
        <p:nvCxnSpPr>
          <p:cNvPr id="11" name="Straight Connector 10">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362368"/>
            <a:ext cx="4746708" cy="3495760"/>
          </a:xfrm>
        </p:spPr>
        <p:txBody>
          <a:bodyPr>
            <a:normAutofit/>
          </a:bodyPr>
          <a:lstStyle/>
          <a:p>
            <a:pPr marL="133350" lvl="2" indent="0">
              <a:lnSpc>
                <a:spcPct val="134000"/>
              </a:lnSpc>
              <a:spcBef>
                <a:spcPts val="450"/>
              </a:spcBef>
              <a:spcAft>
                <a:spcPts val="450"/>
              </a:spcAft>
              <a:buNone/>
            </a:pPr>
            <a:r>
              <a:rPr lang="en-US" sz="1200" b="1">
                <a:solidFill>
                  <a:srgbClr val="000000"/>
                </a:solidFill>
                <a:latin typeface="Arial" panose="020B0604020202020204" pitchFamily="34" charset="0"/>
                <a:cs typeface="Arial" panose="020B0604020202020204" pitchFamily="34" charset="0"/>
              </a:rPr>
              <a:t>Why then are result-based schemes not more prevalent? </a:t>
            </a:r>
          </a:p>
          <a:p>
            <a:pPr marL="347663" lvl="2" indent="-214313">
              <a:lnSpc>
                <a:spcPct val="134000"/>
              </a:lnSpc>
              <a:spcBef>
                <a:spcPts val="450"/>
              </a:spcBef>
              <a:spcAft>
                <a:spcPts val="450"/>
              </a:spcAft>
            </a:pPr>
            <a:r>
              <a:rPr lang="en-US" sz="1200">
                <a:solidFill>
                  <a:srgbClr val="000000"/>
                </a:solidFill>
                <a:latin typeface="Arial" panose="020B0604020202020204" pitchFamily="34" charset="0"/>
                <a:cs typeface="Arial" panose="020B0604020202020204" pitchFamily="34" charset="0"/>
              </a:rPr>
              <a:t>Less attractive to farmers due to the associated </a:t>
            </a:r>
            <a:r>
              <a:rPr lang="en-US" sz="1200" b="1">
                <a:solidFill>
                  <a:srgbClr val="000000"/>
                </a:solidFill>
                <a:latin typeface="Arial" panose="020B0604020202020204" pitchFamily="34" charset="0"/>
                <a:cs typeface="Arial" panose="020B0604020202020204" pitchFamily="34" charset="0"/>
              </a:rPr>
              <a:t>uncertainty of payment</a:t>
            </a:r>
            <a:r>
              <a:rPr lang="en-US" sz="1200">
                <a:solidFill>
                  <a:srgbClr val="000000"/>
                </a:solidFill>
                <a:latin typeface="Arial" panose="020B0604020202020204" pitchFamily="34" charset="0"/>
                <a:cs typeface="Arial" panose="020B0604020202020204" pitchFamily="34" charset="0"/>
              </a:rPr>
              <a:t>, as performance also depends on external environmental effects (for example the weather; the </a:t>
            </a:r>
            <a:r>
              <a:rPr lang="en-US" sz="1200" err="1">
                <a:solidFill>
                  <a:srgbClr val="000000"/>
                </a:solidFill>
                <a:latin typeface="Arial" panose="020B0604020202020204" pitchFamily="34" charset="0"/>
                <a:cs typeface="Arial" panose="020B0604020202020204" pitchFamily="34" charset="0"/>
              </a:rPr>
              <a:t>behaviour</a:t>
            </a:r>
            <a:r>
              <a:rPr lang="en-US" sz="1200">
                <a:solidFill>
                  <a:srgbClr val="000000"/>
                </a:solidFill>
                <a:latin typeface="Arial" panose="020B0604020202020204" pitchFamily="34" charset="0"/>
                <a:cs typeface="Arial" panose="020B0604020202020204" pitchFamily="34" charset="0"/>
              </a:rPr>
              <a:t> of </a:t>
            </a:r>
            <a:r>
              <a:rPr lang="en-US" sz="1200" err="1">
                <a:solidFill>
                  <a:srgbClr val="000000"/>
                </a:solidFill>
                <a:latin typeface="Arial" panose="020B0604020202020204" pitchFamily="34" charset="0"/>
                <a:cs typeface="Arial" panose="020B0604020202020204" pitchFamily="34" charset="0"/>
              </a:rPr>
              <a:t>neighbours</a:t>
            </a:r>
            <a:r>
              <a:rPr lang="en-US" sz="1200">
                <a:solidFill>
                  <a:srgbClr val="000000"/>
                </a:solidFill>
                <a:latin typeface="Arial" panose="020B0604020202020204" pitchFamily="34" charset="0"/>
                <a:cs typeface="Arial" panose="020B0604020202020204" pitchFamily="34" charset="0"/>
              </a:rPr>
              <a:t>; migration patterns)</a:t>
            </a:r>
          </a:p>
          <a:p>
            <a:pPr marL="347663" lvl="2" indent="-214313">
              <a:lnSpc>
                <a:spcPct val="134000"/>
              </a:lnSpc>
              <a:spcBef>
                <a:spcPts val="450"/>
              </a:spcBef>
              <a:spcAft>
                <a:spcPts val="450"/>
              </a:spcAft>
            </a:pPr>
            <a:r>
              <a:rPr lang="en-US" sz="1200">
                <a:solidFill>
                  <a:srgbClr val="000000"/>
                </a:solidFill>
                <a:latin typeface="Arial" panose="020B0604020202020204" pitchFamily="34" charset="0"/>
                <a:cs typeface="Arial" panose="020B0604020202020204" pitchFamily="34" charset="0"/>
              </a:rPr>
              <a:t>Can require sophisticated monitoring and measurement of results</a:t>
            </a:r>
          </a:p>
          <a:p>
            <a:pPr marL="133350" lvl="2" indent="0">
              <a:lnSpc>
                <a:spcPct val="134000"/>
              </a:lnSpc>
              <a:spcBef>
                <a:spcPts val="450"/>
              </a:spcBef>
              <a:spcAft>
                <a:spcPts val="450"/>
              </a:spcAft>
              <a:buNone/>
            </a:pPr>
            <a:r>
              <a:rPr lang="en-US" sz="1200">
                <a:solidFill>
                  <a:srgbClr val="000000"/>
                </a:solidFill>
                <a:latin typeface="Arial" panose="020B0604020202020204" pitchFamily="34" charset="0"/>
                <a:cs typeface="Arial" panose="020B0604020202020204" pitchFamily="34" charset="0"/>
              </a:rPr>
              <a:t>Schemes have only been applied in contexts where monitoring costs and payment uncertainty are acceptably low</a:t>
            </a:r>
          </a:p>
          <a:p>
            <a:pPr marL="130302" lvl="1" indent="0">
              <a:lnSpc>
                <a:spcPct val="134000"/>
              </a:lnSpc>
              <a:spcBef>
                <a:spcPts val="450"/>
              </a:spcBef>
              <a:spcAft>
                <a:spcPts val="450"/>
              </a:spcAft>
              <a:buNone/>
            </a:pPr>
            <a:endParaRPr lang="en-US" sz="1050">
              <a:solidFill>
                <a:srgbClr val="000000"/>
              </a:solidFill>
              <a:latin typeface="Arial" panose="020B0604020202020204" pitchFamily="34" charset="0"/>
              <a:cs typeface="Arial" panose="020B0604020202020204" pitchFamily="34" charset="0"/>
            </a:endParaRPr>
          </a:p>
          <a:p>
            <a:pPr marL="263652" lvl="1" indent="-133350">
              <a:lnSpc>
                <a:spcPct val="134000"/>
              </a:lnSpc>
              <a:spcBef>
                <a:spcPts val="450"/>
              </a:spcBef>
              <a:spcAft>
                <a:spcPts val="450"/>
              </a:spcAft>
              <a:buFont typeface="Arial" panose="020B0604020202020204" pitchFamily="34" charset="0"/>
              <a:buChar char="•"/>
            </a:pPr>
            <a:endParaRPr lang="en-US" sz="1050">
              <a:solidFill>
                <a:srgbClr val="000000"/>
              </a:solidFill>
              <a:latin typeface="Arial" panose="020B0604020202020204" pitchFamily="34" charset="0"/>
              <a:cs typeface="Arial" panose="020B0604020202020204" pitchFamily="34" charset="0"/>
            </a:endParaRPr>
          </a:p>
          <a:p>
            <a:pPr marL="133350" indent="-133350">
              <a:lnSpc>
                <a:spcPct val="134000"/>
              </a:lnSpc>
              <a:spcBef>
                <a:spcPts val="450"/>
              </a:spcBef>
              <a:spcAft>
                <a:spcPts val="450"/>
              </a:spcAft>
              <a:buFont typeface="Arial" panose="020B0604020202020204" pitchFamily="34" charset="0"/>
              <a:buChar char="•"/>
            </a:pPr>
            <a:endParaRPr lang="en-GB" sz="105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494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222C-43D2-A660-405D-BADEE9AC6820}"/>
              </a:ext>
            </a:extLst>
          </p:cNvPr>
          <p:cNvSpPr>
            <a:spLocks noGrp="1"/>
          </p:cNvSpPr>
          <p:nvPr>
            <p:ph type="title"/>
          </p:nvPr>
        </p:nvSpPr>
        <p:spPr/>
        <p:txBody>
          <a:bodyPr/>
          <a:lstStyle/>
          <a:p>
            <a:r>
              <a:rPr lang="en-US"/>
              <a:t>Payment for </a:t>
            </a:r>
            <a:r>
              <a:rPr lang="en-US" i="1"/>
              <a:t>modelled</a:t>
            </a:r>
            <a:r>
              <a:rPr lang="en-US"/>
              <a:t> results</a:t>
            </a:r>
            <a:endParaRPr lang="en-GB"/>
          </a:p>
        </p:txBody>
      </p:sp>
      <p:sp>
        <p:nvSpPr>
          <p:cNvPr id="3" name="Content Placeholder 2">
            <a:extLst>
              <a:ext uri="{FF2B5EF4-FFF2-40B4-BE49-F238E27FC236}">
                <a16:creationId xmlns:a16="http://schemas.microsoft.com/office/drawing/2014/main" id="{24848D55-8160-172F-0BAB-FFEC34C32F82}"/>
              </a:ext>
            </a:extLst>
          </p:cNvPr>
          <p:cNvSpPr>
            <a:spLocks noGrp="1"/>
          </p:cNvSpPr>
          <p:nvPr>
            <p:ph idx="1"/>
          </p:nvPr>
        </p:nvSpPr>
        <p:spPr/>
        <p:txBody>
          <a:bodyPr>
            <a:normAutofit/>
          </a:bodyPr>
          <a:lstStyle/>
          <a:p>
            <a:r>
              <a:rPr lang="en-US" sz="1950">
                <a:latin typeface="Arial" panose="020B0604020202020204" pitchFamily="34" charset="0"/>
                <a:cs typeface="Arial" panose="020B0604020202020204" pitchFamily="34" charset="0"/>
              </a:rPr>
              <a:t>Suggested in paper by Bartkowski et al (2021)</a:t>
            </a:r>
          </a:p>
          <a:p>
            <a:r>
              <a:rPr lang="en-US" sz="1950">
                <a:latin typeface="Arial" panose="020B0604020202020204" pitchFamily="34" charset="0"/>
                <a:cs typeface="Arial" panose="020B0604020202020204" pitchFamily="34" charset="0"/>
              </a:rPr>
              <a:t>Farmers enter into a contract where their payments depend on the predicted results of their actions on some indicator (</a:t>
            </a:r>
            <a:r>
              <a:rPr lang="en-US" sz="1950" err="1">
                <a:latin typeface="Arial" panose="020B0604020202020204" pitchFamily="34" charset="0"/>
                <a:cs typeface="Arial" panose="020B0604020202020204" pitchFamily="34" charset="0"/>
              </a:rPr>
              <a:t>eg</a:t>
            </a:r>
            <a:r>
              <a:rPr lang="en-US" sz="1950">
                <a:latin typeface="Arial" panose="020B0604020202020204" pitchFamily="34" charset="0"/>
                <a:cs typeface="Arial" panose="020B0604020202020204" pitchFamily="34" charset="0"/>
              </a:rPr>
              <a:t> species presence versus absence; water quality change)</a:t>
            </a:r>
          </a:p>
          <a:p>
            <a:r>
              <a:rPr lang="en-US" sz="1950">
                <a:latin typeface="Arial" panose="020B0604020202020204" pitchFamily="34" charset="0"/>
                <a:cs typeface="Arial" panose="020B0604020202020204" pitchFamily="34" charset="0"/>
              </a:rPr>
              <a:t>These predictions come from a statistical model relating actions to outcomes</a:t>
            </a:r>
          </a:p>
          <a:p>
            <a:r>
              <a:rPr lang="en-US" sz="2100">
                <a:latin typeface="Arial" panose="020B0604020202020204" pitchFamily="34" charset="0"/>
                <a:cs typeface="Arial" panose="020B0604020202020204" pitchFamily="34" charset="0"/>
              </a:rPr>
              <a:t>Advantages to the farmer: no uncertainty over the payment (compared to payment for actual results)</a:t>
            </a:r>
          </a:p>
          <a:p>
            <a:r>
              <a:rPr lang="en-US" sz="2100">
                <a:latin typeface="Arial" panose="020B0604020202020204" pitchFamily="34" charset="0"/>
                <a:cs typeface="Arial" panose="020B0604020202020204" pitchFamily="34" charset="0"/>
              </a:rPr>
              <a:t>Advantages to the government: differentiates payment rates according to spatially-varying ecological benefit; lower monitoring costs than pure payment-for-results.</a:t>
            </a:r>
            <a:endParaRPr lang="en-GB" sz="2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01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gn="l"/>
            <a:r>
              <a:rPr lang="it-IT"/>
              <a:t>04/10/2023</a:t>
            </a:r>
          </a:p>
        </p:txBody>
      </p:sp>
      <p:sp>
        <p:nvSpPr>
          <p:cNvPr id="5" name="Slide Number Placeholder 4"/>
          <p:cNvSpPr>
            <a:spLocks noGrp="1"/>
          </p:cNvSpPr>
          <p:nvPr>
            <p:ph type="sldNum" sz="quarter" idx="4"/>
          </p:nvPr>
        </p:nvSpPr>
        <p:spPr/>
        <p:txBody>
          <a:bodyPr/>
          <a:lstStyle/>
          <a:p>
            <a:fld id="{24A99081-5F7D-6B48-A940-E14DD127A422}" type="slidenum">
              <a:rPr lang="it-IT" smtClean="0"/>
              <a:pPr/>
              <a:t>8</a:t>
            </a:fld>
            <a:endParaRPr lang="it-IT"/>
          </a:p>
        </p:txBody>
      </p:sp>
      <p:sp>
        <p:nvSpPr>
          <p:cNvPr id="6" name="Subtitle 6"/>
          <p:cNvSpPr txBox="1">
            <a:spLocks/>
          </p:cNvSpPr>
          <p:nvPr/>
        </p:nvSpPr>
        <p:spPr>
          <a:xfrm>
            <a:off x="133108" y="245729"/>
            <a:ext cx="8877782" cy="7128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200" b="1">
                <a:solidFill>
                  <a:schemeClr val="accent1"/>
                </a:solidFill>
                <a:latin typeface="+mj-lt"/>
              </a:rPr>
              <a:t>EFFECT – project </a:t>
            </a:r>
            <a:r>
              <a:rPr lang="en-GB" sz="3200" b="1">
                <a:solidFill>
                  <a:schemeClr val="accent1"/>
                </a:solidFill>
                <a:latin typeface="+mj-lt"/>
              </a:rPr>
              <a:t>organisation</a:t>
            </a:r>
          </a:p>
        </p:txBody>
      </p:sp>
      <p:sp>
        <p:nvSpPr>
          <p:cNvPr id="7" name="Tekstfelt 6">
            <a:extLst>
              <a:ext uri="{FF2B5EF4-FFF2-40B4-BE49-F238E27FC236}">
                <a16:creationId xmlns:a16="http://schemas.microsoft.com/office/drawing/2014/main" id="{0CEF822F-ABFA-084F-BA58-E1F0EB644B1B}"/>
              </a:ext>
            </a:extLst>
          </p:cNvPr>
          <p:cNvSpPr txBox="1"/>
          <p:nvPr/>
        </p:nvSpPr>
        <p:spPr>
          <a:xfrm>
            <a:off x="0" y="3699803"/>
            <a:ext cx="914400" cy="914400"/>
          </a:xfrm>
          <a:prstGeom prst="rect">
            <a:avLst/>
          </a:prstGeom>
          <a:noFill/>
        </p:spPr>
        <p:txBody>
          <a:bodyPr vert="horz" wrap="none" lIns="91440" tIns="45720" rIns="91440" bIns="45720" rtlCol="0">
            <a:noAutofit/>
          </a:bodyPr>
          <a:lstStyle/>
          <a:p>
            <a:pPr algn="l"/>
            <a:endParaRPr lang="da-DK" sz="1800"/>
          </a:p>
        </p:txBody>
      </p:sp>
      <p:pic>
        <p:nvPicPr>
          <p:cNvPr id="11" name="Billede 10">
            <a:extLst>
              <a:ext uri="{FF2B5EF4-FFF2-40B4-BE49-F238E27FC236}">
                <a16:creationId xmlns:a16="http://schemas.microsoft.com/office/drawing/2014/main" id="{EE9B5031-C292-9540-9C6E-AE9EED99445F}"/>
              </a:ext>
            </a:extLst>
          </p:cNvPr>
          <p:cNvPicPr>
            <a:picLocks noChangeAspect="1"/>
          </p:cNvPicPr>
          <p:nvPr/>
        </p:nvPicPr>
        <p:blipFill>
          <a:blip r:embed="rId3"/>
          <a:stretch>
            <a:fillRect/>
          </a:stretch>
        </p:blipFill>
        <p:spPr>
          <a:xfrm>
            <a:off x="0" y="1014879"/>
            <a:ext cx="9144000" cy="4490614"/>
          </a:xfrm>
          <a:prstGeom prst="rect">
            <a:avLst/>
          </a:prstGeom>
        </p:spPr>
      </p:pic>
    </p:spTree>
    <p:extLst>
      <p:ext uri="{BB962C8B-B14F-4D97-AF65-F5344CB8AC3E}">
        <p14:creationId xmlns:p14="http://schemas.microsoft.com/office/powerpoint/2010/main" val="2172352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845754" cy="1124712"/>
          </a:xfrm>
        </p:spPr>
        <p:txBody>
          <a:bodyPr>
            <a:normAutofit fontScale="90000"/>
          </a:bodyPr>
          <a:lstStyle/>
          <a:p>
            <a:pPr>
              <a:lnSpc>
                <a:spcPct val="100000"/>
              </a:lnSpc>
              <a:spcBef>
                <a:spcPts val="450"/>
              </a:spcBef>
              <a:spcAft>
                <a:spcPts val="450"/>
              </a:spcAft>
            </a:pPr>
            <a:r>
              <a:rPr lang="en-GB" sz="2325" cap="none">
                <a:latin typeface="Arial Nova Light" panose="020B0304020202020204" pitchFamily="34" charset="0"/>
              </a:rPr>
              <a:t>Case study: Lapwing Conservation in the Tees Valley &amp; Pennine Uplands</a:t>
            </a:r>
            <a:endParaRPr lang="en-GB" sz="2325"/>
          </a:p>
        </p:txBody>
      </p:sp>
      <p:pic>
        <p:nvPicPr>
          <p:cNvPr id="3074" name="Picture 2" descr="All About the Lapwing (Vanellus vanellus) | GardenBird">
            <a:extLst>
              <a:ext uri="{FF2B5EF4-FFF2-40B4-BE49-F238E27FC236}">
                <a16:creationId xmlns:a16="http://schemas.microsoft.com/office/drawing/2014/main" id="{A7A53DC7-3BA5-2A9A-71EF-2608711084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7" r="22302" b="1"/>
          <a:stretch/>
        </p:blipFill>
        <p:spPr bwMode="auto">
          <a:xfrm>
            <a:off x="5664200" y="857257"/>
            <a:ext cx="3479800" cy="5143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iagram&#10;&#10;Description automatically generated with low confidence">
            <a:extLst>
              <a:ext uri="{FF2B5EF4-FFF2-40B4-BE49-F238E27FC236}">
                <a16:creationId xmlns:a16="http://schemas.microsoft.com/office/drawing/2014/main" id="{C2562836-8DAB-5F66-2645-32FC4FA4F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5116"/>
          <a:stretch/>
        </p:blipFill>
        <p:spPr bwMode="auto">
          <a:xfrm>
            <a:off x="710987" y="2555921"/>
            <a:ext cx="5957520" cy="2939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1885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627269" cy="1124712"/>
          </a:xfrm>
        </p:spPr>
        <p:txBody>
          <a:bodyPr>
            <a:normAutofit/>
          </a:bodyPr>
          <a:lstStyle/>
          <a:p>
            <a:r>
              <a:rPr lang="en-GB">
                <a:solidFill>
                  <a:srgbClr val="000000"/>
                </a:solidFill>
              </a:rPr>
              <a:t>Theoretical Framework</a:t>
            </a:r>
          </a:p>
        </p:txBody>
      </p: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362368"/>
            <a:ext cx="3731440" cy="3495760"/>
          </a:xfrm>
        </p:spPr>
        <p:txBody>
          <a:bodyPr>
            <a:normAutofit/>
          </a:bodyPr>
          <a:lstStyle/>
          <a:p>
            <a:pPr marL="130302" lvl="1" indent="0">
              <a:lnSpc>
                <a:spcPct val="134000"/>
              </a:lnSpc>
              <a:spcBef>
                <a:spcPts val="450"/>
              </a:spcBef>
              <a:spcAft>
                <a:spcPts val="450"/>
              </a:spcAft>
              <a:buNone/>
            </a:pPr>
            <a:r>
              <a:rPr lang="en-US" sz="1050">
                <a:solidFill>
                  <a:srgbClr val="000000"/>
                </a:solidFill>
                <a:latin typeface="Arial" panose="020B0604020202020204" pitchFamily="34" charset="0"/>
                <a:cs typeface="Arial" panose="020B0604020202020204" pitchFamily="34" charset="0"/>
              </a:rPr>
              <a:t>Economic decisions modelled based on the economic rent (profit) generated by each land parcel</a:t>
            </a:r>
          </a:p>
          <a:p>
            <a:pPr marL="344615" lvl="1" indent="-214313">
              <a:lnSpc>
                <a:spcPct val="134000"/>
              </a:lnSpc>
              <a:spcBef>
                <a:spcPts val="450"/>
              </a:spcBef>
              <a:spcAft>
                <a:spcPts val="450"/>
              </a:spcAft>
              <a:buFont typeface="Wingdings" panose="05000000000000000000" pitchFamily="2" charset="2"/>
              <a:buChar char="Ø"/>
            </a:pPr>
            <a:r>
              <a:rPr lang="en-US" sz="1050">
                <a:solidFill>
                  <a:srgbClr val="000000"/>
                </a:solidFill>
                <a:latin typeface="Arial" panose="020B0604020202020204" pitchFamily="34" charset="0"/>
                <a:cs typeface="Arial" panose="020B0604020202020204" pitchFamily="34" charset="0"/>
              </a:rPr>
              <a:t>For a farmer to switch from ag. production to conservation, </a:t>
            </a:r>
            <a:r>
              <a:rPr lang="en-US" sz="1050" b="1">
                <a:solidFill>
                  <a:srgbClr val="000000"/>
                </a:solidFill>
                <a:latin typeface="Arial" panose="020B0604020202020204" pitchFamily="34" charset="0"/>
                <a:cs typeface="Arial" panose="020B0604020202020204" pitchFamily="34" charset="0"/>
              </a:rPr>
              <a:t>farmer must be offered a subsidy payment equal at minimum to the agricultural rent forgone</a:t>
            </a:r>
          </a:p>
          <a:p>
            <a:pPr marL="344615" lvl="1" indent="-214313">
              <a:lnSpc>
                <a:spcPct val="134000"/>
              </a:lnSpc>
              <a:spcBef>
                <a:spcPts val="450"/>
              </a:spcBef>
              <a:spcAft>
                <a:spcPts val="450"/>
              </a:spcAft>
              <a:buFont typeface="Wingdings" panose="05000000000000000000" pitchFamily="2" charset="2"/>
              <a:buChar char="Ø"/>
            </a:pPr>
            <a:r>
              <a:rPr lang="en-US" sz="1050">
                <a:solidFill>
                  <a:srgbClr val="000000"/>
                </a:solidFill>
                <a:latin typeface="Arial" panose="020B0604020202020204" pitchFamily="34" charset="0"/>
                <a:cs typeface="Arial" panose="020B0604020202020204" pitchFamily="34" charset="0"/>
              </a:rPr>
              <a:t>Gross margin (rent) of ag. parcels calculated by combining crop coverage &amp; livestock stocking rates with the associated gross margin data</a:t>
            </a:r>
          </a:p>
          <a:p>
            <a:pPr marL="344615" lvl="1" indent="-214313">
              <a:lnSpc>
                <a:spcPct val="134000"/>
              </a:lnSpc>
              <a:spcBef>
                <a:spcPts val="450"/>
              </a:spcBef>
              <a:spcAft>
                <a:spcPts val="450"/>
              </a:spcAft>
              <a:buFont typeface="Wingdings" panose="05000000000000000000" pitchFamily="2" charset="2"/>
              <a:buChar char="Ø"/>
            </a:pPr>
            <a:r>
              <a:rPr lang="en-US" sz="1050">
                <a:solidFill>
                  <a:srgbClr val="000000"/>
                </a:solidFill>
                <a:latin typeface="Arial" panose="020B0604020202020204" pitchFamily="34" charset="0"/>
                <a:cs typeface="Arial" panose="020B0604020202020204" pitchFamily="34" charset="0"/>
              </a:rPr>
              <a:t>We expect agricultural rents to vary across the landscape (soil quality, altitude, rainfall patterns)</a:t>
            </a:r>
          </a:p>
          <a:p>
            <a:pPr marL="130302" lvl="1" indent="0">
              <a:lnSpc>
                <a:spcPct val="134000"/>
              </a:lnSpc>
              <a:spcBef>
                <a:spcPts val="450"/>
              </a:spcBef>
              <a:spcAft>
                <a:spcPts val="450"/>
              </a:spcAft>
              <a:buNone/>
            </a:pPr>
            <a:r>
              <a:rPr lang="en-US" sz="1050" b="1">
                <a:solidFill>
                  <a:srgbClr val="000000"/>
                </a:solidFill>
                <a:latin typeface="Arial" panose="020B0604020202020204" pitchFamily="34" charset="0"/>
                <a:cs typeface="Arial" panose="020B0604020202020204" pitchFamily="34" charset="0"/>
              </a:rPr>
              <a:t>Ecological outcomes based on species responses to change in agricultural land management practices  </a:t>
            </a:r>
          </a:p>
          <a:p>
            <a:pPr marL="130302" lvl="1" indent="0">
              <a:lnSpc>
                <a:spcPct val="134000"/>
              </a:lnSpc>
              <a:spcBef>
                <a:spcPts val="450"/>
              </a:spcBef>
              <a:spcAft>
                <a:spcPts val="450"/>
              </a:spcAft>
              <a:buNone/>
            </a:pPr>
            <a:endParaRPr lang="en-US" sz="1050">
              <a:solidFill>
                <a:srgbClr val="000000"/>
              </a:solidFill>
              <a:latin typeface="Arial" panose="020B0604020202020204" pitchFamily="34" charset="0"/>
              <a:cs typeface="Arial" panose="020B0604020202020204" pitchFamily="34" charset="0"/>
            </a:endParaRPr>
          </a:p>
          <a:p>
            <a:pPr marL="263652" lvl="1" indent="-133350">
              <a:lnSpc>
                <a:spcPct val="134000"/>
              </a:lnSpc>
              <a:spcBef>
                <a:spcPts val="450"/>
              </a:spcBef>
              <a:spcAft>
                <a:spcPts val="450"/>
              </a:spcAft>
            </a:pPr>
            <a:endParaRPr lang="en-US" sz="1050">
              <a:solidFill>
                <a:srgbClr val="000000"/>
              </a:solidFill>
              <a:latin typeface="Arial" panose="020B0604020202020204" pitchFamily="34" charset="0"/>
              <a:cs typeface="Arial" panose="020B0604020202020204" pitchFamily="34" charset="0"/>
            </a:endParaRPr>
          </a:p>
          <a:p>
            <a:pPr marL="133350" indent="-133350">
              <a:lnSpc>
                <a:spcPct val="134000"/>
              </a:lnSpc>
              <a:spcBef>
                <a:spcPts val="450"/>
              </a:spcBef>
              <a:spcAft>
                <a:spcPts val="450"/>
              </a:spcAft>
            </a:pPr>
            <a:endParaRPr lang="en-GB" sz="1050">
              <a:solidFill>
                <a:srgbClr val="000000"/>
              </a:solidFill>
              <a:latin typeface="Arial" panose="020B0604020202020204" pitchFamily="34" charset="0"/>
              <a:cs typeface="Arial" panose="020B0604020202020204" pitchFamily="34" charset="0"/>
            </a:endParaRPr>
          </a:p>
        </p:txBody>
      </p:sp>
      <p:pic>
        <p:nvPicPr>
          <p:cNvPr id="7" name="Picture 6" descr="Chart, scatter chart&#10;&#10;Description automatically generated">
            <a:extLst>
              <a:ext uri="{FF2B5EF4-FFF2-40B4-BE49-F238E27FC236}">
                <a16:creationId xmlns:a16="http://schemas.microsoft.com/office/drawing/2014/main" id="{85BDAC3D-BC39-F53D-88DE-EC9A2FDD4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 r="1" b="44156"/>
          <a:stretch/>
        </p:blipFill>
        <p:spPr bwMode="auto">
          <a:xfrm>
            <a:off x="4499536" y="1858518"/>
            <a:ext cx="4484143" cy="353942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2927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56605" y="1060491"/>
            <a:ext cx="7479711" cy="1124712"/>
          </a:xfrm>
        </p:spPr>
        <p:txBody>
          <a:bodyPr>
            <a:normAutofit/>
          </a:bodyPr>
          <a:lstStyle/>
          <a:p>
            <a:pPr>
              <a:lnSpc>
                <a:spcPct val="100000"/>
              </a:lnSpc>
              <a:spcBef>
                <a:spcPts val="0"/>
              </a:spcBef>
            </a:pPr>
            <a:r>
              <a:rPr lang="en-GB"/>
              <a:t>Policy simulation</a:t>
            </a:r>
            <a:endParaRPr lang="en-GB">
              <a:solidFill>
                <a:srgbClr val="000000"/>
              </a:solidFill>
            </a:endParaRPr>
          </a:p>
        </p:txBody>
      </p: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266951"/>
            <a:ext cx="7815895" cy="3918056"/>
          </a:xfrm>
        </p:spPr>
        <p:txBody>
          <a:bodyPr>
            <a:normAutofit/>
          </a:bodyPr>
          <a:lstStyle/>
          <a:p>
            <a:pPr marL="130302" lvl="1" indent="0">
              <a:lnSpc>
                <a:spcPct val="134000"/>
              </a:lnSpc>
              <a:spcBef>
                <a:spcPts val="450"/>
              </a:spcBef>
              <a:spcAft>
                <a:spcPts val="450"/>
              </a:spcAft>
              <a:buNone/>
            </a:pPr>
            <a:r>
              <a:rPr lang="en-US" sz="1500" b="1">
                <a:solidFill>
                  <a:srgbClr val="000000"/>
                </a:solidFill>
                <a:latin typeface="Arial" panose="020B0604020202020204" pitchFamily="34" charset="0"/>
                <a:cs typeface="Arial" panose="020B0604020202020204" pitchFamily="34" charset="0"/>
              </a:rPr>
              <a:t>Payment for actions: no spatial </a:t>
            </a:r>
            <a:r>
              <a:rPr lang="en-US" sz="1500" b="1" err="1">
                <a:solidFill>
                  <a:srgbClr val="000000"/>
                </a:solidFill>
                <a:latin typeface="Arial" panose="020B0604020202020204" pitchFamily="34" charset="0"/>
                <a:cs typeface="Arial" panose="020B0604020202020204" pitchFamily="34" charset="0"/>
              </a:rPr>
              <a:t>targetting</a:t>
            </a:r>
            <a:endParaRPr lang="en-US" sz="1500" b="1">
              <a:solidFill>
                <a:srgbClr val="000000"/>
              </a:solidFill>
              <a:latin typeface="Arial" panose="020B0604020202020204" pitchFamily="34" charset="0"/>
              <a:cs typeface="Arial" panose="020B0604020202020204" pitchFamily="34" charset="0"/>
            </a:endParaRP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Farmers are paid to undertake actions to restore low intensity grassland (Equivalent to the dominant type of contract under Pillar 2 of the CAP)</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Subsidy paid to farmers based on the average opportunity cost per ha of restoring agricultural land to low-intensity grassland across the catchment</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Uniform payment rate: £585 per hectare (all farmers are offered this amount)</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Total subsidy: £1.6 million</a:t>
            </a:r>
          </a:p>
          <a:p>
            <a:pPr marL="344615" lvl="1" indent="-214313">
              <a:lnSpc>
                <a:spcPct val="134000"/>
              </a:lnSpc>
              <a:spcBef>
                <a:spcPts val="450"/>
              </a:spcBef>
              <a:spcAft>
                <a:spcPts val="450"/>
              </a:spcAft>
            </a:pPr>
            <a:endParaRPr lang="en-US" sz="1050">
              <a:solidFill>
                <a:srgbClr val="000000"/>
              </a:solidFill>
              <a:latin typeface="Arial" panose="020B0604020202020204" pitchFamily="34" charset="0"/>
              <a:cs typeface="Arial" panose="020B0604020202020204" pitchFamily="34" charset="0"/>
            </a:endParaRPr>
          </a:p>
          <a:p>
            <a:pPr marL="130302" lvl="1" indent="0">
              <a:lnSpc>
                <a:spcPct val="134000"/>
              </a:lnSpc>
              <a:spcBef>
                <a:spcPts val="450"/>
              </a:spcBef>
              <a:spcAft>
                <a:spcPts val="450"/>
              </a:spcAft>
              <a:buNone/>
            </a:pPr>
            <a:endParaRPr lang="en-US" sz="1050">
              <a:solidFill>
                <a:srgbClr val="000000"/>
              </a:solidFill>
              <a:latin typeface="Arial" panose="020B0604020202020204" pitchFamily="34" charset="0"/>
              <a:cs typeface="Arial" panose="020B0604020202020204" pitchFamily="34" charset="0"/>
            </a:endParaRPr>
          </a:p>
          <a:p>
            <a:pPr marL="263652" lvl="1" indent="-133350">
              <a:lnSpc>
                <a:spcPct val="134000"/>
              </a:lnSpc>
              <a:spcBef>
                <a:spcPts val="450"/>
              </a:spcBef>
              <a:spcAft>
                <a:spcPts val="450"/>
              </a:spcAft>
            </a:pPr>
            <a:endParaRPr lang="en-US" sz="1050">
              <a:solidFill>
                <a:srgbClr val="000000"/>
              </a:solidFill>
              <a:latin typeface="Arial" panose="020B0604020202020204" pitchFamily="34" charset="0"/>
              <a:cs typeface="Arial" panose="020B0604020202020204" pitchFamily="34" charset="0"/>
            </a:endParaRPr>
          </a:p>
          <a:p>
            <a:pPr marL="133350" indent="-133350">
              <a:lnSpc>
                <a:spcPct val="134000"/>
              </a:lnSpc>
              <a:spcBef>
                <a:spcPts val="450"/>
              </a:spcBef>
              <a:spcAft>
                <a:spcPts val="450"/>
              </a:spcAft>
            </a:pPr>
            <a:endParaRPr lang="en-GB" sz="105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9696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1419226"/>
            <a:ext cx="4337594" cy="4765781"/>
          </a:xfrm>
        </p:spPr>
        <p:txBody>
          <a:bodyPr>
            <a:normAutofit/>
          </a:bodyPr>
          <a:lstStyle/>
          <a:p>
            <a:pPr marL="130302" lvl="1" indent="0">
              <a:lnSpc>
                <a:spcPct val="134000"/>
              </a:lnSpc>
              <a:spcBef>
                <a:spcPts val="450"/>
              </a:spcBef>
              <a:spcAft>
                <a:spcPts val="450"/>
              </a:spcAft>
              <a:buNone/>
            </a:pPr>
            <a:r>
              <a:rPr lang="en-US" sz="1500" b="1">
                <a:solidFill>
                  <a:srgbClr val="000000"/>
                </a:solidFill>
                <a:latin typeface="Arial" panose="020B0604020202020204" pitchFamily="34" charset="0"/>
                <a:cs typeface="Arial" panose="020B0604020202020204" pitchFamily="34" charset="0"/>
              </a:rPr>
              <a:t>Payment for modelled results </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Payment per predicted increase in lapwing for an agricultural land parcel restored to low-intensity grassland. </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Derive a farmer’s opportunity cost for increasing the abundance of a single lapwing</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Opportunity cost varied from £6,300 up to £100,300</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Total subsidy: £1.6 million (same as payment for actions policy)</a:t>
            </a:r>
          </a:p>
          <a:p>
            <a:pPr marL="344615" lvl="1" indent="-214313">
              <a:lnSpc>
                <a:spcPct val="134000"/>
              </a:lnSpc>
              <a:spcBef>
                <a:spcPts val="450"/>
              </a:spcBef>
              <a:spcAft>
                <a:spcPts val="450"/>
              </a:spcAft>
            </a:pPr>
            <a:r>
              <a:rPr lang="en-US" sz="1500">
                <a:solidFill>
                  <a:srgbClr val="000000"/>
                </a:solidFill>
                <a:latin typeface="Arial" panose="020B0604020202020204" pitchFamily="34" charset="0"/>
                <a:cs typeface="Arial" panose="020B0604020202020204" pitchFamily="34" charset="0"/>
              </a:rPr>
              <a:t>Payment rate of £12,800 per lapwing</a:t>
            </a:r>
          </a:p>
          <a:p>
            <a:pPr marL="344615" lvl="1" indent="-214313">
              <a:lnSpc>
                <a:spcPct val="134000"/>
              </a:lnSpc>
              <a:spcBef>
                <a:spcPts val="450"/>
              </a:spcBef>
              <a:spcAft>
                <a:spcPts val="450"/>
              </a:spcAft>
            </a:pPr>
            <a:endParaRPr lang="en-US" sz="1050">
              <a:solidFill>
                <a:srgbClr val="000000"/>
              </a:solidFill>
              <a:latin typeface="Arial" panose="020B0604020202020204" pitchFamily="34" charset="0"/>
              <a:cs typeface="Arial" panose="020B0604020202020204" pitchFamily="34" charset="0"/>
            </a:endParaRPr>
          </a:p>
          <a:p>
            <a:pPr marL="344615" lvl="1" indent="-214313">
              <a:lnSpc>
                <a:spcPct val="134000"/>
              </a:lnSpc>
              <a:spcBef>
                <a:spcPts val="450"/>
              </a:spcBef>
              <a:spcAft>
                <a:spcPts val="450"/>
              </a:spcAft>
            </a:pPr>
            <a:endParaRPr lang="en-US" sz="1050">
              <a:solidFill>
                <a:srgbClr val="000000"/>
              </a:solidFill>
              <a:latin typeface="Arial" panose="020B0604020202020204" pitchFamily="34" charset="0"/>
              <a:cs typeface="Arial" panose="020B0604020202020204" pitchFamily="34" charset="0"/>
            </a:endParaRPr>
          </a:p>
          <a:p>
            <a:pPr marL="263652" lvl="1" indent="-133350">
              <a:lnSpc>
                <a:spcPct val="134000"/>
              </a:lnSpc>
              <a:spcBef>
                <a:spcPts val="450"/>
              </a:spcBef>
              <a:spcAft>
                <a:spcPts val="450"/>
              </a:spcAft>
            </a:pPr>
            <a:endParaRPr lang="en-US" sz="1050">
              <a:solidFill>
                <a:srgbClr val="000000"/>
              </a:solidFill>
              <a:latin typeface="Arial" panose="020B0604020202020204" pitchFamily="34" charset="0"/>
              <a:cs typeface="Arial" panose="020B0604020202020204" pitchFamily="34" charset="0"/>
            </a:endParaRPr>
          </a:p>
          <a:p>
            <a:pPr marL="133350" indent="-133350">
              <a:lnSpc>
                <a:spcPct val="134000"/>
              </a:lnSpc>
              <a:spcBef>
                <a:spcPts val="450"/>
              </a:spcBef>
              <a:spcAft>
                <a:spcPts val="450"/>
              </a:spcAft>
            </a:pPr>
            <a:endParaRPr lang="en-GB" sz="1050">
              <a:solidFill>
                <a:srgbClr val="000000"/>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145E3843-C6E9-48E9-928B-5ACB56E11157}"/>
              </a:ext>
            </a:extLst>
          </p:cNvPr>
          <p:cNvGraphicFramePr/>
          <p:nvPr/>
        </p:nvGraphicFramePr>
        <p:xfrm>
          <a:off x="4909094" y="2483503"/>
          <a:ext cx="3663407" cy="22374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7318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003931"/>
            <a:ext cx="5331276" cy="1124712"/>
          </a:xfrm>
        </p:spPr>
        <p:txBody>
          <a:bodyPr>
            <a:normAutofit/>
          </a:bodyPr>
          <a:lstStyle/>
          <a:p>
            <a:r>
              <a:rPr lang="en-GB"/>
              <a:t>Finding 1: Participation and cost</a:t>
            </a:r>
            <a:endParaRPr lang="en-GB">
              <a:solidFill>
                <a:srgbClr val="000000"/>
              </a:solidFill>
            </a:endParaRPr>
          </a:p>
        </p:txBody>
      </p:sp>
      <p:graphicFrame>
        <p:nvGraphicFramePr>
          <p:cNvPr id="6" name="Chart 5">
            <a:extLst>
              <a:ext uri="{FF2B5EF4-FFF2-40B4-BE49-F238E27FC236}">
                <a16:creationId xmlns:a16="http://schemas.microsoft.com/office/drawing/2014/main" id="{4C9F12C8-D3C7-E4E4-1E82-E573D37DC869}"/>
              </a:ext>
            </a:extLst>
          </p:cNvPr>
          <p:cNvGraphicFramePr/>
          <p:nvPr/>
        </p:nvGraphicFramePr>
        <p:xfrm>
          <a:off x="638389" y="2289540"/>
          <a:ext cx="8082802" cy="34593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09816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ap&#10;&#10;Description automatically generated">
            <a:extLst>
              <a:ext uri="{FF2B5EF4-FFF2-40B4-BE49-F238E27FC236}">
                <a16:creationId xmlns:a16="http://schemas.microsoft.com/office/drawing/2014/main" id="{42863519-3A23-DE86-31A7-8FD45BEFDD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81" t="4328" r="9594" b="50325"/>
          <a:stretch/>
        </p:blipFill>
        <p:spPr bwMode="auto">
          <a:xfrm>
            <a:off x="1453266" y="1124287"/>
            <a:ext cx="6237469" cy="4757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7825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109114"/>
            <a:ext cx="5331276" cy="1124712"/>
          </a:xfrm>
        </p:spPr>
        <p:txBody>
          <a:bodyPr>
            <a:normAutofit/>
          </a:bodyPr>
          <a:lstStyle/>
          <a:p>
            <a:r>
              <a:rPr lang="en-GB"/>
              <a:t>Finding 2: Ecological outcomes</a:t>
            </a:r>
            <a:endParaRPr lang="en-GB">
              <a:solidFill>
                <a:srgbClr val="000000"/>
              </a:solidFill>
            </a:endParaRPr>
          </a:p>
        </p:txBody>
      </p:sp>
      <p:graphicFrame>
        <p:nvGraphicFramePr>
          <p:cNvPr id="6" name="Chart 5">
            <a:extLst>
              <a:ext uri="{FF2B5EF4-FFF2-40B4-BE49-F238E27FC236}">
                <a16:creationId xmlns:a16="http://schemas.microsoft.com/office/drawing/2014/main" id="{4C9F12C8-D3C7-E4E4-1E82-E573D37DC869}"/>
              </a:ext>
            </a:extLst>
          </p:cNvPr>
          <p:cNvGraphicFramePr/>
          <p:nvPr/>
        </p:nvGraphicFramePr>
        <p:xfrm>
          <a:off x="638389" y="2289540"/>
          <a:ext cx="8082802" cy="34593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47456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Enabling a just transition to England&amp;#39;s new agri-environment scheme -  Connecting Research">
            <a:extLst>
              <a:ext uri="{FF2B5EF4-FFF2-40B4-BE49-F238E27FC236}">
                <a16:creationId xmlns:a16="http://schemas.microsoft.com/office/drawing/2014/main" id="{259C2AA2-C202-3A73-13F2-2C8553B0D1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3" r="9091" b="6858"/>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5664199"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550112" cy="1124712"/>
          </a:xfrm>
        </p:spPr>
        <p:txBody>
          <a:bodyPr>
            <a:normAutofit/>
          </a:bodyPr>
          <a:lstStyle/>
          <a:p>
            <a:r>
              <a:rPr lang="en-GB">
                <a:solidFill>
                  <a:srgbClr val="000000"/>
                </a:solidFill>
              </a:rPr>
              <a:t>Discussion</a:t>
            </a:r>
          </a:p>
        </p:txBody>
      </p:sp>
      <p:cxnSp>
        <p:nvCxnSpPr>
          <p:cNvPr id="18" name="Straight Connector 17">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307747"/>
            <a:ext cx="4746708" cy="3281523"/>
          </a:xfrm>
        </p:spPr>
        <p:txBody>
          <a:bodyPr>
            <a:normAutofit lnSpcReduction="10000"/>
          </a:bodyPr>
          <a:lstStyle/>
          <a:p>
            <a:pPr marL="344615" lvl="1" indent="-214313">
              <a:lnSpc>
                <a:spcPct val="144000"/>
              </a:lnSpc>
              <a:spcBef>
                <a:spcPts val="450"/>
              </a:spcBef>
              <a:spcAft>
                <a:spcPts val="450"/>
              </a:spcAft>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Take home message 1: payment by modelled results appears to be cost effective for this case study region</a:t>
            </a:r>
          </a:p>
          <a:p>
            <a:pPr marL="344615" lvl="1" indent="-214313">
              <a:lnSpc>
                <a:spcPct val="144000"/>
              </a:lnSpc>
              <a:spcBef>
                <a:spcPts val="450"/>
              </a:spcBef>
              <a:spcAft>
                <a:spcPts val="450"/>
              </a:spcAft>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Greater ecological gains for target species (lapwing) as well as for 2 off-target species (curlew and oystercatcher), even though smaller area of restored grassland is created</a:t>
            </a:r>
          </a:p>
          <a:p>
            <a:pPr marL="344615" lvl="1" indent="-214313">
              <a:lnSpc>
                <a:spcPct val="144000"/>
              </a:lnSpc>
              <a:spcBef>
                <a:spcPts val="450"/>
              </a:spcBef>
              <a:spcAft>
                <a:spcPts val="450"/>
              </a:spcAft>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a:p>
            <a:pPr marL="130302" lvl="1" indent="0">
              <a:spcBef>
                <a:spcPts val="450"/>
              </a:spcBef>
              <a:spcAft>
                <a:spcPts val="450"/>
              </a:spcAft>
              <a:buNone/>
            </a:pPr>
            <a:endParaRPr lang="en-US" sz="1125">
              <a:solidFill>
                <a:srgbClr val="000000"/>
              </a:solidFill>
              <a:latin typeface="Arial" panose="020B0604020202020204" pitchFamily="34" charset="0"/>
              <a:cs typeface="Arial" panose="020B0604020202020204" pitchFamily="34" charset="0"/>
            </a:endParaRPr>
          </a:p>
          <a:p>
            <a:pPr marL="263652" lvl="1" indent="-133350">
              <a:spcBef>
                <a:spcPts val="450"/>
              </a:spcBef>
              <a:spcAft>
                <a:spcPts val="450"/>
              </a:spcAft>
              <a:buFont typeface="Arial" panose="020B0604020202020204" pitchFamily="34" charset="0"/>
              <a:buChar char="•"/>
            </a:pPr>
            <a:endParaRPr lang="en-US" sz="1125">
              <a:solidFill>
                <a:srgbClr val="000000"/>
              </a:solidFill>
              <a:latin typeface="Arial" panose="020B0604020202020204" pitchFamily="34" charset="0"/>
              <a:cs typeface="Arial" panose="020B0604020202020204" pitchFamily="34" charset="0"/>
            </a:endParaRPr>
          </a:p>
          <a:p>
            <a:pPr marL="133350" indent="-133350">
              <a:spcBef>
                <a:spcPts val="450"/>
              </a:spcBef>
              <a:spcAft>
                <a:spcPts val="450"/>
              </a:spcAft>
              <a:buFont typeface="Arial" panose="020B0604020202020204" pitchFamily="34" charset="0"/>
              <a:buChar char="•"/>
            </a:pPr>
            <a:endParaRPr lang="en-GB" sz="1125">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1684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Enabling a just transition to England&amp;#39;s new agri-environment scheme -  Connecting Research">
            <a:extLst>
              <a:ext uri="{FF2B5EF4-FFF2-40B4-BE49-F238E27FC236}">
                <a16:creationId xmlns:a16="http://schemas.microsoft.com/office/drawing/2014/main" id="{259C2AA2-C202-3A73-13F2-2C8553B0D1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3" r="9091" b="6858"/>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5664199"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6" y="1296162"/>
            <a:ext cx="4550112" cy="1124712"/>
          </a:xfrm>
        </p:spPr>
        <p:txBody>
          <a:bodyPr>
            <a:normAutofit/>
          </a:bodyPr>
          <a:lstStyle/>
          <a:p>
            <a:r>
              <a:rPr lang="en-GB">
                <a:solidFill>
                  <a:srgbClr val="000000"/>
                </a:solidFill>
              </a:rPr>
              <a:t>Limitations</a:t>
            </a:r>
          </a:p>
        </p:txBody>
      </p:sp>
      <p:cxnSp>
        <p:nvCxnSpPr>
          <p:cNvPr id="18" name="Straight Connector 17">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571500" y="2307747"/>
            <a:ext cx="4746708" cy="3281523"/>
          </a:xfrm>
        </p:spPr>
        <p:txBody>
          <a:bodyPr>
            <a:normAutofit fontScale="92500" lnSpcReduction="20000"/>
          </a:bodyPr>
          <a:lstStyle/>
          <a:p>
            <a:pPr marL="344615" lvl="1" indent="-214313">
              <a:lnSpc>
                <a:spcPct val="144000"/>
              </a:lnSpc>
              <a:spcBef>
                <a:spcPts val="450"/>
              </a:spcBef>
              <a:spcAft>
                <a:spcPts val="450"/>
              </a:spcAft>
              <a:buFont typeface="Arial" panose="020B0604020202020204" pitchFamily="34" charset="0"/>
              <a:buChar char="•"/>
            </a:pPr>
            <a:r>
              <a:rPr lang="en-US">
                <a:latin typeface="Arial" panose="020B0604020202020204" pitchFamily="34" charset="0"/>
                <a:cs typeface="Arial" panose="020B0604020202020204" pitchFamily="34" charset="0"/>
              </a:rPr>
              <a:t>Payment for modelled results does not encourage farmers to use their own knowledge on how best to produce the desired environmental outcome.</a:t>
            </a:r>
          </a:p>
          <a:p>
            <a:pPr marL="344615" lvl="1" indent="-214313">
              <a:lnSpc>
                <a:spcPct val="144000"/>
              </a:lnSpc>
              <a:spcBef>
                <a:spcPts val="450"/>
              </a:spcBef>
              <a:spcAft>
                <a:spcPts val="450"/>
              </a:spcAft>
              <a:buFont typeface="Arial" panose="020B0604020202020204" pitchFamily="34" charset="0"/>
              <a:buChar char="•"/>
            </a:pPr>
            <a:r>
              <a:rPr lang="en-US">
                <a:latin typeface="Arial" panose="020B0604020202020204" pitchFamily="34" charset="0"/>
                <a:cs typeface="Arial" panose="020B0604020202020204" pitchFamily="34" charset="0"/>
              </a:rPr>
              <a:t>Species abundance model does not take into account temporal dynamics; there no time lags between the restoration of grassland and increased species abundance in our model.</a:t>
            </a:r>
          </a:p>
          <a:p>
            <a:pPr marL="130302" lvl="1" indent="0">
              <a:lnSpc>
                <a:spcPct val="144000"/>
              </a:lnSpc>
              <a:spcBef>
                <a:spcPts val="450"/>
              </a:spcBef>
              <a:spcAft>
                <a:spcPts val="450"/>
              </a:spcAft>
              <a:buNone/>
            </a:pPr>
            <a:endParaRPr lang="en-US">
              <a:latin typeface="Arial" panose="020B0604020202020204" pitchFamily="34" charset="0"/>
              <a:cs typeface="Arial" panose="020B0604020202020204" pitchFamily="34" charset="0"/>
            </a:endParaRPr>
          </a:p>
          <a:p>
            <a:pPr marL="344615" lvl="1" indent="-214313">
              <a:lnSpc>
                <a:spcPct val="144000"/>
              </a:lnSpc>
              <a:spcBef>
                <a:spcPts val="450"/>
              </a:spcBef>
              <a:spcAft>
                <a:spcPts val="450"/>
              </a:spcAft>
              <a:buFont typeface="Arial" panose="020B0604020202020204" pitchFamily="34" charset="0"/>
              <a:buChar char="•"/>
            </a:pPr>
            <a:endParaRPr lang="en-US" sz="975">
              <a:solidFill>
                <a:srgbClr val="000000"/>
              </a:solidFill>
              <a:latin typeface="Arial" panose="020B0604020202020204" pitchFamily="34" charset="0"/>
              <a:cs typeface="Arial" panose="020B0604020202020204" pitchFamily="34" charset="0"/>
            </a:endParaRPr>
          </a:p>
          <a:p>
            <a:pPr marL="130302" lvl="1" indent="0">
              <a:spcBef>
                <a:spcPts val="450"/>
              </a:spcBef>
              <a:spcAft>
                <a:spcPts val="450"/>
              </a:spcAft>
              <a:buNone/>
            </a:pPr>
            <a:endParaRPr lang="en-US" sz="1125">
              <a:solidFill>
                <a:srgbClr val="000000"/>
              </a:solidFill>
              <a:latin typeface="Arial" panose="020B0604020202020204" pitchFamily="34" charset="0"/>
              <a:cs typeface="Arial" panose="020B0604020202020204" pitchFamily="34" charset="0"/>
            </a:endParaRPr>
          </a:p>
          <a:p>
            <a:pPr marL="263652" lvl="1" indent="-133350">
              <a:spcBef>
                <a:spcPts val="450"/>
              </a:spcBef>
              <a:spcAft>
                <a:spcPts val="450"/>
              </a:spcAft>
              <a:buFont typeface="Arial" panose="020B0604020202020204" pitchFamily="34" charset="0"/>
              <a:buChar char="•"/>
            </a:pPr>
            <a:endParaRPr lang="en-US" sz="1125">
              <a:solidFill>
                <a:srgbClr val="000000"/>
              </a:solidFill>
              <a:latin typeface="Arial" panose="020B0604020202020204" pitchFamily="34" charset="0"/>
              <a:cs typeface="Arial" panose="020B0604020202020204" pitchFamily="34" charset="0"/>
            </a:endParaRPr>
          </a:p>
          <a:p>
            <a:pPr marL="133350" indent="-133350">
              <a:spcBef>
                <a:spcPts val="450"/>
              </a:spcBef>
              <a:spcAft>
                <a:spcPts val="450"/>
              </a:spcAft>
              <a:buFont typeface="Arial" panose="020B0604020202020204" pitchFamily="34" charset="0"/>
              <a:buChar char="•"/>
            </a:pPr>
            <a:endParaRPr lang="en-GB" sz="1125">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461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6D74BCD-F97C-8377-D41E-5E29D654FC7B}"/>
              </a:ext>
            </a:extLst>
          </p:cNvPr>
          <p:cNvSpPr>
            <a:spLocks noGrp="1"/>
          </p:cNvSpPr>
          <p:nvPr>
            <p:ph type="title"/>
          </p:nvPr>
        </p:nvSpPr>
        <p:spPr>
          <a:xfrm>
            <a:off x="768097" y="1296162"/>
            <a:ext cx="2834314" cy="1124712"/>
          </a:xfrm>
        </p:spPr>
        <p:txBody>
          <a:bodyPr>
            <a:normAutofit/>
          </a:bodyPr>
          <a:lstStyle/>
          <a:p>
            <a:r>
              <a:rPr lang="en-GB">
                <a:solidFill>
                  <a:srgbClr val="FFFFFF"/>
                </a:solidFill>
              </a:rPr>
              <a:t>Any questions?</a:t>
            </a:r>
          </a:p>
        </p:txBody>
      </p:sp>
      <p:cxnSp>
        <p:nvCxnSpPr>
          <p:cNvPr id="21" name="Straight Connector 24">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D6C98E-AC10-926D-E19C-270DE03BF23E}"/>
              </a:ext>
            </a:extLst>
          </p:cNvPr>
          <p:cNvSpPr>
            <a:spLocks noGrp="1"/>
          </p:cNvSpPr>
          <p:nvPr>
            <p:ph idx="1"/>
          </p:nvPr>
        </p:nvSpPr>
        <p:spPr>
          <a:xfrm>
            <a:off x="480060" y="2571750"/>
            <a:ext cx="3131821" cy="2948940"/>
          </a:xfrm>
        </p:spPr>
        <p:txBody>
          <a:bodyPr>
            <a:normAutofit/>
          </a:bodyPr>
          <a:lstStyle/>
          <a:p>
            <a:pPr marL="130302" lvl="1" indent="0">
              <a:spcBef>
                <a:spcPts val="450"/>
              </a:spcBef>
              <a:spcAft>
                <a:spcPts val="450"/>
              </a:spcAft>
              <a:buNone/>
            </a:pPr>
            <a:r>
              <a:rPr lang="en-US">
                <a:solidFill>
                  <a:srgbClr val="FFFFFF"/>
                </a:solidFill>
                <a:latin typeface="Arial" panose="020B0604020202020204" pitchFamily="34" charset="0"/>
                <a:cs typeface="Arial" panose="020B0604020202020204" pitchFamily="34" charset="0"/>
              </a:rPr>
              <a:t>Contact:</a:t>
            </a:r>
          </a:p>
          <a:p>
            <a:pPr marL="130302" lvl="1" indent="0">
              <a:spcBef>
                <a:spcPts val="450"/>
              </a:spcBef>
              <a:spcAft>
                <a:spcPts val="450"/>
              </a:spcAft>
              <a:buNone/>
            </a:pPr>
            <a:r>
              <a:rPr lang="en-US">
                <a:solidFill>
                  <a:srgbClr val="FFFFFF"/>
                </a:solidFill>
                <a:latin typeface="Arial" panose="020B0604020202020204" pitchFamily="34" charset="0"/>
                <a:cs typeface="Arial" panose="020B0604020202020204" pitchFamily="34" charset="0"/>
              </a:rPr>
              <a:t>Nick Hanley: nicholas.hanley@glasgow.ac.uk</a:t>
            </a:r>
          </a:p>
          <a:p>
            <a:pPr marL="130302" lvl="1" indent="0">
              <a:spcBef>
                <a:spcPts val="450"/>
              </a:spcBef>
              <a:spcAft>
                <a:spcPts val="450"/>
              </a:spcAft>
              <a:buNone/>
            </a:pPr>
            <a:r>
              <a:rPr lang="en-US">
                <a:solidFill>
                  <a:srgbClr val="FFFFFF"/>
                </a:solidFill>
                <a:latin typeface="Arial" panose="020B0604020202020204" pitchFamily="34" charset="0"/>
                <a:cs typeface="Arial" panose="020B0604020202020204" pitchFamily="34" charset="0"/>
              </a:rPr>
              <a:t>Kat Simpson: Katherine.Simpson@glasgow.ac.uk </a:t>
            </a:r>
          </a:p>
          <a:p>
            <a:pPr marL="130302" lvl="1" indent="0">
              <a:spcBef>
                <a:spcPts val="450"/>
              </a:spcBef>
              <a:spcAft>
                <a:spcPts val="450"/>
              </a:spcAft>
              <a:buNone/>
            </a:pPr>
            <a:endParaRPr lang="en-US">
              <a:solidFill>
                <a:srgbClr val="FFFFFF"/>
              </a:solidFill>
              <a:latin typeface="Arial" panose="020B0604020202020204" pitchFamily="34" charset="0"/>
              <a:cs typeface="Arial" panose="020B0604020202020204" pitchFamily="34" charset="0"/>
            </a:endParaRPr>
          </a:p>
          <a:p>
            <a:pPr marL="263652" lvl="1" indent="-133350">
              <a:spcBef>
                <a:spcPts val="450"/>
              </a:spcBef>
              <a:spcAft>
                <a:spcPts val="450"/>
              </a:spcAft>
              <a:buFont typeface="Arial" panose="020B0604020202020204" pitchFamily="34" charset="0"/>
              <a:buChar char="•"/>
            </a:pPr>
            <a:endParaRPr lang="en-US">
              <a:solidFill>
                <a:srgbClr val="FFFFFF"/>
              </a:solidFill>
              <a:latin typeface="Arial" panose="020B0604020202020204" pitchFamily="34" charset="0"/>
              <a:cs typeface="Arial" panose="020B0604020202020204" pitchFamily="34" charset="0"/>
            </a:endParaRPr>
          </a:p>
          <a:p>
            <a:pPr marL="133350" indent="-133350">
              <a:spcBef>
                <a:spcPts val="450"/>
              </a:spcBef>
              <a:spcAft>
                <a:spcPts val="450"/>
              </a:spcAft>
              <a:buFont typeface="Arial" panose="020B0604020202020204" pitchFamily="34" charset="0"/>
              <a:buChar char="•"/>
            </a:pPr>
            <a:endParaRPr lang="en-GB">
              <a:solidFill>
                <a:srgbClr val="FFFFFF"/>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8946FC2-D743-57EC-D11A-07AAB9F46745}"/>
              </a:ext>
            </a:extLst>
          </p:cNvPr>
          <p:cNvPicPr>
            <a:picLocks noChangeAspect="1"/>
          </p:cNvPicPr>
          <p:nvPr/>
        </p:nvPicPr>
        <p:blipFill rotWithShape="1">
          <a:blip r:embed="rId3"/>
          <a:srcRect l="13153" r="22043" b="-2"/>
          <a:stretch/>
        </p:blipFill>
        <p:spPr>
          <a:xfrm>
            <a:off x="4556361" y="1296163"/>
            <a:ext cx="4076387" cy="4167479"/>
          </a:xfrm>
          <a:prstGeom prst="rect">
            <a:avLst/>
          </a:prstGeom>
        </p:spPr>
      </p:pic>
      <p:pic>
        <p:nvPicPr>
          <p:cNvPr id="19" name="Picture 18">
            <a:extLst>
              <a:ext uri="{FF2B5EF4-FFF2-40B4-BE49-F238E27FC236}">
                <a16:creationId xmlns:a16="http://schemas.microsoft.com/office/drawing/2014/main" id="{B376CB3F-886E-8647-E425-531FF42B9A4E}"/>
              </a:ext>
            </a:extLst>
          </p:cNvPr>
          <p:cNvPicPr>
            <a:picLocks noChangeAspect="1"/>
          </p:cNvPicPr>
          <p:nvPr/>
        </p:nvPicPr>
        <p:blipFill rotWithShape="1">
          <a:blip r:embed="rId4"/>
          <a:srcRect l="29801" t="78663" r="31210" b="15224"/>
          <a:stretch/>
        </p:blipFill>
        <p:spPr>
          <a:xfrm>
            <a:off x="642694" y="4851552"/>
            <a:ext cx="3131822" cy="276210"/>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E30B9A28-46A8-69AB-F79B-D3D78C6A0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93" y="6151626"/>
            <a:ext cx="2197612" cy="554897"/>
          </a:xfrm>
          <a:prstGeom prst="rect">
            <a:avLst/>
          </a:prstGeom>
        </p:spPr>
      </p:pic>
    </p:spTree>
    <p:extLst>
      <p:ext uri="{BB962C8B-B14F-4D97-AF65-F5344CB8AC3E}">
        <p14:creationId xmlns:p14="http://schemas.microsoft.com/office/powerpoint/2010/main" val="254768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087F743E-1907-4E48-8241-EC4557F84334}"/>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2D3C9D0E-6622-4148-B865-CED67B225867}"/>
              </a:ext>
            </a:extLst>
          </p:cNvPr>
          <p:cNvSpPr>
            <a:spLocks noGrp="1"/>
          </p:cNvSpPr>
          <p:nvPr>
            <p:ph type="sldNum" sz="quarter" idx="4"/>
          </p:nvPr>
        </p:nvSpPr>
        <p:spPr/>
        <p:txBody>
          <a:bodyPr/>
          <a:lstStyle/>
          <a:p>
            <a:fld id="{24A99081-5F7D-6B48-A940-E14DD127A422}" type="slidenum">
              <a:rPr lang="it-IT" smtClean="0"/>
              <a:pPr/>
              <a:t>9</a:t>
            </a:fld>
            <a:endParaRPr lang="it-IT"/>
          </a:p>
        </p:txBody>
      </p:sp>
      <p:sp>
        <p:nvSpPr>
          <p:cNvPr id="7" name="Subtitle 6">
            <a:extLst>
              <a:ext uri="{FF2B5EF4-FFF2-40B4-BE49-F238E27FC236}">
                <a16:creationId xmlns:a16="http://schemas.microsoft.com/office/drawing/2014/main" id="{F8622BDE-A1C3-4847-9210-09B2C89A9D95}"/>
              </a:ext>
            </a:extLst>
          </p:cNvPr>
          <p:cNvSpPr txBox="1">
            <a:spLocks/>
          </p:cNvSpPr>
          <p:nvPr/>
        </p:nvSpPr>
        <p:spPr>
          <a:xfrm>
            <a:off x="78516" y="13713"/>
            <a:ext cx="8877782" cy="7128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200" b="1">
                <a:solidFill>
                  <a:schemeClr val="accent1"/>
                </a:solidFill>
                <a:latin typeface="+mj-lt"/>
              </a:rPr>
              <a:t>EFFECT – Cases</a:t>
            </a:r>
          </a:p>
        </p:txBody>
      </p:sp>
      <p:pic>
        <p:nvPicPr>
          <p:cNvPr id="2050" name="Picture 2">
            <a:extLst>
              <a:ext uri="{FF2B5EF4-FFF2-40B4-BE49-F238E27FC236}">
                <a16:creationId xmlns:a16="http://schemas.microsoft.com/office/drawing/2014/main" id="{6A37F56F-8025-5941-BB3A-DDF2DD1AB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116" y="838597"/>
            <a:ext cx="5561774" cy="4541940"/>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descr="Et billede, der indeholder tekst, Font/skrifttype, Elektrisk blå, logo&#10;&#10;Automatisk genereret beskrivelse">
            <a:extLst>
              <a:ext uri="{FF2B5EF4-FFF2-40B4-BE49-F238E27FC236}">
                <a16:creationId xmlns:a16="http://schemas.microsoft.com/office/drawing/2014/main" id="{3852184B-685F-6C53-EB5F-E9BD4794FB75}"/>
              </a:ext>
            </a:extLst>
          </p:cNvPr>
          <p:cNvPicPr>
            <a:picLocks noChangeAspect="1"/>
          </p:cNvPicPr>
          <p:nvPr/>
        </p:nvPicPr>
        <p:blipFill>
          <a:blip r:embed="rId4"/>
          <a:stretch>
            <a:fillRect/>
          </a:stretch>
        </p:blipFill>
        <p:spPr>
          <a:xfrm>
            <a:off x="7479389" y="3272178"/>
            <a:ext cx="1356445" cy="712876"/>
          </a:xfrm>
          <a:prstGeom prst="rect">
            <a:avLst/>
          </a:prstGeom>
        </p:spPr>
      </p:pic>
      <p:pic>
        <p:nvPicPr>
          <p:cNvPr id="10" name="Billede 9" descr="Et billede, der indeholder Font/skrifttype, Grafik, logo, tekst&#10;&#10;Automatisk genereret beskrivelse">
            <a:extLst>
              <a:ext uri="{FF2B5EF4-FFF2-40B4-BE49-F238E27FC236}">
                <a16:creationId xmlns:a16="http://schemas.microsoft.com/office/drawing/2014/main" id="{E233B30C-2365-4D55-3295-DD694C552F01}"/>
              </a:ext>
            </a:extLst>
          </p:cNvPr>
          <p:cNvPicPr>
            <a:picLocks noChangeAspect="1"/>
          </p:cNvPicPr>
          <p:nvPr/>
        </p:nvPicPr>
        <p:blipFill>
          <a:blip r:embed="rId5"/>
          <a:stretch>
            <a:fillRect/>
          </a:stretch>
        </p:blipFill>
        <p:spPr>
          <a:xfrm>
            <a:off x="7355819" y="4064851"/>
            <a:ext cx="1409700" cy="1079500"/>
          </a:xfrm>
          <a:prstGeom prst="rect">
            <a:avLst/>
          </a:prstGeom>
        </p:spPr>
      </p:pic>
      <p:pic>
        <p:nvPicPr>
          <p:cNvPr id="21" name="Billede 20" descr="Et billede, der indeholder Font/skrifttype, logo, design&#10;&#10;Automatisk genereret beskrivelse">
            <a:extLst>
              <a:ext uri="{FF2B5EF4-FFF2-40B4-BE49-F238E27FC236}">
                <a16:creationId xmlns:a16="http://schemas.microsoft.com/office/drawing/2014/main" id="{C54FEF50-35FA-BE5F-7651-E3AF5ED791B2}"/>
              </a:ext>
            </a:extLst>
          </p:cNvPr>
          <p:cNvPicPr>
            <a:picLocks noChangeAspect="1"/>
          </p:cNvPicPr>
          <p:nvPr/>
        </p:nvPicPr>
        <p:blipFill>
          <a:blip r:embed="rId6"/>
          <a:stretch>
            <a:fillRect/>
          </a:stretch>
        </p:blipFill>
        <p:spPr>
          <a:xfrm>
            <a:off x="78516" y="2097270"/>
            <a:ext cx="1752600" cy="596900"/>
          </a:xfrm>
          <a:prstGeom prst="rect">
            <a:avLst/>
          </a:prstGeom>
        </p:spPr>
      </p:pic>
      <p:pic>
        <p:nvPicPr>
          <p:cNvPr id="25" name="Billede 24" descr="Et billede, der indeholder Font/skrifttype, Grafik, hvid, logo&#10;&#10;Automatisk genereret beskrivelse">
            <a:extLst>
              <a:ext uri="{FF2B5EF4-FFF2-40B4-BE49-F238E27FC236}">
                <a16:creationId xmlns:a16="http://schemas.microsoft.com/office/drawing/2014/main" id="{F004C02A-F015-8EE7-4D70-133C03354DDB}"/>
              </a:ext>
            </a:extLst>
          </p:cNvPr>
          <p:cNvPicPr>
            <a:picLocks noChangeAspect="1"/>
          </p:cNvPicPr>
          <p:nvPr/>
        </p:nvPicPr>
        <p:blipFill>
          <a:blip r:embed="rId7"/>
          <a:stretch>
            <a:fillRect/>
          </a:stretch>
        </p:blipFill>
        <p:spPr>
          <a:xfrm>
            <a:off x="351566" y="2867816"/>
            <a:ext cx="1206500" cy="1066800"/>
          </a:xfrm>
          <a:prstGeom prst="rect">
            <a:avLst/>
          </a:prstGeom>
        </p:spPr>
      </p:pic>
      <p:cxnSp>
        <p:nvCxnSpPr>
          <p:cNvPr id="27" name="Lige pilforbindelse 26">
            <a:extLst>
              <a:ext uri="{FF2B5EF4-FFF2-40B4-BE49-F238E27FC236}">
                <a16:creationId xmlns:a16="http://schemas.microsoft.com/office/drawing/2014/main" id="{EF669D43-E33A-CE67-827F-14BEE7E69B0E}"/>
              </a:ext>
            </a:extLst>
          </p:cNvPr>
          <p:cNvCxnSpPr>
            <a:cxnSpLocks/>
          </p:cNvCxnSpPr>
          <p:nvPr/>
        </p:nvCxnSpPr>
        <p:spPr>
          <a:xfrm>
            <a:off x="1281510" y="2570205"/>
            <a:ext cx="2104241" cy="297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3B8A9ACE-F148-A7F7-19EF-1E2068C8B979}"/>
              </a:ext>
            </a:extLst>
          </p:cNvPr>
          <p:cNvCxnSpPr>
            <a:cxnSpLocks/>
          </p:cNvCxnSpPr>
          <p:nvPr/>
        </p:nvCxnSpPr>
        <p:spPr>
          <a:xfrm flipV="1">
            <a:off x="1445741" y="3003061"/>
            <a:ext cx="1779373" cy="312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Lige pilforbindelse 30">
            <a:extLst>
              <a:ext uri="{FF2B5EF4-FFF2-40B4-BE49-F238E27FC236}">
                <a16:creationId xmlns:a16="http://schemas.microsoft.com/office/drawing/2014/main" id="{2271895C-B6FE-B4D7-77F3-B962478B87D0}"/>
              </a:ext>
            </a:extLst>
          </p:cNvPr>
          <p:cNvCxnSpPr>
            <a:cxnSpLocks/>
          </p:cNvCxnSpPr>
          <p:nvPr/>
        </p:nvCxnSpPr>
        <p:spPr>
          <a:xfrm flipH="1">
            <a:off x="6734432" y="3677423"/>
            <a:ext cx="768467" cy="38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Lige pilforbindelse 34">
            <a:extLst>
              <a:ext uri="{FF2B5EF4-FFF2-40B4-BE49-F238E27FC236}">
                <a16:creationId xmlns:a16="http://schemas.microsoft.com/office/drawing/2014/main" id="{F08110F2-8737-9C94-2B8F-261158F3546D}"/>
              </a:ext>
            </a:extLst>
          </p:cNvPr>
          <p:cNvCxnSpPr>
            <a:cxnSpLocks/>
          </p:cNvCxnSpPr>
          <p:nvPr/>
        </p:nvCxnSpPr>
        <p:spPr>
          <a:xfrm flipH="1" flipV="1">
            <a:off x="6734432" y="4217173"/>
            <a:ext cx="768467" cy="38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937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6BDF-093A-544D-97EE-52524E14463E}"/>
              </a:ext>
            </a:extLst>
          </p:cNvPr>
          <p:cNvSpPr>
            <a:spLocks noGrp="1"/>
          </p:cNvSpPr>
          <p:nvPr>
            <p:ph type="ctrTitle"/>
          </p:nvPr>
        </p:nvSpPr>
        <p:spPr>
          <a:xfrm>
            <a:off x="192101" y="2929391"/>
            <a:ext cx="8877782" cy="1345500"/>
          </a:xfrm>
        </p:spPr>
        <p:txBody>
          <a:bodyPr/>
          <a:lstStyle/>
          <a:p>
            <a:pPr>
              <a:lnSpc>
                <a:spcPct val="150000"/>
              </a:lnSpc>
            </a:pPr>
            <a:br>
              <a:rPr lang="da-DK" sz="2400"/>
            </a:br>
            <a:br>
              <a:rPr lang="da-DK" sz="2400"/>
            </a:br>
            <a:br>
              <a:rPr lang="da-DK" sz="2400"/>
            </a:br>
            <a:r>
              <a:rPr lang="da-DK" sz="2400" err="1">
                <a:latin typeface="Times New Roman" panose="02020603050405020304" pitchFamily="18" charset="0"/>
                <a:cs typeface="Times New Roman" panose="02020603050405020304" pitchFamily="18" charset="0"/>
              </a:rPr>
              <a:t>Combining</a:t>
            </a:r>
            <a:r>
              <a:rPr lang="da-DK" sz="2400">
                <a:latin typeface="Times New Roman" panose="02020603050405020304" pitchFamily="18" charset="0"/>
                <a:cs typeface="Times New Roman" panose="02020603050405020304" pitchFamily="18" charset="0"/>
              </a:rPr>
              <a:t> </a:t>
            </a:r>
            <a:r>
              <a:rPr lang="da-DK" sz="2400" err="1">
                <a:latin typeface="Times New Roman" panose="02020603050405020304" pitchFamily="18" charset="0"/>
                <a:cs typeface="Times New Roman" panose="02020603050405020304" pitchFamily="18" charset="0"/>
              </a:rPr>
              <a:t>carrots</a:t>
            </a:r>
            <a:r>
              <a:rPr lang="da-DK" sz="2400">
                <a:latin typeface="Times New Roman" panose="02020603050405020304" pitchFamily="18" charset="0"/>
                <a:cs typeface="Times New Roman" panose="02020603050405020304" pitchFamily="18" charset="0"/>
              </a:rPr>
              <a:t> and </a:t>
            </a:r>
            <a:r>
              <a:rPr lang="da-DK" sz="2400" err="1">
                <a:latin typeface="Times New Roman" panose="02020603050405020304" pitchFamily="18" charset="0"/>
                <a:cs typeface="Times New Roman" panose="02020603050405020304" pitchFamily="18" charset="0"/>
              </a:rPr>
              <a:t>sticks</a:t>
            </a:r>
            <a:r>
              <a:rPr lang="da-DK" sz="2400">
                <a:latin typeface="Times New Roman" panose="02020603050405020304" pitchFamily="18" charset="0"/>
                <a:cs typeface="Times New Roman" panose="02020603050405020304" pitchFamily="18" charset="0"/>
              </a:rPr>
              <a:t> to design more </a:t>
            </a:r>
            <a:r>
              <a:rPr lang="da-DK" sz="2400" err="1">
                <a:latin typeface="Times New Roman" panose="02020603050405020304" pitchFamily="18" charset="0"/>
                <a:cs typeface="Times New Roman" panose="02020603050405020304" pitchFamily="18" charset="0"/>
              </a:rPr>
              <a:t>effective</a:t>
            </a:r>
            <a:r>
              <a:rPr lang="da-DK" sz="2400">
                <a:latin typeface="Times New Roman" panose="02020603050405020304" pitchFamily="18" charset="0"/>
                <a:cs typeface="Times New Roman" panose="02020603050405020304" pitchFamily="18" charset="0"/>
              </a:rPr>
              <a:t> </a:t>
            </a:r>
            <a:r>
              <a:rPr lang="da-DK" sz="2400" err="1">
                <a:latin typeface="Times New Roman" panose="02020603050405020304" pitchFamily="18" charset="0"/>
                <a:cs typeface="Times New Roman" panose="02020603050405020304" pitchFamily="18" charset="0"/>
              </a:rPr>
              <a:t>schemes</a:t>
            </a:r>
            <a:br>
              <a:rPr lang="da-DK" sz="2400"/>
            </a:br>
            <a:br>
              <a:rPr lang="da-DK" sz="2400"/>
            </a:br>
            <a:br>
              <a:rPr lang="da-DK" sz="2400"/>
            </a:br>
            <a:br>
              <a:rPr lang="da-DK" sz="2400"/>
            </a:br>
            <a:endParaRPr lang="en-GB" sz="2400"/>
          </a:p>
        </p:txBody>
      </p:sp>
      <p:sp>
        <p:nvSpPr>
          <p:cNvPr id="4" name="Segnaposto testo 3">
            <a:extLst>
              <a:ext uri="{FF2B5EF4-FFF2-40B4-BE49-F238E27FC236}">
                <a16:creationId xmlns:a16="http://schemas.microsoft.com/office/drawing/2014/main" id="{ABA97776-DF45-D242-A45F-EA1DBC6936BD}"/>
              </a:ext>
            </a:extLst>
          </p:cNvPr>
          <p:cNvSpPr>
            <a:spLocks noGrp="1"/>
          </p:cNvSpPr>
          <p:nvPr>
            <p:ph type="body" sz="quarter" idx="10"/>
          </p:nvPr>
        </p:nvSpPr>
        <p:spPr/>
        <p:txBody>
          <a:bodyPr>
            <a:noAutofit/>
          </a:bodyPr>
          <a:lstStyle/>
          <a:p>
            <a:pPr>
              <a:spcBef>
                <a:spcPts val="0"/>
              </a:spcBef>
            </a:pPr>
            <a:r>
              <a:rPr lang="hu-HU" sz="1600" err="1">
                <a:latin typeface="Times New Roman" panose="02020603050405020304" pitchFamily="18" charset="0"/>
                <a:cs typeface="Times New Roman" panose="02020603050405020304" pitchFamily="18" charset="0"/>
              </a:rPr>
              <a:t>Mette</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Termansen</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Kahsay</a:t>
            </a:r>
            <a:r>
              <a:rPr lang="hu-HU" sz="1600">
                <a:latin typeface="Times New Roman" panose="02020603050405020304" pitchFamily="18" charset="0"/>
                <a:cs typeface="Times New Roman" panose="02020603050405020304" pitchFamily="18" charset="0"/>
              </a:rPr>
              <a:t> H. </a:t>
            </a:r>
            <a:r>
              <a:rPr lang="hu-HU" sz="1600" err="1">
                <a:latin typeface="Times New Roman" panose="02020603050405020304" pitchFamily="18" charset="0"/>
                <a:cs typeface="Times New Roman" panose="02020603050405020304" pitchFamily="18" charset="0"/>
              </a:rPr>
              <a:t>Zemo</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Raphael</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Fillippelli</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Goytom</a:t>
            </a:r>
            <a:r>
              <a:rPr lang="hu-HU" sz="1600">
                <a:latin typeface="Times New Roman" panose="02020603050405020304" pitchFamily="18" charset="0"/>
                <a:cs typeface="Times New Roman" panose="02020603050405020304" pitchFamily="18" charset="0"/>
              </a:rPr>
              <a:t> A. </a:t>
            </a:r>
            <a:r>
              <a:rPr lang="hu-HU" sz="1600" err="1">
                <a:latin typeface="Times New Roman" panose="02020603050405020304" pitchFamily="18" charset="0"/>
                <a:cs typeface="Times New Roman" panose="02020603050405020304" pitchFamily="18" charset="0"/>
              </a:rPr>
              <a:t>Kahsay</a:t>
            </a:r>
            <a:r>
              <a:rPr lang="hu-HU" sz="1600">
                <a:latin typeface="Times New Roman" panose="02020603050405020304" pitchFamily="18" charset="0"/>
                <a:cs typeface="Times New Roman" panose="02020603050405020304" pitchFamily="18" charset="0"/>
              </a:rPr>
              <a:t>, </a:t>
            </a:r>
          </a:p>
          <a:p>
            <a:pPr>
              <a:spcBef>
                <a:spcPts val="0"/>
              </a:spcBef>
            </a:pPr>
            <a:r>
              <a:rPr lang="hu-HU" sz="1600" err="1">
                <a:latin typeface="Times New Roman" panose="02020603050405020304" pitchFamily="18" charset="0"/>
                <a:cs typeface="Times New Roman" panose="02020603050405020304" pitchFamily="18" charset="0"/>
              </a:rPr>
              <a:t>Abrha</a:t>
            </a:r>
            <a:r>
              <a:rPr lang="hu-HU" sz="1600">
                <a:latin typeface="Times New Roman" panose="02020603050405020304" pitchFamily="18" charset="0"/>
                <a:cs typeface="Times New Roman" panose="02020603050405020304" pitchFamily="18" charset="0"/>
              </a:rPr>
              <a:t> T.  </a:t>
            </a:r>
            <a:r>
              <a:rPr lang="hu-HU" sz="1600" err="1">
                <a:latin typeface="Times New Roman" panose="02020603050405020304" pitchFamily="18" charset="0"/>
                <a:cs typeface="Times New Roman" panose="02020603050405020304" pitchFamily="18" charset="0"/>
              </a:rPr>
              <a:t>Abay</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Carsten</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Daugbjerg</a:t>
            </a:r>
            <a:r>
              <a:rPr lang="hu-HU" sz="1600">
                <a:latin typeface="Times New Roman" panose="02020603050405020304" pitchFamily="18" charset="0"/>
                <a:cs typeface="Times New Roman" panose="02020603050405020304" pitchFamily="18" charset="0"/>
              </a:rPr>
              <a:t> &amp; </a:t>
            </a:r>
            <a:r>
              <a:rPr lang="hu-HU" sz="1600" err="1">
                <a:latin typeface="Times New Roman" panose="02020603050405020304" pitchFamily="18" charset="0"/>
                <a:cs typeface="Times New Roman" panose="02020603050405020304" pitchFamily="18" charset="0"/>
              </a:rPr>
              <a:t>Bo</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J</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Thorsen</a:t>
            </a:r>
            <a:r>
              <a:rPr lang="hu-HU" sz="1600">
                <a:latin typeface="Times New Roman" panose="02020603050405020304" pitchFamily="18" charset="0"/>
                <a:cs typeface="Times New Roman" panose="02020603050405020304" pitchFamily="18" charset="0"/>
              </a:rPr>
              <a:t>, University of </a:t>
            </a:r>
            <a:r>
              <a:rPr lang="hu-HU" sz="1600" err="1">
                <a:latin typeface="Times New Roman" panose="02020603050405020304" pitchFamily="18" charset="0"/>
                <a:cs typeface="Times New Roman" panose="02020603050405020304" pitchFamily="18" charset="0"/>
              </a:rPr>
              <a:t>Copenhagen</a:t>
            </a:r>
            <a:r>
              <a:rPr lang="hu-HU" sz="1600">
                <a:latin typeface="Times New Roman" panose="02020603050405020304" pitchFamily="18" charset="0"/>
                <a:cs typeface="Times New Roman" panose="02020603050405020304" pitchFamily="18" charset="0"/>
              </a:rPr>
              <a:t>, </a:t>
            </a:r>
            <a:r>
              <a:rPr lang="hu-HU" sz="1600" err="1">
                <a:latin typeface="Times New Roman" panose="02020603050405020304" pitchFamily="18" charset="0"/>
                <a:cs typeface="Times New Roman" panose="02020603050405020304" pitchFamily="18" charset="0"/>
              </a:rPr>
              <a:t>Denmark</a:t>
            </a:r>
            <a:endParaRPr lang="it-IT"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5491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7741-AF6D-FD98-F6AF-C9B5ABC985AF}"/>
              </a:ext>
            </a:extLst>
          </p:cNvPr>
          <p:cNvSpPr>
            <a:spLocks noGrp="1"/>
          </p:cNvSpPr>
          <p:nvPr>
            <p:ph type="title"/>
          </p:nvPr>
        </p:nvSpPr>
        <p:spPr/>
        <p:txBody>
          <a:bodyPr/>
          <a:lstStyle/>
          <a:p>
            <a:r>
              <a:rPr lang="en-AU">
                <a:latin typeface="Times New Roman" panose="02020603050405020304" pitchFamily="18" charset="0"/>
                <a:cs typeface="Times New Roman" panose="02020603050405020304" pitchFamily="18" charset="0"/>
              </a:rPr>
              <a:t>TAKE HOME MESSAGE</a:t>
            </a:r>
            <a:endParaRPr lang="en-HU">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3E5092D-8800-440A-7952-5D289BCE0C0A}"/>
              </a:ext>
            </a:extLst>
          </p:cNvPr>
          <p:cNvSpPr>
            <a:spLocks noGrp="1"/>
          </p:cNvSpPr>
          <p:nvPr>
            <p:ph type="dt" sz="half" idx="2"/>
          </p:nvPr>
        </p:nvSpPr>
        <p:spPr/>
        <p:txBody>
          <a:bodyPr/>
          <a:lstStyle/>
          <a:p>
            <a:pPr algn="l"/>
            <a:r>
              <a:rPr lang="it-IT"/>
              <a:t>04/10/2023</a:t>
            </a:r>
          </a:p>
        </p:txBody>
      </p:sp>
      <p:sp>
        <p:nvSpPr>
          <p:cNvPr id="5" name="Slide Number Placeholder 4">
            <a:extLst>
              <a:ext uri="{FF2B5EF4-FFF2-40B4-BE49-F238E27FC236}">
                <a16:creationId xmlns:a16="http://schemas.microsoft.com/office/drawing/2014/main" id="{0B0B2C75-299E-EFC2-3EC4-31852AD4F420}"/>
              </a:ext>
            </a:extLst>
          </p:cNvPr>
          <p:cNvSpPr>
            <a:spLocks noGrp="1"/>
          </p:cNvSpPr>
          <p:nvPr>
            <p:ph type="sldNum" sz="quarter" idx="4"/>
          </p:nvPr>
        </p:nvSpPr>
        <p:spPr/>
        <p:txBody>
          <a:bodyPr/>
          <a:lstStyle/>
          <a:p>
            <a:fld id="{24A99081-5F7D-6B48-A940-E14DD127A422}" type="slidenum">
              <a:rPr lang="it-IT" smtClean="0"/>
              <a:pPr/>
              <a:t>91</a:t>
            </a:fld>
            <a:endParaRPr lang="it-IT"/>
          </a:p>
        </p:txBody>
      </p:sp>
      <p:sp>
        <p:nvSpPr>
          <p:cNvPr id="10" name="Inhaltsplatzhalter 2">
            <a:extLst>
              <a:ext uri="{FF2B5EF4-FFF2-40B4-BE49-F238E27FC236}">
                <a16:creationId xmlns:a16="http://schemas.microsoft.com/office/drawing/2014/main" id="{75F365A6-E488-454F-9AE0-42BB6C8B8DA5}"/>
              </a:ext>
            </a:extLst>
          </p:cNvPr>
          <p:cNvSpPr txBox="1">
            <a:spLocks/>
          </p:cNvSpPr>
          <p:nvPr/>
        </p:nvSpPr>
        <p:spPr>
          <a:xfrm>
            <a:off x="408122" y="1665732"/>
            <a:ext cx="8487022" cy="28194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spcBef>
                <a:spcPts val="400"/>
              </a:spcBef>
              <a:spcAft>
                <a:spcPts val="1200"/>
              </a:spcAft>
              <a:buClrTx/>
              <a:buSzPct val="80000"/>
              <a:buFont typeface="+mj-lt"/>
              <a:buAutoNum type="arabicPeriod"/>
            </a:pPr>
            <a:r>
              <a:rPr lang="en-GB" sz="2200">
                <a:latin typeface="Times New Roman" panose="02020603050405020304" pitchFamily="18" charset="0"/>
                <a:cs typeface="Times New Roman" panose="02020603050405020304" pitchFamily="18" charset="0"/>
              </a:rPr>
              <a:t>Fixed-rate payments for environmental services in agricultural landscapes have not achieved the environmental targets for the EU and its member states</a:t>
            </a:r>
          </a:p>
          <a:p>
            <a:pPr marL="457200" indent="-457200">
              <a:spcBef>
                <a:spcPts val="400"/>
              </a:spcBef>
              <a:spcAft>
                <a:spcPts val="1200"/>
              </a:spcAft>
              <a:buClrTx/>
              <a:buSzPct val="80000"/>
              <a:buFont typeface="+mj-lt"/>
              <a:buAutoNum type="arabicPeriod"/>
            </a:pPr>
            <a:r>
              <a:rPr lang="en-GB" sz="2200">
                <a:latin typeface="Times New Roman" panose="02020603050405020304" pitchFamily="18" charset="0"/>
                <a:cs typeface="Times New Roman" panose="02020603050405020304" pitchFamily="18" charset="0"/>
              </a:rPr>
              <a:t>Uniform regulation through standards are costly due to the huge environmental &amp; economic heterogeneity of agricultural landscapes </a:t>
            </a:r>
          </a:p>
          <a:p>
            <a:pPr marL="457200" indent="-457200">
              <a:spcBef>
                <a:spcPts val="400"/>
              </a:spcBef>
              <a:spcAft>
                <a:spcPts val="1200"/>
              </a:spcAft>
              <a:buClrTx/>
              <a:buSzPct val="80000"/>
              <a:buFont typeface="+mj-lt"/>
              <a:buAutoNum type="arabicPeriod"/>
            </a:pPr>
            <a:r>
              <a:rPr lang="en-GB" sz="2200">
                <a:latin typeface="Times New Roman" panose="02020603050405020304" pitchFamily="18" charset="0"/>
                <a:cs typeface="Times New Roman" panose="02020603050405020304" pitchFamily="18" charset="0"/>
                <a:sym typeface="Wingdings" panose="05000000000000000000" pitchFamily="2" charset="2"/>
              </a:rPr>
              <a:t>Combining strict enforceable collective caps on environmental damage while giving agency to farmers to find local solutions is feasible  </a:t>
            </a:r>
          </a:p>
          <a:p>
            <a:pPr marL="457200" indent="-457200">
              <a:spcBef>
                <a:spcPts val="400"/>
              </a:spcBef>
              <a:spcAft>
                <a:spcPts val="1200"/>
              </a:spcAft>
              <a:buClrTx/>
              <a:buSzPct val="80000"/>
              <a:buFont typeface="+mj-lt"/>
              <a:buAutoNum type="arabicPeriod"/>
            </a:pPr>
            <a:r>
              <a:rPr lang="en-GB" sz="2200">
                <a:latin typeface="Times New Roman" panose="02020603050405020304" pitchFamily="18" charset="0"/>
                <a:cs typeface="Times New Roman" panose="02020603050405020304" pitchFamily="18" charset="0"/>
              </a:rPr>
              <a:t>Coordination mechanisms among farmers and between environmental agencies and farmers should be carefully developed to avoid counter productive outcomes</a:t>
            </a:r>
            <a:endParaRPr lang="en-GB" sz="2200" b="1">
              <a:latin typeface="Times New Roman" panose="02020603050405020304" pitchFamily="18" charset="0"/>
              <a:cs typeface="Times New Roman" panose="02020603050405020304" pitchFamily="18" charset="0"/>
            </a:endParaRPr>
          </a:p>
          <a:p>
            <a:pPr marL="457200" indent="-457200">
              <a:spcBef>
                <a:spcPts val="400"/>
              </a:spcBef>
              <a:buClrTx/>
              <a:buFont typeface="+mj-lt"/>
              <a:buAutoNum type="arabicPeriod"/>
            </a:pPr>
            <a:endParaRPr lang="en-GB" sz="2200" b="1">
              <a:latin typeface="Calibri" pitchFamily="34" charset="0"/>
              <a:cs typeface="Calibri" pitchFamily="34" charset="0"/>
            </a:endParaRPr>
          </a:p>
        </p:txBody>
      </p:sp>
    </p:spTree>
    <p:extLst>
      <p:ext uri="{BB962C8B-B14F-4D97-AF65-F5344CB8AC3E}">
        <p14:creationId xmlns:p14="http://schemas.microsoft.com/office/powerpoint/2010/main" val="23407565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græs, udendørs, græsmark, Jordlod&#10;&#10;Automatisk genereret beskrivelse">
            <a:extLst>
              <a:ext uri="{FF2B5EF4-FFF2-40B4-BE49-F238E27FC236}">
                <a16:creationId xmlns:a16="http://schemas.microsoft.com/office/drawing/2014/main" id="{CC0E1909-509B-DB0B-37AE-51FF127623BE}"/>
              </a:ext>
            </a:extLst>
          </p:cNvPr>
          <p:cNvPicPr>
            <a:picLocks noChangeAspect="1"/>
          </p:cNvPicPr>
          <p:nvPr/>
        </p:nvPicPr>
        <p:blipFill rotWithShape="1">
          <a:blip r:embed="rId3"/>
          <a:srcRect l="4986" r="5603"/>
          <a:stretch/>
        </p:blipFill>
        <p:spPr>
          <a:xfrm>
            <a:off x="-646176" y="0"/>
            <a:ext cx="10765536" cy="7095744"/>
          </a:xfrm>
          <a:prstGeom prst="rect">
            <a:avLst/>
          </a:prstGeom>
        </p:spPr>
      </p:pic>
      <p:sp>
        <p:nvSpPr>
          <p:cNvPr id="2" name="Title 1">
            <a:extLst>
              <a:ext uri="{FF2B5EF4-FFF2-40B4-BE49-F238E27FC236}">
                <a16:creationId xmlns:a16="http://schemas.microsoft.com/office/drawing/2014/main" id="{2D4E7741-AF6D-FD98-F6AF-C9B5ABC985AF}"/>
              </a:ext>
            </a:extLst>
          </p:cNvPr>
          <p:cNvSpPr>
            <a:spLocks noGrp="1"/>
          </p:cNvSpPr>
          <p:nvPr>
            <p:ph type="title"/>
          </p:nvPr>
        </p:nvSpPr>
        <p:spPr>
          <a:xfrm>
            <a:off x="248855" y="274320"/>
            <a:ext cx="8646289" cy="1408176"/>
          </a:xfrm>
        </p:spPr>
        <p:txBody>
          <a:bodyPr/>
          <a:lstStyle/>
          <a:p>
            <a:r>
              <a:rPr lang="en-AU">
                <a:latin typeface="Times New Roman" panose="02020603050405020304" pitchFamily="18" charset="0"/>
                <a:cs typeface="Times New Roman" panose="02020603050405020304" pitchFamily="18" charset="0"/>
              </a:rPr>
              <a:t>THE CASE: </a:t>
            </a:r>
            <a:br>
              <a:rPr lang="en-AU"/>
            </a:br>
            <a:br>
              <a:rPr lang="en-AU"/>
            </a:br>
            <a:r>
              <a:rPr lang="en-AU">
                <a:latin typeface="Times New Roman" panose="02020603050405020304" pitchFamily="18" charset="0"/>
                <a:cs typeface="Times New Roman" panose="02020603050405020304" pitchFamily="18" charset="0"/>
              </a:rPr>
              <a:t>The</a:t>
            </a:r>
            <a:r>
              <a:rPr lang="en-AU"/>
              <a:t> </a:t>
            </a:r>
            <a:r>
              <a:rPr lang="en-US" sz="2400">
                <a:latin typeface="Times New Roman" panose="02020603050405020304" pitchFamily="18" charset="0"/>
                <a:cs typeface="Times New Roman" panose="02020603050405020304" pitchFamily="18" charset="0"/>
              </a:rPr>
              <a:t>Danish Targeted Nitrogen Regulation: Evolution, Evaluation and Future Paths</a:t>
            </a:r>
            <a:endParaRPr lang="en-HU"/>
          </a:p>
        </p:txBody>
      </p:sp>
      <p:sp>
        <p:nvSpPr>
          <p:cNvPr id="4" name="Date Placeholder 3">
            <a:extLst>
              <a:ext uri="{FF2B5EF4-FFF2-40B4-BE49-F238E27FC236}">
                <a16:creationId xmlns:a16="http://schemas.microsoft.com/office/drawing/2014/main" id="{93E5092D-8800-440A-7952-5D289BCE0C0A}"/>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Slide Number Placeholder 4">
            <a:extLst>
              <a:ext uri="{FF2B5EF4-FFF2-40B4-BE49-F238E27FC236}">
                <a16:creationId xmlns:a16="http://schemas.microsoft.com/office/drawing/2014/main" id="{0B0B2C75-299E-EFC2-3EC4-31852AD4F420}"/>
              </a:ext>
            </a:extLst>
          </p:cNvPr>
          <p:cNvSpPr>
            <a:spLocks noGrp="1"/>
          </p:cNvSpPr>
          <p:nvPr>
            <p:ph type="sldNum" sz="quarter" idx="4"/>
          </p:nvPr>
        </p:nvSpPr>
        <p:spPr/>
        <p:txBody>
          <a:bodyPr/>
          <a:lstStyle/>
          <a:p>
            <a:fld id="{24A99081-5F7D-6B48-A940-E14DD127A422}" type="slidenum">
              <a:rPr lang="it-IT" smtClean="0"/>
              <a:pPr/>
              <a:t>92</a:t>
            </a:fld>
            <a:endParaRPr lang="it-IT"/>
          </a:p>
        </p:txBody>
      </p:sp>
    </p:spTree>
    <p:extLst>
      <p:ext uri="{BB962C8B-B14F-4D97-AF65-F5344CB8AC3E}">
        <p14:creationId xmlns:p14="http://schemas.microsoft.com/office/powerpoint/2010/main" val="1259958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7741-AF6D-FD98-F6AF-C9B5ABC985AF}"/>
              </a:ext>
            </a:extLst>
          </p:cNvPr>
          <p:cNvSpPr>
            <a:spLocks noGrp="1"/>
          </p:cNvSpPr>
          <p:nvPr>
            <p:ph type="title"/>
          </p:nvPr>
        </p:nvSpPr>
        <p:spPr>
          <a:xfrm>
            <a:off x="248855" y="201168"/>
            <a:ext cx="8646289" cy="835152"/>
          </a:xfrm>
        </p:spPr>
        <p:txBody>
          <a:bodyPr/>
          <a:lstStyle/>
          <a:p>
            <a:br>
              <a:rPr lang="en-AU"/>
            </a:br>
            <a:r>
              <a:rPr lang="en-AU">
                <a:latin typeface="Times New Roman" panose="02020603050405020304" pitchFamily="18" charset="0"/>
                <a:cs typeface="Times New Roman" panose="02020603050405020304" pitchFamily="18" charset="0"/>
              </a:rPr>
              <a:t>A BRIEF HISTORY:</a:t>
            </a:r>
            <a:br>
              <a:rPr lang="en-AU"/>
            </a:br>
            <a:r>
              <a:rPr lang="en-GB">
                <a:latin typeface="Times New Roman" panose="02020603050405020304" pitchFamily="18" charset="0"/>
                <a:cs typeface="Times New Roman" panose="02020603050405020304" pitchFamily="18" charset="0"/>
              </a:rPr>
              <a:t>Danish Nitrogen Regulation</a:t>
            </a:r>
            <a:br>
              <a:rPr lang="en-GB">
                <a:latin typeface="Times New Roman" panose="02020603050405020304" pitchFamily="18" charset="0"/>
                <a:cs typeface="Times New Roman" panose="02020603050405020304" pitchFamily="18" charset="0"/>
              </a:rPr>
            </a:br>
            <a:endParaRPr lang="en-HU"/>
          </a:p>
        </p:txBody>
      </p:sp>
      <p:sp>
        <p:nvSpPr>
          <p:cNvPr id="4" name="Date Placeholder 3">
            <a:extLst>
              <a:ext uri="{FF2B5EF4-FFF2-40B4-BE49-F238E27FC236}">
                <a16:creationId xmlns:a16="http://schemas.microsoft.com/office/drawing/2014/main" id="{93E5092D-8800-440A-7952-5D289BCE0C0A}"/>
              </a:ext>
            </a:extLst>
          </p:cNvPr>
          <p:cNvSpPr>
            <a:spLocks noGrp="1"/>
          </p:cNvSpPr>
          <p:nvPr>
            <p:ph type="dt" sz="half" idx="2"/>
          </p:nvPr>
        </p:nvSpPr>
        <p:spPr/>
        <p:txBody>
          <a:bodyPr/>
          <a:lstStyle/>
          <a:p>
            <a:pPr algn="l"/>
            <a:r>
              <a:rPr lang="it-IT"/>
              <a:t>04/10/2023</a:t>
            </a:r>
          </a:p>
        </p:txBody>
      </p:sp>
      <p:sp>
        <p:nvSpPr>
          <p:cNvPr id="5" name="Slide Number Placeholder 4">
            <a:extLst>
              <a:ext uri="{FF2B5EF4-FFF2-40B4-BE49-F238E27FC236}">
                <a16:creationId xmlns:a16="http://schemas.microsoft.com/office/drawing/2014/main" id="{0B0B2C75-299E-EFC2-3EC4-31852AD4F420}"/>
              </a:ext>
            </a:extLst>
          </p:cNvPr>
          <p:cNvSpPr>
            <a:spLocks noGrp="1"/>
          </p:cNvSpPr>
          <p:nvPr>
            <p:ph type="sldNum" sz="quarter" idx="4"/>
          </p:nvPr>
        </p:nvSpPr>
        <p:spPr/>
        <p:txBody>
          <a:bodyPr/>
          <a:lstStyle/>
          <a:p>
            <a:fld id="{24A99081-5F7D-6B48-A940-E14DD127A422}" type="slidenum">
              <a:rPr lang="it-IT" smtClean="0"/>
              <a:pPr/>
              <a:t>93</a:t>
            </a:fld>
            <a:endParaRPr lang="it-IT"/>
          </a:p>
        </p:txBody>
      </p:sp>
      <p:sp>
        <p:nvSpPr>
          <p:cNvPr id="6" name="Content Placeholder 2">
            <a:extLst>
              <a:ext uri="{FF2B5EF4-FFF2-40B4-BE49-F238E27FC236}">
                <a16:creationId xmlns:a16="http://schemas.microsoft.com/office/drawing/2014/main" id="{F96E2FD8-B4FB-3188-5377-8694A9AD2F91}"/>
              </a:ext>
            </a:extLst>
          </p:cNvPr>
          <p:cNvSpPr>
            <a:spLocks noGrp="1"/>
          </p:cNvSpPr>
          <p:nvPr>
            <p:ph idx="1"/>
          </p:nvPr>
        </p:nvSpPr>
        <p:spPr>
          <a:xfrm>
            <a:off x="89091" y="1237760"/>
            <a:ext cx="8806053" cy="5248768"/>
          </a:xfrm>
        </p:spPr>
        <p:txBody>
          <a:bodyPr>
            <a:normAutofit/>
          </a:bodyPr>
          <a:lstStyle/>
          <a:p>
            <a:pPr marL="0" indent="0">
              <a:buNone/>
            </a:pPr>
            <a:r>
              <a:rPr lang="en-US" sz="2400">
                <a:latin typeface="Times New Roman" panose="02020603050405020304" pitchFamily="18" charset="0"/>
                <a:cs typeface="Times New Roman" panose="02020603050405020304" pitchFamily="18" charset="0"/>
              </a:rPr>
              <a:t>Eutrophication emerges as a political issue in the 1980s </a:t>
            </a:r>
          </a:p>
          <a:p>
            <a:pPr marL="0" indent="0">
              <a:buNone/>
            </a:pPr>
            <a:r>
              <a:rPr lang="en-US" sz="2400">
                <a:latin typeface="Times New Roman" panose="02020603050405020304" pitchFamily="18" charset="0"/>
                <a:cs typeface="Times New Roman" panose="02020603050405020304" pitchFamily="18" charset="0"/>
              </a:rPr>
              <a:t>         – initiate conflicts over agricultural and environmental priorities. </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GB" sz="2400">
                <a:latin typeface="Times New Roman" panose="02020603050405020304" pitchFamily="18" charset="0"/>
                <a:cs typeface="Times New Roman" panose="02020603050405020304" pitchFamily="18" charset="0"/>
              </a:rPr>
              <a:t>1993 agreement on the Action Plan for Sustainable Farming </a:t>
            </a:r>
          </a:p>
          <a:p>
            <a:pPr marL="0" indent="0">
              <a:buNone/>
            </a:pPr>
            <a:r>
              <a:rPr lang="en-GB" sz="2400">
                <a:latin typeface="Times New Roman" panose="02020603050405020304" pitchFamily="18" charset="0"/>
                <a:cs typeface="Times New Roman" panose="02020603050405020304" pitchFamily="18" charset="0"/>
              </a:rPr>
              <a:t>         - introduces uniform nitrogen application </a:t>
            </a:r>
            <a:r>
              <a:rPr lang="en-GB" sz="2400" b="1">
                <a:latin typeface="Times New Roman" panose="02020603050405020304" pitchFamily="18" charset="0"/>
                <a:cs typeface="Times New Roman" panose="02020603050405020304" pitchFamily="18" charset="0"/>
              </a:rPr>
              <a:t>standards</a:t>
            </a:r>
          </a:p>
          <a:p>
            <a:pPr marL="0" indent="0">
              <a:buNone/>
            </a:pPr>
            <a:endParaRPr lang="en-GB" sz="2400" b="1">
              <a:latin typeface="Times New Roman" panose="02020603050405020304" pitchFamily="18" charset="0"/>
              <a:cs typeface="Times New Roman" panose="02020603050405020304" pitchFamily="18" charset="0"/>
            </a:endParaRPr>
          </a:p>
          <a:p>
            <a:pPr marL="0" indent="0">
              <a:buNone/>
            </a:pPr>
            <a:r>
              <a:rPr lang="en-GB" sz="2400">
                <a:latin typeface="Times New Roman" panose="02020603050405020304" pitchFamily="18" charset="0"/>
                <a:cs typeface="Times New Roman" panose="02020603050405020304" pitchFamily="18" charset="0"/>
              </a:rPr>
              <a:t>Growing opposition from the sector and rising compliance costs </a:t>
            </a:r>
          </a:p>
          <a:p>
            <a:pPr marL="0" indent="0">
              <a:buNone/>
            </a:pPr>
            <a:r>
              <a:rPr lang="en-GB" sz="2400">
                <a:latin typeface="Times New Roman" panose="02020603050405020304" pitchFamily="18" charset="0"/>
                <a:cs typeface="Times New Roman" panose="02020603050405020304" pitchFamily="18" charset="0"/>
              </a:rPr>
              <a:t>	- Evolution to the 2015 Agricultural Accord </a:t>
            </a:r>
          </a:p>
          <a:p>
            <a:pPr marL="0" indent="0">
              <a:buNone/>
            </a:pPr>
            <a:r>
              <a:rPr lang="en-GB" sz="2400">
                <a:latin typeface="Times New Roman" panose="02020603050405020304" pitchFamily="18" charset="0"/>
                <a:cs typeface="Times New Roman" panose="02020603050405020304" pitchFamily="18" charset="0"/>
              </a:rPr>
              <a:t>	- A paradigm shift towards environmentally targeted regulation </a:t>
            </a:r>
          </a:p>
          <a:p>
            <a:pPr marL="0" indent="0">
              <a:buNone/>
            </a:pPr>
            <a:r>
              <a:rPr lang="en-GB" sz="2400">
                <a:latin typeface="Times New Roman" panose="02020603050405020304" pitchFamily="18" charset="0"/>
                <a:cs typeface="Times New Roman" panose="02020603050405020304" pitchFamily="18" charset="0"/>
              </a:rPr>
              <a:t>	  &amp; from polluter pays towards beneficiaries pay </a:t>
            </a:r>
          </a:p>
        </p:txBody>
      </p:sp>
    </p:spTree>
    <p:extLst>
      <p:ext uri="{BB962C8B-B14F-4D97-AF65-F5344CB8AC3E}">
        <p14:creationId xmlns:p14="http://schemas.microsoft.com/office/powerpoint/2010/main" val="2401883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E4BCE-D456-EA6F-801A-31F1F9B5166F}"/>
              </a:ext>
            </a:extLst>
          </p:cNvPr>
          <p:cNvSpPr>
            <a:spLocks noGrp="1"/>
          </p:cNvSpPr>
          <p:nvPr>
            <p:ph type="title"/>
          </p:nvPr>
        </p:nvSpPr>
        <p:spPr/>
        <p:txBody>
          <a:bodyPr/>
          <a:lstStyle/>
          <a:p>
            <a:r>
              <a:rPr lang="da-DK">
                <a:latin typeface="Times New Roman" panose="02020603050405020304" pitchFamily="18" charset="0"/>
                <a:cs typeface="Times New Roman" panose="02020603050405020304" pitchFamily="18" charset="0"/>
              </a:rPr>
              <a:t>INNOVATION IN THE </a:t>
            </a:r>
            <a:r>
              <a:rPr lang="en-GB">
                <a:latin typeface="Times New Roman" panose="02020603050405020304" pitchFamily="18" charset="0"/>
                <a:cs typeface="Times New Roman" panose="02020603050405020304" pitchFamily="18" charset="0"/>
              </a:rPr>
              <a:t>TARGETED Nitrogen Regulation</a:t>
            </a:r>
            <a:r>
              <a:rPr lang="da-DK">
                <a:latin typeface="Times New Roman" panose="02020603050405020304" pitchFamily="18" charset="0"/>
                <a:cs typeface="Times New Roman" panose="02020603050405020304" pitchFamily="18" charset="0"/>
              </a:rPr>
              <a:t> </a:t>
            </a:r>
          </a:p>
        </p:txBody>
      </p:sp>
      <p:sp>
        <p:nvSpPr>
          <p:cNvPr id="3" name="Pladsholder til indhold 2">
            <a:extLst>
              <a:ext uri="{FF2B5EF4-FFF2-40B4-BE49-F238E27FC236}">
                <a16:creationId xmlns:a16="http://schemas.microsoft.com/office/drawing/2014/main" id="{36C141B9-9C1E-B03A-533D-02741CCEB269}"/>
              </a:ext>
            </a:extLst>
          </p:cNvPr>
          <p:cNvSpPr>
            <a:spLocks noGrp="1"/>
          </p:cNvSpPr>
          <p:nvPr>
            <p:ph idx="1"/>
          </p:nvPr>
        </p:nvSpPr>
        <p:spPr/>
        <p:txBody>
          <a:bodyPr>
            <a:normAutofit fontScale="85000" lnSpcReduction="10000"/>
          </a:bodyPr>
          <a:lstStyle/>
          <a:p>
            <a:pPr lvl="1"/>
            <a:r>
              <a:rPr lang="en-GB" sz="2400">
                <a:latin typeface="Times New Roman" panose="02020603050405020304" pitchFamily="18" charset="0"/>
                <a:cs typeface="Times New Roman" panose="02020603050405020304" pitchFamily="18" charset="0"/>
              </a:rPr>
              <a:t>Incorporation of ecological and hydrological catchment properties in the scheme design to allow environmental targeting.   </a:t>
            </a:r>
          </a:p>
          <a:p>
            <a:pPr lvl="1"/>
            <a:endParaRPr lang="en-GB" sz="2400">
              <a:latin typeface="Times New Roman" panose="02020603050405020304" pitchFamily="18" charset="0"/>
              <a:cs typeface="Times New Roman" panose="02020603050405020304" pitchFamily="18" charset="0"/>
            </a:endParaRPr>
          </a:p>
          <a:p>
            <a:pPr lvl="1"/>
            <a:r>
              <a:rPr lang="en-GB" sz="2400">
                <a:latin typeface="Times New Roman" panose="02020603050405020304" pitchFamily="18" charset="0"/>
                <a:cs typeface="Times New Roman" panose="02020603050405020304" pitchFamily="18" charset="0"/>
              </a:rPr>
              <a:t>Replace N-input standards with compensated N-catch crops to enhance nutrient retention (with some flexibility to farmers in the choice of measures).</a:t>
            </a:r>
          </a:p>
          <a:p>
            <a:pPr lvl="1"/>
            <a:endParaRPr lang="en-GB" sz="2400">
              <a:latin typeface="Times New Roman" panose="02020603050405020304" pitchFamily="18" charset="0"/>
              <a:cs typeface="Times New Roman" panose="02020603050405020304" pitchFamily="18" charset="0"/>
            </a:endParaRPr>
          </a:p>
          <a:p>
            <a:pPr lvl="1"/>
            <a:r>
              <a:rPr lang="en-GB" sz="2400">
                <a:latin typeface="Times New Roman" panose="02020603050405020304" pitchFamily="18" charset="0"/>
                <a:cs typeface="Times New Roman" panose="02020603050405020304" pitchFamily="18" charset="0"/>
              </a:rPr>
              <a:t>Inclusion of a cap on total emissions to downstream water bodies in scheme design. </a:t>
            </a:r>
          </a:p>
          <a:p>
            <a:pPr lvl="1"/>
            <a:endParaRPr lang="en-GB" sz="2400">
              <a:latin typeface="Times New Roman" panose="02020603050405020304" pitchFamily="18" charset="0"/>
              <a:cs typeface="Times New Roman" panose="02020603050405020304" pitchFamily="18" charset="0"/>
            </a:endParaRPr>
          </a:p>
          <a:p>
            <a:pPr lvl="1"/>
            <a:r>
              <a:rPr lang="en-GB" sz="2400">
                <a:latin typeface="Times New Roman" panose="02020603050405020304" pitchFamily="18" charset="0"/>
                <a:cs typeface="Times New Roman" panose="02020603050405020304" pitchFamily="18" charset="0"/>
              </a:rPr>
              <a:t>If </a:t>
            </a:r>
            <a:r>
              <a:rPr lang="en-GB" sz="2400" b="1">
                <a:latin typeface="Times New Roman" panose="02020603050405020304" pitchFamily="18" charset="0"/>
                <a:cs typeface="Times New Roman" panose="02020603050405020304" pitchFamily="18" charset="0"/>
              </a:rPr>
              <a:t>voluntary</a:t>
            </a:r>
            <a:r>
              <a:rPr lang="en-GB" sz="2400">
                <a:latin typeface="Times New Roman" panose="02020603050405020304" pitchFamily="18" charset="0"/>
                <a:cs typeface="Times New Roman" panose="02020603050405020304" pitchFamily="18" charset="0"/>
              </a:rPr>
              <a:t> commitments are insufficient to restrict emissions below the  environmental targets, mandatory uncompensated mitigation is imposed (</a:t>
            </a:r>
            <a:r>
              <a:rPr lang="en-GB" sz="2400" b="1">
                <a:latin typeface="Times New Roman" panose="02020603050405020304" pitchFamily="18" charset="0"/>
                <a:cs typeface="Times New Roman" panose="02020603050405020304" pitchFamily="18" charset="0"/>
              </a:rPr>
              <a:t>standard</a:t>
            </a:r>
            <a:r>
              <a:rPr lang="en-GB" sz="2400">
                <a:latin typeface="Times New Roman" panose="02020603050405020304" pitchFamily="18" charset="0"/>
                <a:cs typeface="Times New Roman" panose="02020603050405020304" pitchFamily="18" charset="0"/>
              </a:rPr>
              <a:t>).      </a:t>
            </a:r>
          </a:p>
          <a:p>
            <a:pPr marL="0" indent="0">
              <a:buNone/>
            </a:pPr>
            <a:endParaRPr lang="da-DK"/>
          </a:p>
        </p:txBody>
      </p:sp>
      <p:sp>
        <p:nvSpPr>
          <p:cNvPr id="4" name="Pladsholder til dato 3">
            <a:extLst>
              <a:ext uri="{FF2B5EF4-FFF2-40B4-BE49-F238E27FC236}">
                <a16:creationId xmlns:a16="http://schemas.microsoft.com/office/drawing/2014/main" id="{372B0BF3-6992-3B6C-5A4C-F0635D1CEE99}"/>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664E55CD-F37D-EBDA-355E-12F4BEECA412}"/>
              </a:ext>
            </a:extLst>
          </p:cNvPr>
          <p:cNvSpPr>
            <a:spLocks noGrp="1"/>
          </p:cNvSpPr>
          <p:nvPr>
            <p:ph type="sldNum" sz="quarter" idx="4"/>
          </p:nvPr>
        </p:nvSpPr>
        <p:spPr/>
        <p:txBody>
          <a:bodyPr/>
          <a:lstStyle/>
          <a:p>
            <a:fld id="{24A99081-5F7D-6B48-A940-E14DD127A422}" type="slidenum">
              <a:rPr lang="it-IT" smtClean="0"/>
              <a:pPr/>
              <a:t>94</a:t>
            </a:fld>
            <a:endParaRPr lang="it-IT"/>
          </a:p>
        </p:txBody>
      </p:sp>
      <p:pic>
        <p:nvPicPr>
          <p:cNvPr id="6" name="Billede 5" descr="Et billede, der indeholder tekst, kort&#10;&#10;Automatisk genereret beskrivelse">
            <a:extLst>
              <a:ext uri="{FF2B5EF4-FFF2-40B4-BE49-F238E27FC236}">
                <a16:creationId xmlns:a16="http://schemas.microsoft.com/office/drawing/2014/main" id="{1E25B5BD-27B9-C33D-1C71-12F71DF1C55E}"/>
              </a:ext>
            </a:extLst>
          </p:cNvPr>
          <p:cNvPicPr>
            <a:picLocks noChangeAspect="1"/>
          </p:cNvPicPr>
          <p:nvPr/>
        </p:nvPicPr>
        <p:blipFill rotWithShape="1">
          <a:blip r:embed="rId3"/>
          <a:srcRect r="2307"/>
          <a:stretch/>
        </p:blipFill>
        <p:spPr>
          <a:xfrm>
            <a:off x="4901510" y="1463040"/>
            <a:ext cx="4140264" cy="5392416"/>
          </a:xfrm>
          <a:prstGeom prst="rect">
            <a:avLst/>
          </a:prstGeom>
        </p:spPr>
      </p:pic>
    </p:spTree>
    <p:extLst>
      <p:ext uri="{BB962C8B-B14F-4D97-AF65-F5344CB8AC3E}">
        <p14:creationId xmlns:p14="http://schemas.microsoft.com/office/powerpoint/2010/main" val="156063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E4BCE-D456-EA6F-801A-31F1F9B5166F}"/>
              </a:ext>
            </a:extLst>
          </p:cNvPr>
          <p:cNvSpPr>
            <a:spLocks noGrp="1"/>
          </p:cNvSpPr>
          <p:nvPr>
            <p:ph type="title"/>
          </p:nvPr>
        </p:nvSpPr>
        <p:spPr/>
        <p:txBody>
          <a:bodyPr/>
          <a:lstStyle/>
          <a:p>
            <a:r>
              <a:rPr lang="da-DK" err="1">
                <a:latin typeface="Times New Roman" panose="02020603050405020304" pitchFamily="18" charset="0"/>
                <a:cs typeface="Times New Roman" panose="02020603050405020304" pitchFamily="18" charset="0"/>
              </a:rPr>
              <a:t>Emerging</a:t>
            </a:r>
            <a:r>
              <a:rPr lang="da-DK">
                <a:latin typeface="Times New Roman" panose="02020603050405020304" pitchFamily="18" charset="0"/>
                <a:cs typeface="Times New Roman" panose="02020603050405020304" pitchFamily="18" charset="0"/>
              </a:rPr>
              <a:t> QUESTIONS:</a:t>
            </a:r>
          </a:p>
        </p:txBody>
      </p:sp>
      <p:sp>
        <p:nvSpPr>
          <p:cNvPr id="3" name="Pladsholder til indhold 2">
            <a:extLst>
              <a:ext uri="{FF2B5EF4-FFF2-40B4-BE49-F238E27FC236}">
                <a16:creationId xmlns:a16="http://schemas.microsoft.com/office/drawing/2014/main" id="{36C141B9-9C1E-B03A-533D-02741CCEB269}"/>
              </a:ext>
            </a:extLst>
          </p:cNvPr>
          <p:cNvSpPr>
            <a:spLocks noGrp="1"/>
          </p:cNvSpPr>
          <p:nvPr>
            <p:ph idx="1"/>
          </p:nvPr>
        </p:nvSpPr>
        <p:spPr/>
        <p:txBody>
          <a:bodyPr>
            <a:normAutofit lnSpcReduction="10000"/>
          </a:bodyPr>
          <a:lstStyle/>
          <a:p>
            <a:pPr marL="228600" lvl="1" indent="0">
              <a:buNone/>
            </a:pPr>
            <a:r>
              <a:rPr lang="en-GB" sz="2400">
                <a:solidFill>
                  <a:srgbClr val="FF0000"/>
                </a:solidFill>
                <a:latin typeface="Times New Roman" panose="02020603050405020304" pitchFamily="18" charset="0"/>
                <a:cs typeface="Times New Roman" panose="02020603050405020304" pitchFamily="18" charset="0"/>
              </a:rPr>
              <a:t>1. </a:t>
            </a:r>
            <a:r>
              <a:rPr lang="en-GB" sz="2400">
                <a:latin typeface="Times New Roman" panose="02020603050405020304" pitchFamily="18" charset="0"/>
                <a:cs typeface="Times New Roman" panose="02020603050405020304" pitchFamily="18" charset="0"/>
              </a:rPr>
              <a:t>Are the N-catch crop measure (and the other eligible agri-environmental practices) cost-effective in meeting N-reduction targets ? </a:t>
            </a:r>
          </a:p>
          <a:p>
            <a:pPr lvl="1"/>
            <a:endParaRPr lang="en-GB" sz="2400">
              <a:latin typeface="Times New Roman" panose="02020603050405020304" pitchFamily="18" charset="0"/>
              <a:cs typeface="Times New Roman" panose="02020603050405020304" pitchFamily="18" charset="0"/>
            </a:endParaRPr>
          </a:p>
          <a:p>
            <a:pPr marL="228600" lvl="1" indent="0">
              <a:buNone/>
            </a:pPr>
            <a:r>
              <a:rPr lang="en-GB" sz="2400">
                <a:solidFill>
                  <a:srgbClr val="FF0000"/>
                </a:solidFill>
                <a:latin typeface="Times New Roman" panose="02020603050405020304" pitchFamily="18" charset="0"/>
                <a:cs typeface="Times New Roman" panose="02020603050405020304" pitchFamily="18" charset="0"/>
              </a:rPr>
              <a:t>2. </a:t>
            </a:r>
            <a:r>
              <a:rPr lang="en-GB" sz="2400">
                <a:latin typeface="Times New Roman" panose="02020603050405020304" pitchFamily="18" charset="0"/>
                <a:cs typeface="Times New Roman" panose="02020603050405020304" pitchFamily="18" charset="0"/>
              </a:rPr>
              <a:t>Has the targeted scheme been effective ? What is the evidence ? </a:t>
            </a:r>
          </a:p>
          <a:p>
            <a:pPr lvl="1"/>
            <a:endParaRPr lang="en-GB" sz="2400">
              <a:latin typeface="Times New Roman" panose="02020603050405020304" pitchFamily="18" charset="0"/>
              <a:cs typeface="Times New Roman" panose="02020603050405020304" pitchFamily="18" charset="0"/>
            </a:endParaRPr>
          </a:p>
          <a:p>
            <a:pPr marL="228600" lvl="1" indent="0">
              <a:buNone/>
            </a:pPr>
            <a:r>
              <a:rPr lang="en-GB" sz="2400">
                <a:solidFill>
                  <a:srgbClr val="FF0000"/>
                </a:solidFill>
                <a:latin typeface="Times New Roman" panose="02020603050405020304" pitchFamily="18" charset="0"/>
                <a:cs typeface="Times New Roman" panose="02020603050405020304" pitchFamily="18" charset="0"/>
              </a:rPr>
              <a:t>3. </a:t>
            </a:r>
            <a:r>
              <a:rPr lang="en-GB" sz="2400">
                <a:latin typeface="Times New Roman" panose="02020603050405020304" pitchFamily="18" charset="0"/>
                <a:cs typeface="Times New Roman" panose="02020603050405020304" pitchFamily="18" charset="0"/>
              </a:rPr>
              <a:t>Does the scheme encourage effective coordination between farmers in the catchments ?</a:t>
            </a:r>
          </a:p>
          <a:p>
            <a:pPr marL="228600" lvl="1" indent="0">
              <a:buNone/>
            </a:pPr>
            <a:endParaRPr lang="en-GB" sz="2400">
              <a:latin typeface="Times New Roman" panose="02020603050405020304" pitchFamily="18" charset="0"/>
              <a:cs typeface="Times New Roman" panose="02020603050405020304" pitchFamily="18" charset="0"/>
            </a:endParaRPr>
          </a:p>
          <a:p>
            <a:pPr marL="228600" lvl="1" indent="0">
              <a:buNone/>
            </a:pPr>
            <a:r>
              <a:rPr lang="en-GB" sz="2400">
                <a:solidFill>
                  <a:srgbClr val="FF0000"/>
                </a:solidFill>
                <a:latin typeface="Times New Roman" panose="02020603050405020304" pitchFamily="18" charset="0"/>
                <a:cs typeface="Times New Roman" panose="02020603050405020304" pitchFamily="18" charset="0"/>
              </a:rPr>
              <a:t>4. </a:t>
            </a:r>
            <a:r>
              <a:rPr lang="en-GB" sz="2400">
                <a:latin typeface="Times New Roman" panose="02020603050405020304" pitchFamily="18" charset="0"/>
                <a:cs typeface="Times New Roman" panose="02020603050405020304" pitchFamily="18" charset="0"/>
              </a:rPr>
              <a:t>Can the coordination mechanisms be improved ?</a:t>
            </a:r>
          </a:p>
        </p:txBody>
      </p:sp>
      <p:sp>
        <p:nvSpPr>
          <p:cNvPr id="4" name="Pladsholder til dato 3">
            <a:extLst>
              <a:ext uri="{FF2B5EF4-FFF2-40B4-BE49-F238E27FC236}">
                <a16:creationId xmlns:a16="http://schemas.microsoft.com/office/drawing/2014/main" id="{372B0BF3-6992-3B6C-5A4C-F0635D1CEE99}"/>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664E55CD-F37D-EBDA-355E-12F4BEECA412}"/>
              </a:ext>
            </a:extLst>
          </p:cNvPr>
          <p:cNvSpPr>
            <a:spLocks noGrp="1"/>
          </p:cNvSpPr>
          <p:nvPr>
            <p:ph type="sldNum" sz="quarter" idx="4"/>
          </p:nvPr>
        </p:nvSpPr>
        <p:spPr/>
        <p:txBody>
          <a:bodyPr/>
          <a:lstStyle/>
          <a:p>
            <a:fld id="{24A99081-5F7D-6B48-A940-E14DD127A422}" type="slidenum">
              <a:rPr lang="it-IT" smtClean="0"/>
              <a:pPr/>
              <a:t>95</a:t>
            </a:fld>
            <a:endParaRPr lang="it-IT"/>
          </a:p>
        </p:txBody>
      </p:sp>
    </p:spTree>
    <p:extLst>
      <p:ext uri="{BB962C8B-B14F-4D97-AF65-F5344CB8AC3E}">
        <p14:creationId xmlns:p14="http://schemas.microsoft.com/office/powerpoint/2010/main" val="2976264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486B-E351-4992-1AE8-57AFCF2A8073}"/>
              </a:ext>
            </a:extLst>
          </p:cNvPr>
          <p:cNvSpPr>
            <a:spLocks noGrp="1"/>
          </p:cNvSpPr>
          <p:nvPr>
            <p:ph type="title"/>
          </p:nvPr>
        </p:nvSpPr>
        <p:spPr/>
        <p:txBody>
          <a:bodyPr/>
          <a:lstStyle/>
          <a:p>
            <a:r>
              <a:rPr lang="en-GB">
                <a:latin typeface="Times New Roman" panose="02020603050405020304" pitchFamily="18" charset="0"/>
                <a:cs typeface="Times New Roman" panose="02020603050405020304" pitchFamily="18" charset="0"/>
              </a:rPr>
              <a:t>RQ1: What are the cost-effective measures to reach Water Quality targets</a:t>
            </a:r>
          </a:p>
        </p:txBody>
      </p:sp>
      <p:sp>
        <p:nvSpPr>
          <p:cNvPr id="3" name="Pladsholder til indhold 2">
            <a:extLst>
              <a:ext uri="{FF2B5EF4-FFF2-40B4-BE49-F238E27FC236}">
                <a16:creationId xmlns:a16="http://schemas.microsoft.com/office/drawing/2014/main" id="{1CFB6FF5-29D7-E7D5-02ED-44D2993134F2}"/>
              </a:ext>
            </a:extLst>
          </p:cNvPr>
          <p:cNvSpPr>
            <a:spLocks noGrp="1"/>
          </p:cNvSpPr>
          <p:nvPr>
            <p:ph idx="1"/>
          </p:nvPr>
        </p:nvSpPr>
        <p:spPr>
          <a:xfrm>
            <a:off x="248855" y="1617369"/>
            <a:ext cx="8646289" cy="4213410"/>
          </a:xfrm>
        </p:spPr>
        <p:txBody>
          <a:bodyPr/>
          <a:lstStyle/>
          <a:p>
            <a:pPr marL="0" indent="0">
              <a:buNone/>
            </a:pPr>
            <a:r>
              <a:rPr lang="en-GB">
                <a:latin typeface="Times New Roman" panose="02020603050405020304" pitchFamily="18" charset="0"/>
                <a:cs typeface="Times New Roman" panose="02020603050405020304" pitchFamily="18" charset="0"/>
              </a:rPr>
              <a:t>Used integrated spatially explicit ecological-economic modelling (</a:t>
            </a:r>
            <a:r>
              <a:rPr lang="en-GB" i="1">
                <a:latin typeface="Times New Roman" panose="02020603050405020304" pitchFamily="18" charset="0"/>
                <a:cs typeface="Times New Roman" panose="02020603050405020304" pitchFamily="18" charset="0"/>
              </a:rPr>
              <a:t>TargetEconN</a:t>
            </a:r>
            <a:r>
              <a:rPr lang="en-GB">
                <a:latin typeface="Times New Roman" panose="02020603050405020304" pitchFamily="18" charset="0"/>
                <a:cs typeface="Times New Roman" panose="02020603050405020304" pitchFamily="18" charset="0"/>
              </a:rPr>
              <a:t>) to generate a baseline for analysis of voluntary AES interventions. Compared input standards, targeted regulation practices, land-use change interventions, interventions in the sink (wetlands &amp; marine measures). </a:t>
            </a:r>
          </a:p>
        </p:txBody>
      </p:sp>
      <p:sp>
        <p:nvSpPr>
          <p:cNvPr id="4" name="Pladsholder til dato 3">
            <a:extLst>
              <a:ext uri="{FF2B5EF4-FFF2-40B4-BE49-F238E27FC236}">
                <a16:creationId xmlns:a16="http://schemas.microsoft.com/office/drawing/2014/main" id="{A92AEB5C-EC97-F6CE-F3D5-72A3960EAAE6}"/>
              </a:ext>
            </a:extLst>
          </p:cNvPr>
          <p:cNvSpPr>
            <a:spLocks noGrp="1"/>
          </p:cNvSpPr>
          <p:nvPr>
            <p:ph type="dt" sz="half" idx="2"/>
          </p:nvPr>
        </p:nvSpPr>
        <p:spPr/>
        <p:txBody>
          <a:bodyPr/>
          <a:lstStyle/>
          <a:p>
            <a:pPr algn="l"/>
            <a:r>
              <a:rPr lang="it-IT"/>
              <a:t>04/10/2023</a:t>
            </a:r>
          </a:p>
        </p:txBody>
      </p:sp>
      <p:sp>
        <p:nvSpPr>
          <p:cNvPr id="5" name="Pladsholder til slidenummer 4">
            <a:extLst>
              <a:ext uri="{FF2B5EF4-FFF2-40B4-BE49-F238E27FC236}">
                <a16:creationId xmlns:a16="http://schemas.microsoft.com/office/drawing/2014/main" id="{B2027D3C-76A9-C786-28AB-3579BFB5210D}"/>
              </a:ext>
            </a:extLst>
          </p:cNvPr>
          <p:cNvSpPr>
            <a:spLocks noGrp="1"/>
          </p:cNvSpPr>
          <p:nvPr>
            <p:ph type="sldNum" sz="quarter" idx="4"/>
          </p:nvPr>
        </p:nvSpPr>
        <p:spPr/>
        <p:txBody>
          <a:bodyPr/>
          <a:lstStyle/>
          <a:p>
            <a:fld id="{24A99081-5F7D-6B48-A940-E14DD127A422}" type="slidenum">
              <a:rPr lang="it-IT" smtClean="0"/>
              <a:pPr/>
              <a:t>96</a:t>
            </a:fld>
            <a:endParaRPr lang="it-IT"/>
          </a:p>
        </p:txBody>
      </p:sp>
      <p:pic>
        <p:nvPicPr>
          <p:cNvPr id="7" name="Billede 6" descr="Et billede, der indeholder kort, tekst&#10;&#10;Automatisk genereret beskrivelse">
            <a:extLst>
              <a:ext uri="{FF2B5EF4-FFF2-40B4-BE49-F238E27FC236}">
                <a16:creationId xmlns:a16="http://schemas.microsoft.com/office/drawing/2014/main" id="{26BBAC6D-C115-FDC5-A2DF-1C2CA3D1E97A}"/>
              </a:ext>
            </a:extLst>
          </p:cNvPr>
          <p:cNvPicPr>
            <a:picLocks noChangeAspect="1"/>
          </p:cNvPicPr>
          <p:nvPr/>
        </p:nvPicPr>
        <p:blipFill>
          <a:blip r:embed="rId3"/>
          <a:stretch>
            <a:fillRect/>
          </a:stretch>
        </p:blipFill>
        <p:spPr>
          <a:xfrm>
            <a:off x="331705" y="2809941"/>
            <a:ext cx="4335308" cy="3245807"/>
          </a:xfrm>
          <a:prstGeom prst="rect">
            <a:avLst/>
          </a:prstGeom>
        </p:spPr>
      </p:pic>
      <p:sp>
        <p:nvSpPr>
          <p:cNvPr id="8" name="Tekstfelt 7">
            <a:extLst>
              <a:ext uri="{FF2B5EF4-FFF2-40B4-BE49-F238E27FC236}">
                <a16:creationId xmlns:a16="http://schemas.microsoft.com/office/drawing/2014/main" id="{037C4289-7E47-E047-1E63-2432044E4CE7}"/>
              </a:ext>
            </a:extLst>
          </p:cNvPr>
          <p:cNvSpPr txBox="1"/>
          <p:nvPr/>
        </p:nvSpPr>
        <p:spPr>
          <a:xfrm>
            <a:off x="166005" y="6038043"/>
            <a:ext cx="915508" cy="528229"/>
          </a:xfrm>
          <a:prstGeom prst="rect">
            <a:avLst/>
          </a:prstGeom>
          <a:noFill/>
        </p:spPr>
        <p:txBody>
          <a:bodyPr vert="horz" wrap="none" lIns="91440" tIns="45720" rIns="91440" bIns="45720" rtlCol="0">
            <a:noAutofit/>
          </a:bodyPr>
          <a:lstStyle/>
          <a:p>
            <a:r>
              <a:rPr lang="da-DK" sz="1200">
                <a:latin typeface="Times New Roman" panose="02020603050405020304" pitchFamily="18" charset="0"/>
                <a:cs typeface="Times New Roman" panose="02020603050405020304" pitchFamily="18" charset="0"/>
              </a:rPr>
              <a:t>Illustration from Petersen et al. (2021). </a:t>
            </a:r>
          </a:p>
          <a:p>
            <a:r>
              <a:rPr lang="da-DK" sz="1200" b="0" i="0">
                <a:solidFill>
                  <a:srgbClr val="1F1F1F"/>
                </a:solidFill>
                <a:effectLst/>
                <a:latin typeface="Times New Roman" panose="02020603050405020304" pitchFamily="18" charset="0"/>
                <a:cs typeface="Times New Roman" panose="02020603050405020304" pitchFamily="18" charset="0"/>
              </a:rPr>
              <a:t>Science of the total </a:t>
            </a:r>
            <a:r>
              <a:rPr lang="da-DK" sz="1200" b="0" i="0" err="1">
                <a:solidFill>
                  <a:srgbClr val="1F1F1F"/>
                </a:solidFill>
                <a:effectLst/>
                <a:latin typeface="Times New Roman" panose="02020603050405020304" pitchFamily="18" charset="0"/>
                <a:cs typeface="Times New Roman" panose="02020603050405020304" pitchFamily="18" charset="0"/>
              </a:rPr>
              <a:t>environment</a:t>
            </a:r>
            <a:r>
              <a:rPr lang="da-DK" sz="1200">
                <a:solidFill>
                  <a:srgbClr val="1F1F1F"/>
                </a:solidFill>
                <a:latin typeface="Times New Roman" panose="02020603050405020304" pitchFamily="18" charset="0"/>
                <a:cs typeface="Times New Roman" panose="02020603050405020304" pitchFamily="18" charset="0"/>
              </a:rPr>
              <a:t> (787).</a:t>
            </a:r>
            <a:endParaRPr lang="da-DK" sz="1200" b="0" i="0">
              <a:solidFill>
                <a:srgbClr val="1F1F1F"/>
              </a:solidFill>
              <a:effectLst/>
              <a:latin typeface="Times New Roman" panose="02020603050405020304" pitchFamily="18" charset="0"/>
              <a:cs typeface="Times New Roman" panose="02020603050405020304" pitchFamily="18" charset="0"/>
            </a:endParaRPr>
          </a:p>
          <a:p>
            <a:pPr algn="l"/>
            <a:r>
              <a:rPr lang="da-DK" sz="1200"/>
              <a:t> </a:t>
            </a:r>
          </a:p>
        </p:txBody>
      </p:sp>
      <p:sp>
        <p:nvSpPr>
          <p:cNvPr id="11" name="Tekstfelt 10">
            <a:extLst>
              <a:ext uri="{FF2B5EF4-FFF2-40B4-BE49-F238E27FC236}">
                <a16:creationId xmlns:a16="http://schemas.microsoft.com/office/drawing/2014/main" id="{26FDF40B-AA6A-BB77-F47A-1FC56049C57B}"/>
              </a:ext>
            </a:extLst>
          </p:cNvPr>
          <p:cNvSpPr txBox="1"/>
          <p:nvPr/>
        </p:nvSpPr>
        <p:spPr>
          <a:xfrm>
            <a:off x="4920551" y="2822675"/>
            <a:ext cx="914400" cy="914400"/>
          </a:xfrm>
          <a:prstGeom prst="rect">
            <a:avLst/>
          </a:prstGeom>
          <a:noFill/>
        </p:spPr>
        <p:txBody>
          <a:bodyPr vert="horz" wrap="none" lIns="91440" tIns="45720" rIns="91440" bIns="45720" rtlCol="0">
            <a:noAutofit/>
          </a:bodyPr>
          <a:lstStyle/>
          <a:p>
            <a:pPr algn="l"/>
            <a:r>
              <a:rPr lang="en-GB" sz="1600" b="1">
                <a:latin typeface="Times New Roman" panose="02020603050405020304" pitchFamily="18" charset="0"/>
                <a:cs typeface="Times New Roman" panose="02020603050405020304" pitchFamily="18" charset="0"/>
              </a:rPr>
              <a:t>Result: </a:t>
            </a:r>
            <a:r>
              <a:rPr lang="en-GB" sz="1600">
                <a:latin typeface="Times New Roman" panose="02020603050405020304" pitchFamily="18" charset="0"/>
                <a:cs typeface="Times New Roman" panose="02020603050405020304" pitchFamily="18" charset="0"/>
              </a:rPr>
              <a:t>Cost-minimisation scenario for 108  </a:t>
            </a:r>
          </a:p>
          <a:p>
            <a:pPr algn="l"/>
            <a:r>
              <a:rPr lang="en-GB" sz="1600">
                <a:latin typeface="Times New Roman" panose="02020603050405020304" pitchFamily="18" charset="0"/>
                <a:cs typeface="Times New Roman" panose="02020603050405020304" pitchFamily="18" charset="0"/>
              </a:rPr>
              <a:t>catchments to achieve total reduction of </a:t>
            </a:r>
          </a:p>
          <a:p>
            <a:pPr algn="l"/>
            <a:r>
              <a:rPr lang="en-GB" sz="1600">
                <a:latin typeface="Times New Roman" panose="02020603050405020304" pitchFamily="18" charset="0"/>
                <a:cs typeface="Times New Roman" panose="02020603050405020304" pitchFamily="18" charset="0"/>
              </a:rPr>
              <a:t>13,075 ton  </a:t>
            </a:r>
          </a:p>
        </p:txBody>
      </p:sp>
      <p:graphicFrame>
        <p:nvGraphicFramePr>
          <p:cNvPr id="12" name="Tabel 11">
            <a:extLst>
              <a:ext uri="{FF2B5EF4-FFF2-40B4-BE49-F238E27FC236}">
                <a16:creationId xmlns:a16="http://schemas.microsoft.com/office/drawing/2014/main" id="{3B4E48B2-3858-D3BE-28AA-B32640686C3D}"/>
              </a:ext>
            </a:extLst>
          </p:cNvPr>
          <p:cNvGraphicFramePr>
            <a:graphicFrameLocks noGrp="1"/>
          </p:cNvGraphicFramePr>
          <p:nvPr/>
        </p:nvGraphicFramePr>
        <p:xfrm>
          <a:off x="4920551" y="3710707"/>
          <a:ext cx="4057443" cy="1859280"/>
        </p:xfrm>
        <a:graphic>
          <a:graphicData uri="http://schemas.openxmlformats.org/drawingml/2006/table">
            <a:tbl>
              <a:tblPr firstRow="1" bandRow="1">
                <a:tableStyleId>{5C22544A-7EE6-4342-B048-85BDC9FD1C3A}</a:tableStyleId>
              </a:tblPr>
              <a:tblGrid>
                <a:gridCol w="2275802">
                  <a:extLst>
                    <a:ext uri="{9D8B030D-6E8A-4147-A177-3AD203B41FA5}">
                      <a16:colId xmlns:a16="http://schemas.microsoft.com/office/drawing/2014/main" val="1714528516"/>
                    </a:ext>
                  </a:extLst>
                </a:gridCol>
                <a:gridCol w="1038197">
                  <a:extLst>
                    <a:ext uri="{9D8B030D-6E8A-4147-A177-3AD203B41FA5}">
                      <a16:colId xmlns:a16="http://schemas.microsoft.com/office/drawing/2014/main" val="3802542927"/>
                    </a:ext>
                  </a:extLst>
                </a:gridCol>
                <a:gridCol w="743444">
                  <a:extLst>
                    <a:ext uri="{9D8B030D-6E8A-4147-A177-3AD203B41FA5}">
                      <a16:colId xmlns:a16="http://schemas.microsoft.com/office/drawing/2014/main" val="3284351200"/>
                    </a:ext>
                  </a:extLst>
                </a:gridCol>
              </a:tblGrid>
              <a:tr h="259842">
                <a:tc>
                  <a:txBody>
                    <a:bodyPr/>
                    <a:lstStyle/>
                    <a:p>
                      <a:r>
                        <a:rPr lang="en-GB" sz="1400" b="0" i="0" noProof="0">
                          <a:latin typeface="Times New Roman" panose="02020603050405020304" pitchFamily="18" charset="0"/>
                          <a:cs typeface="Times New Roman" panose="02020603050405020304" pitchFamily="18" charset="0"/>
                        </a:rPr>
                        <a:t>Measure</a:t>
                      </a:r>
                    </a:p>
                  </a:txBody>
                  <a:tcPr/>
                </a:tc>
                <a:tc>
                  <a:txBody>
                    <a:bodyPr/>
                    <a:lstStyle/>
                    <a:p>
                      <a:pPr algn="ctr"/>
                      <a:r>
                        <a:rPr lang="en-GB" sz="1400" b="0" i="0" noProof="0">
                          <a:latin typeface="Times New Roman" panose="02020603050405020304" pitchFamily="18" charset="0"/>
                          <a:cs typeface="Times New Roman" panose="02020603050405020304" pitchFamily="18" charset="0"/>
                        </a:rPr>
                        <a:t>Reduced N (ton)</a:t>
                      </a:r>
                    </a:p>
                  </a:txBody>
                  <a:tcPr/>
                </a:tc>
                <a:tc>
                  <a:txBody>
                    <a:bodyPr/>
                    <a:lstStyle/>
                    <a:p>
                      <a:pPr algn="ctr"/>
                      <a:r>
                        <a:rPr lang="en-GB" sz="1400" b="0" i="0" noProof="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52824589"/>
                  </a:ext>
                </a:extLst>
              </a:tr>
              <a:tr h="259842">
                <a:tc>
                  <a:txBody>
                    <a:bodyPr/>
                    <a:lstStyle/>
                    <a:p>
                      <a:pPr algn="ctr"/>
                      <a:r>
                        <a:rPr lang="en-GB" sz="1400" b="0" i="0" noProof="0">
                          <a:latin typeface="Times New Roman" panose="02020603050405020304" pitchFamily="18" charset="0"/>
                          <a:cs typeface="Times New Roman" panose="02020603050405020304" pitchFamily="18" charset="0"/>
                        </a:rPr>
                        <a:t>N Input reduction</a:t>
                      </a:r>
                    </a:p>
                  </a:txBody>
                  <a:tcPr/>
                </a:tc>
                <a:tc>
                  <a:txBody>
                    <a:bodyPr/>
                    <a:lstStyle/>
                    <a:p>
                      <a:pPr algn="ctr"/>
                      <a:r>
                        <a:rPr lang="en-GB" sz="1400" b="0" i="0" noProof="0">
                          <a:latin typeface="Times New Roman" panose="02020603050405020304" pitchFamily="18" charset="0"/>
                          <a:cs typeface="Times New Roman" panose="02020603050405020304" pitchFamily="18" charset="0"/>
                        </a:rPr>
                        <a:t>91</a:t>
                      </a:r>
                    </a:p>
                  </a:txBody>
                  <a:tcPr/>
                </a:tc>
                <a:tc>
                  <a:txBody>
                    <a:bodyPr/>
                    <a:lstStyle/>
                    <a:p>
                      <a:pPr algn="ctr"/>
                      <a:r>
                        <a:rPr lang="en-GB" sz="1400" b="0" i="0" noProof="0">
                          <a:latin typeface="Times New Roman" panose="02020603050405020304" pitchFamily="18" charset="0"/>
                          <a:cs typeface="Times New Roman" panose="02020603050405020304" pitchFamily="18" charset="0"/>
                        </a:rPr>
                        <a:t>0.7%</a:t>
                      </a:r>
                    </a:p>
                  </a:txBody>
                  <a:tcPr/>
                </a:tc>
                <a:extLst>
                  <a:ext uri="{0D108BD9-81ED-4DB2-BD59-A6C34878D82A}">
                    <a16:rowId xmlns:a16="http://schemas.microsoft.com/office/drawing/2014/main" val="2483574715"/>
                  </a:ext>
                </a:extLst>
              </a:tr>
              <a:tr h="259842">
                <a:tc>
                  <a:txBody>
                    <a:bodyPr/>
                    <a:lstStyle/>
                    <a:p>
                      <a:pPr algn="ctr"/>
                      <a:r>
                        <a:rPr lang="en-GB" sz="1400" b="0" i="0" noProof="0">
                          <a:latin typeface="Times New Roman" panose="02020603050405020304" pitchFamily="18" charset="0"/>
                          <a:cs typeface="Times New Roman" panose="02020603050405020304" pitchFamily="18" charset="0"/>
                        </a:rPr>
                        <a:t>Catch-crops &amp; other eligible measures</a:t>
                      </a:r>
                    </a:p>
                  </a:txBody>
                  <a:tcPr/>
                </a:tc>
                <a:tc>
                  <a:txBody>
                    <a:bodyPr/>
                    <a:lstStyle/>
                    <a:p>
                      <a:pPr algn="ctr"/>
                      <a:r>
                        <a:rPr lang="en-GB" sz="1400" b="0" i="0" noProof="0">
                          <a:latin typeface="Times New Roman" panose="02020603050405020304" pitchFamily="18" charset="0"/>
                          <a:cs typeface="Times New Roman" panose="02020603050405020304" pitchFamily="18" charset="0"/>
                        </a:rPr>
                        <a:t>434</a:t>
                      </a:r>
                    </a:p>
                  </a:txBody>
                  <a:tcPr/>
                </a:tc>
                <a:tc>
                  <a:txBody>
                    <a:bodyPr/>
                    <a:lstStyle/>
                    <a:p>
                      <a:pPr algn="ctr"/>
                      <a:r>
                        <a:rPr lang="en-GB" sz="1400" b="0" i="0" noProof="0">
                          <a:latin typeface="Times New Roman" panose="02020603050405020304" pitchFamily="18" charset="0"/>
                          <a:cs typeface="Times New Roman" panose="02020603050405020304" pitchFamily="18" charset="0"/>
                        </a:rPr>
                        <a:t>3.3%</a:t>
                      </a:r>
                    </a:p>
                  </a:txBody>
                  <a:tcPr/>
                </a:tc>
                <a:extLst>
                  <a:ext uri="{0D108BD9-81ED-4DB2-BD59-A6C34878D82A}">
                    <a16:rowId xmlns:a16="http://schemas.microsoft.com/office/drawing/2014/main" val="418450855"/>
                  </a:ext>
                </a:extLst>
              </a:tr>
              <a:tr h="259842">
                <a:tc>
                  <a:txBody>
                    <a:bodyPr/>
                    <a:lstStyle/>
                    <a:p>
                      <a:pPr algn="ctr"/>
                      <a:r>
                        <a:rPr lang="en-GB" sz="1400" b="0" i="0" noProof="0">
                          <a:latin typeface="Times New Roman" panose="02020603050405020304" pitchFamily="18" charset="0"/>
                          <a:cs typeface="Times New Roman" panose="02020603050405020304" pitchFamily="18" charset="0"/>
                        </a:rPr>
                        <a:t>Land use change interventions (Pillar II)</a:t>
                      </a:r>
                    </a:p>
                  </a:txBody>
                  <a:tcPr/>
                </a:tc>
                <a:tc>
                  <a:txBody>
                    <a:bodyPr/>
                    <a:lstStyle/>
                    <a:p>
                      <a:pPr algn="ctr"/>
                      <a:r>
                        <a:rPr lang="en-GB" sz="1400" b="0" i="0" noProof="0">
                          <a:latin typeface="Times New Roman" panose="02020603050405020304" pitchFamily="18" charset="0"/>
                          <a:cs typeface="Times New Roman" panose="02020603050405020304" pitchFamily="18" charset="0"/>
                        </a:rPr>
                        <a:t>12,486</a:t>
                      </a:r>
                    </a:p>
                  </a:txBody>
                  <a:tcPr/>
                </a:tc>
                <a:tc>
                  <a:txBody>
                    <a:bodyPr/>
                    <a:lstStyle/>
                    <a:p>
                      <a:pPr algn="ctr"/>
                      <a:r>
                        <a:rPr lang="en-GB" sz="1400" b="0" i="0" noProof="0">
                          <a:latin typeface="Times New Roman" panose="02020603050405020304" pitchFamily="18" charset="0"/>
                          <a:cs typeface="Times New Roman" panose="02020603050405020304" pitchFamily="18" charset="0"/>
                        </a:rPr>
                        <a:t>96%</a:t>
                      </a:r>
                    </a:p>
                  </a:txBody>
                  <a:tcPr/>
                </a:tc>
                <a:extLst>
                  <a:ext uri="{0D108BD9-81ED-4DB2-BD59-A6C34878D82A}">
                    <a16:rowId xmlns:a16="http://schemas.microsoft.com/office/drawing/2014/main" val="966572411"/>
                  </a:ext>
                </a:extLst>
              </a:tr>
            </a:tbl>
          </a:graphicData>
        </a:graphic>
      </p:graphicFrame>
      <p:sp>
        <p:nvSpPr>
          <p:cNvPr id="13" name="Tekstfelt 12">
            <a:extLst>
              <a:ext uri="{FF2B5EF4-FFF2-40B4-BE49-F238E27FC236}">
                <a16:creationId xmlns:a16="http://schemas.microsoft.com/office/drawing/2014/main" id="{D51DB09B-2FF0-B9E2-EC11-81654DE9771A}"/>
              </a:ext>
            </a:extLst>
          </p:cNvPr>
          <p:cNvSpPr txBox="1"/>
          <p:nvPr/>
        </p:nvSpPr>
        <p:spPr>
          <a:xfrm>
            <a:off x="4901184" y="5618755"/>
            <a:ext cx="914400" cy="914400"/>
          </a:xfrm>
          <a:prstGeom prst="rect">
            <a:avLst/>
          </a:prstGeom>
          <a:noFill/>
        </p:spPr>
        <p:txBody>
          <a:bodyPr vert="horz" wrap="none" lIns="91440" tIns="45720" rIns="91440" bIns="45720" rtlCol="0">
            <a:noAutofit/>
          </a:bodyPr>
          <a:lstStyle/>
          <a:p>
            <a:r>
              <a:rPr lang="da-DK" sz="1200" err="1">
                <a:latin typeface="Times New Roman" panose="02020603050405020304" pitchFamily="18" charset="0"/>
                <a:cs typeface="Times New Roman" panose="02020603050405020304" pitchFamily="18" charset="0"/>
              </a:rPr>
              <a:t>Filippelli</a:t>
            </a:r>
            <a:r>
              <a:rPr lang="da-DK" sz="1200">
                <a:latin typeface="Times New Roman" panose="02020603050405020304" pitchFamily="18" charset="0"/>
                <a:cs typeface="Times New Roman" panose="02020603050405020304" pitchFamily="18" charset="0"/>
              </a:rPr>
              <a:t> et al. (2023). </a:t>
            </a:r>
            <a:r>
              <a:rPr lang="en-US" sz="1200">
                <a:effectLst/>
                <a:latin typeface="Times New Roman" panose="02020603050405020304" pitchFamily="18" charset="0"/>
                <a:ea typeface="Calibri" panose="020F0502020204030204" pitchFamily="34" charset="0"/>
                <a:cs typeface="Times New Roman" panose="02020603050405020304" pitchFamily="18" charset="0"/>
              </a:rPr>
              <a:t>Integrated environmental-economic </a:t>
            </a:r>
          </a:p>
          <a:p>
            <a:r>
              <a:rPr lang="en-US" sz="1200">
                <a:effectLst/>
                <a:latin typeface="Times New Roman" panose="02020603050405020304" pitchFamily="18" charset="0"/>
                <a:ea typeface="Calibri" panose="020F0502020204030204" pitchFamily="34" charset="0"/>
                <a:cs typeface="Times New Roman" panose="02020603050405020304" pitchFamily="18" charset="0"/>
              </a:rPr>
              <a:t>modelling for cross sectoral water policy evaluation (Under review)</a:t>
            </a:r>
            <a:endParaRPr lang="da-DK" sz="1200">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da-DK" sz="120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1495494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frundet rektangel 15">
            <a:extLst>
              <a:ext uri="{FF2B5EF4-FFF2-40B4-BE49-F238E27FC236}">
                <a16:creationId xmlns:a16="http://schemas.microsoft.com/office/drawing/2014/main" id="{A733CE2E-0CE8-3BEB-1205-E1940784794C}"/>
              </a:ext>
            </a:extLst>
          </p:cNvPr>
          <p:cNvSpPr/>
          <p:nvPr/>
        </p:nvSpPr>
        <p:spPr>
          <a:xfrm>
            <a:off x="4669537" y="1834896"/>
            <a:ext cx="4225608" cy="29142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3FAB8CEE-7367-7D49-E3DC-38DFF9F59903}"/>
              </a:ext>
            </a:extLst>
          </p:cNvPr>
          <p:cNvSpPr>
            <a:spLocks noGrp="1"/>
          </p:cNvSpPr>
          <p:nvPr>
            <p:ph type="title"/>
          </p:nvPr>
        </p:nvSpPr>
        <p:spPr>
          <a:xfrm>
            <a:off x="248855" y="274320"/>
            <a:ext cx="8646289" cy="950377"/>
          </a:xfrm>
        </p:spPr>
        <p:txBody>
          <a:bodyPr/>
          <a:lstStyle/>
          <a:p>
            <a:br>
              <a:rPr lang="da-DK"/>
            </a:br>
            <a:r>
              <a:rPr lang="da-DK">
                <a:latin typeface="Times New Roman" panose="02020603050405020304" pitchFamily="18" charset="0"/>
                <a:cs typeface="Times New Roman" panose="02020603050405020304" pitchFamily="18" charset="0"/>
              </a:rPr>
              <a:t>RQ2: </a:t>
            </a:r>
            <a:r>
              <a:rPr lang="en-GB" sz="2400">
                <a:latin typeface="Times New Roman" panose="02020603050405020304" pitchFamily="18" charset="0"/>
                <a:cs typeface="Times New Roman" panose="02020603050405020304" pitchFamily="18" charset="0"/>
              </a:rPr>
              <a:t>Has the targeted scheme been effective ? What is the evidence ? </a:t>
            </a:r>
            <a:br>
              <a:rPr lang="en-GB" sz="2400">
                <a:latin typeface="Times New Roman" panose="02020603050405020304" pitchFamily="18" charset="0"/>
                <a:cs typeface="Times New Roman" panose="02020603050405020304" pitchFamily="18" charset="0"/>
              </a:rPr>
            </a:br>
            <a:r>
              <a:rPr lang="da-DK"/>
              <a:t> </a:t>
            </a:r>
          </a:p>
        </p:txBody>
      </p:sp>
      <p:sp>
        <p:nvSpPr>
          <p:cNvPr id="4" name="Pladsholder til dato 3">
            <a:extLst>
              <a:ext uri="{FF2B5EF4-FFF2-40B4-BE49-F238E27FC236}">
                <a16:creationId xmlns:a16="http://schemas.microsoft.com/office/drawing/2014/main" id="{1FCED2C7-9CE2-A6EC-C1DF-EB8A929D959D}"/>
              </a:ext>
            </a:extLst>
          </p:cNvPr>
          <p:cNvSpPr>
            <a:spLocks noGrp="1"/>
          </p:cNvSpPr>
          <p:nvPr>
            <p:ph type="dt" sz="half" idx="2"/>
          </p:nvPr>
        </p:nvSpPr>
        <p:spPr/>
        <p:txBody>
          <a:bodyPr/>
          <a:lstStyle/>
          <a:p>
            <a:pPr algn="l"/>
            <a:r>
              <a:rPr lang="it-IT"/>
              <a:t>04/10/2013</a:t>
            </a:r>
          </a:p>
        </p:txBody>
      </p:sp>
      <p:sp>
        <p:nvSpPr>
          <p:cNvPr id="15" name="Afrundet rektangel 14">
            <a:extLst>
              <a:ext uri="{FF2B5EF4-FFF2-40B4-BE49-F238E27FC236}">
                <a16:creationId xmlns:a16="http://schemas.microsoft.com/office/drawing/2014/main" id="{C0AA0651-2DC8-8777-AD2B-40B9A24706C1}"/>
              </a:ext>
            </a:extLst>
          </p:cNvPr>
          <p:cNvSpPr/>
          <p:nvPr/>
        </p:nvSpPr>
        <p:spPr>
          <a:xfrm>
            <a:off x="248856" y="1816608"/>
            <a:ext cx="4242816" cy="29325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slidenummer 4">
            <a:extLst>
              <a:ext uri="{FF2B5EF4-FFF2-40B4-BE49-F238E27FC236}">
                <a16:creationId xmlns:a16="http://schemas.microsoft.com/office/drawing/2014/main" id="{C8162C1A-18A5-0110-FA8F-9640877EE59C}"/>
              </a:ext>
            </a:extLst>
          </p:cNvPr>
          <p:cNvSpPr>
            <a:spLocks noGrp="1"/>
          </p:cNvSpPr>
          <p:nvPr>
            <p:ph type="sldNum" sz="quarter" idx="4"/>
          </p:nvPr>
        </p:nvSpPr>
        <p:spPr/>
        <p:txBody>
          <a:bodyPr/>
          <a:lstStyle/>
          <a:p>
            <a:fld id="{24A99081-5F7D-6B48-A940-E14DD127A422}" type="slidenum">
              <a:rPr lang="it-IT" smtClean="0"/>
              <a:pPr/>
              <a:t>97</a:t>
            </a:fld>
            <a:endParaRPr lang="it-IT"/>
          </a:p>
        </p:txBody>
      </p:sp>
      <p:sp>
        <p:nvSpPr>
          <p:cNvPr id="7" name="Content Placeholder 2">
            <a:extLst>
              <a:ext uri="{FF2B5EF4-FFF2-40B4-BE49-F238E27FC236}">
                <a16:creationId xmlns:a16="http://schemas.microsoft.com/office/drawing/2014/main" id="{3225C3C8-2D2C-F970-2A4E-B6D17717C676}"/>
              </a:ext>
            </a:extLst>
          </p:cNvPr>
          <p:cNvSpPr>
            <a:spLocks noGrp="1"/>
          </p:cNvSpPr>
          <p:nvPr>
            <p:ph idx="1"/>
          </p:nvPr>
        </p:nvSpPr>
        <p:spPr>
          <a:xfrm>
            <a:off x="353568" y="1900215"/>
            <a:ext cx="4242816" cy="5248768"/>
          </a:xfrm>
        </p:spPr>
        <p:txBody>
          <a:bodyPr/>
          <a:lstStyle/>
          <a:p>
            <a:pPr marL="0" indent="0">
              <a:spcBef>
                <a:spcPts val="0"/>
              </a:spcBef>
              <a:buNone/>
            </a:pPr>
            <a:r>
              <a:rPr lang="en-US">
                <a:latin typeface="Times New Roman" panose="02020603050405020304" pitchFamily="18" charset="0"/>
                <a:cs typeface="Times New Roman" panose="02020603050405020304" pitchFamily="18" charset="0"/>
              </a:rPr>
              <a:t>We used nine years of agricultural</a:t>
            </a:r>
          </a:p>
          <a:p>
            <a:pPr marL="0" indent="0">
              <a:spcBef>
                <a:spcPts val="0"/>
              </a:spcBef>
              <a:buNone/>
            </a:pPr>
            <a:r>
              <a:rPr lang="en-US">
                <a:latin typeface="Times New Roman" panose="02020603050405020304" pitchFamily="18" charset="0"/>
                <a:cs typeface="Times New Roman" panose="02020603050405020304" pitchFamily="18" charset="0"/>
              </a:rPr>
              <a:t>account statistics data. </a:t>
            </a:r>
          </a:p>
          <a:p>
            <a:pPr marL="0" indent="0">
              <a:spcBef>
                <a:spcPts val="0"/>
              </a:spcBef>
              <a:buNone/>
            </a:pPr>
            <a:endParaRPr lang="en-US">
              <a:latin typeface="Times New Roman" panose="02020603050405020304" pitchFamily="18" charset="0"/>
              <a:cs typeface="Times New Roman" panose="02020603050405020304" pitchFamily="18" charset="0"/>
            </a:endParaRPr>
          </a:p>
          <a:p>
            <a:pPr marL="0" indent="0">
              <a:spcBef>
                <a:spcPts val="0"/>
              </a:spcBef>
              <a:buNone/>
            </a:pPr>
            <a:r>
              <a:rPr lang="en-US">
                <a:latin typeface="Times New Roman" panose="02020603050405020304" pitchFamily="18" charset="0"/>
                <a:cs typeface="Times New Roman" panose="02020603050405020304" pitchFamily="18" charset="0"/>
              </a:rPr>
              <a:t>Focused on the program’s impact on farm level purchased nitrogen and crop revenue.</a:t>
            </a:r>
          </a:p>
          <a:p>
            <a:pPr marL="0" indent="0">
              <a:spcBef>
                <a:spcPts val="0"/>
              </a:spcBef>
              <a:buNone/>
            </a:pPr>
            <a:endParaRPr lang="en-US">
              <a:latin typeface="Times New Roman" panose="02020603050405020304" pitchFamily="18" charset="0"/>
              <a:cs typeface="Times New Roman" panose="02020603050405020304" pitchFamily="18" charset="0"/>
            </a:endParaRPr>
          </a:p>
          <a:p>
            <a:pPr marL="0" indent="0">
              <a:spcBef>
                <a:spcPts val="0"/>
              </a:spcBef>
              <a:buNone/>
            </a:pPr>
            <a:r>
              <a:rPr lang="en-US">
                <a:latin typeface="Times New Roman" panose="02020603050405020304" pitchFamily="18" charset="0"/>
                <a:cs typeface="Times New Roman" panose="02020603050405020304" pitchFamily="18" charset="0"/>
              </a:rPr>
              <a:t>We used Two-Way Fixed Effects (TWFE) regressions with sufficient controls to account for self-selection bias</a:t>
            </a:r>
          </a:p>
        </p:txBody>
      </p:sp>
      <p:sp>
        <p:nvSpPr>
          <p:cNvPr id="9" name="Tekstfelt 8">
            <a:extLst>
              <a:ext uri="{FF2B5EF4-FFF2-40B4-BE49-F238E27FC236}">
                <a16:creationId xmlns:a16="http://schemas.microsoft.com/office/drawing/2014/main" id="{006FF37A-5B34-E7CF-9779-E3A67507B54A}"/>
              </a:ext>
            </a:extLst>
          </p:cNvPr>
          <p:cNvSpPr txBox="1"/>
          <p:nvPr/>
        </p:nvSpPr>
        <p:spPr>
          <a:xfrm>
            <a:off x="200087" y="1317894"/>
            <a:ext cx="5681472" cy="369332"/>
          </a:xfrm>
          <a:prstGeom prst="rect">
            <a:avLst/>
          </a:prstGeom>
          <a:noFill/>
        </p:spPr>
        <p:txBody>
          <a:bodyPr wrap="square">
            <a:spAutoFit/>
          </a:bodyPr>
          <a:lstStyle/>
          <a:p>
            <a:r>
              <a:rPr lang="en-GB" b="1">
                <a:latin typeface="Times New Roman" panose="02020603050405020304" pitchFamily="18" charset="0"/>
                <a:cs typeface="Times New Roman" panose="02020603050405020304" pitchFamily="18" charset="0"/>
              </a:rPr>
              <a:t>Ex-post impact evaluation: </a:t>
            </a:r>
          </a:p>
        </p:txBody>
      </p:sp>
      <p:sp>
        <p:nvSpPr>
          <p:cNvPr id="10" name="Tekstfelt 9">
            <a:extLst>
              <a:ext uri="{FF2B5EF4-FFF2-40B4-BE49-F238E27FC236}">
                <a16:creationId xmlns:a16="http://schemas.microsoft.com/office/drawing/2014/main" id="{F4D2C871-D064-49A4-32DD-CD7604128D84}"/>
              </a:ext>
            </a:extLst>
          </p:cNvPr>
          <p:cNvSpPr txBox="1"/>
          <p:nvPr/>
        </p:nvSpPr>
        <p:spPr>
          <a:xfrm>
            <a:off x="4913376" y="1924599"/>
            <a:ext cx="914400" cy="914400"/>
          </a:xfrm>
          <a:prstGeom prst="rect">
            <a:avLst/>
          </a:prstGeom>
          <a:noFill/>
        </p:spPr>
        <p:txBody>
          <a:bodyPr vert="horz" wrap="none" lIns="91440" tIns="45720" rIns="91440" bIns="45720" rtlCol="0">
            <a:noAutofit/>
          </a:bodyPr>
          <a:lstStyle/>
          <a:p>
            <a:pPr marL="0" indent="0">
              <a:buNone/>
            </a:pPr>
            <a:r>
              <a:rPr lang="en-US">
                <a:latin typeface="Times New Roman" panose="02020603050405020304" pitchFamily="18" charset="0"/>
                <a:cs typeface="Times New Roman" panose="02020603050405020304" pitchFamily="18" charset="0"/>
              </a:rPr>
              <a:t>Program participation has had a minimal </a:t>
            </a:r>
          </a:p>
          <a:p>
            <a:pPr marL="0" indent="0">
              <a:buNone/>
            </a:pPr>
            <a:r>
              <a:rPr lang="en-US">
                <a:latin typeface="Times New Roman" panose="02020603050405020304" pitchFamily="18" charset="0"/>
                <a:cs typeface="Times New Roman" panose="02020603050405020304" pitchFamily="18" charset="0"/>
              </a:rPr>
              <a:t>impact on nitrogen purchases</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The effort has not been allocated to the </a:t>
            </a:r>
          </a:p>
          <a:p>
            <a:pPr marL="0" indent="0">
              <a:buNone/>
            </a:pPr>
            <a:r>
              <a:rPr lang="en-US">
                <a:latin typeface="Times New Roman" panose="02020603050405020304" pitchFamily="18" charset="0"/>
                <a:cs typeface="Times New Roman" panose="02020603050405020304" pitchFamily="18" charset="0"/>
              </a:rPr>
              <a:t>most effective locations </a:t>
            </a:r>
          </a:p>
          <a:p>
            <a:pPr marL="0" indent="0">
              <a:buNone/>
            </a:pPr>
            <a:r>
              <a:rPr lang="en-US">
                <a:latin typeface="Times New Roman" panose="02020603050405020304" pitchFamily="18" charset="0"/>
                <a:cs typeface="Times New Roman" panose="02020603050405020304" pitchFamily="18" charset="0"/>
              </a:rPr>
              <a:t>(not achieved within catchment targeting)</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…but has led to a small (but significant) </a:t>
            </a:r>
          </a:p>
          <a:p>
            <a:pPr marL="0" indent="0">
              <a:buNone/>
            </a:pPr>
            <a:r>
              <a:rPr lang="en-US">
                <a:latin typeface="Times New Roman" panose="02020603050405020304" pitchFamily="18" charset="0"/>
                <a:cs typeface="Times New Roman" panose="02020603050405020304" pitchFamily="18" charset="0"/>
              </a:rPr>
              <a:t>reduction in farm crop revenues</a:t>
            </a:r>
          </a:p>
          <a:p>
            <a:pPr marL="0" indent="0">
              <a:buNone/>
            </a:pPr>
            <a:endParaRPr lang="en-US">
              <a:cs typeface="Times New Roman" panose="02020603050405020304" pitchFamily="18" charset="0"/>
            </a:endParaRPr>
          </a:p>
          <a:p>
            <a:pPr algn="l"/>
            <a:endParaRPr lang="da-DK" sz="1800"/>
          </a:p>
        </p:txBody>
      </p:sp>
      <p:sp>
        <p:nvSpPr>
          <p:cNvPr id="13" name="Tekstfelt 12">
            <a:extLst>
              <a:ext uri="{FF2B5EF4-FFF2-40B4-BE49-F238E27FC236}">
                <a16:creationId xmlns:a16="http://schemas.microsoft.com/office/drawing/2014/main" id="{7521FE12-D92E-CBED-5718-15E22BF606D7}"/>
              </a:ext>
            </a:extLst>
          </p:cNvPr>
          <p:cNvSpPr txBox="1"/>
          <p:nvPr/>
        </p:nvSpPr>
        <p:spPr>
          <a:xfrm>
            <a:off x="4913376" y="1403238"/>
            <a:ext cx="914400" cy="914400"/>
          </a:xfrm>
          <a:prstGeom prst="rect">
            <a:avLst/>
          </a:prstGeom>
          <a:noFill/>
        </p:spPr>
        <p:txBody>
          <a:bodyPr vert="horz" wrap="none" lIns="91440" tIns="45720" rIns="91440" bIns="45720" rtlCol="0">
            <a:noAutofit/>
          </a:bodyPr>
          <a:lstStyle/>
          <a:p>
            <a:pPr algn="l"/>
            <a:r>
              <a:rPr lang="en-GB" sz="1800" b="1">
                <a:latin typeface="Times New Roman" panose="02020603050405020304" pitchFamily="18" charset="0"/>
                <a:cs typeface="Times New Roman" panose="02020603050405020304" pitchFamily="18" charset="0"/>
              </a:rPr>
              <a:t>Results (preliminary):</a:t>
            </a:r>
          </a:p>
        </p:txBody>
      </p:sp>
      <p:sp>
        <p:nvSpPr>
          <p:cNvPr id="14" name="Tekstfelt 13">
            <a:extLst>
              <a:ext uri="{FF2B5EF4-FFF2-40B4-BE49-F238E27FC236}">
                <a16:creationId xmlns:a16="http://schemas.microsoft.com/office/drawing/2014/main" id="{BE255E53-5225-850B-227C-A46E9E314550}"/>
              </a:ext>
            </a:extLst>
          </p:cNvPr>
          <p:cNvSpPr txBox="1"/>
          <p:nvPr/>
        </p:nvSpPr>
        <p:spPr>
          <a:xfrm>
            <a:off x="200087" y="4920232"/>
            <a:ext cx="8435370" cy="1120816"/>
          </a:xfrm>
          <a:prstGeom prst="rect">
            <a:avLst/>
          </a:prstGeom>
          <a:noFill/>
        </p:spPr>
        <p:txBody>
          <a:bodyPr vert="horz" wrap="none" lIns="91440" tIns="45720" rIns="91440" bIns="45720" rtlCol="0">
            <a:noAutofit/>
          </a:bodyPr>
          <a:lstStyle/>
          <a:p>
            <a:pPr algn="l"/>
            <a:r>
              <a:rPr lang="en-GB" sz="1800">
                <a:latin typeface="Times New Roman" panose="02020603050405020304" pitchFamily="18" charset="0"/>
                <a:cs typeface="Times New Roman" panose="02020603050405020304" pitchFamily="18" charset="0"/>
              </a:rPr>
              <a:t>Strengths:   Based on real decisions, in real landscapes, by real farmers</a:t>
            </a:r>
          </a:p>
          <a:p>
            <a:pPr algn="l"/>
            <a:endParaRPr lang="en-GB">
              <a:latin typeface="Times New Roman" panose="02020603050405020304" pitchFamily="18" charset="0"/>
              <a:cs typeface="Times New Roman" panose="02020603050405020304" pitchFamily="18" charset="0"/>
            </a:endParaRPr>
          </a:p>
          <a:p>
            <a:pPr algn="l"/>
            <a:r>
              <a:rPr lang="en-GB" sz="1800">
                <a:latin typeface="Times New Roman" panose="02020603050405020304" pitchFamily="18" charset="0"/>
                <a:cs typeface="Times New Roman" panose="02020603050405020304" pitchFamily="18" charset="0"/>
              </a:rPr>
              <a:t>Limitations: Data does not allow robust assessment of water quality outcomes </a:t>
            </a:r>
          </a:p>
          <a:p>
            <a:pPr algn="l"/>
            <a:r>
              <a:rPr lang="en-GB">
                <a:latin typeface="Times New Roman" panose="02020603050405020304" pitchFamily="18" charset="0"/>
                <a:cs typeface="Times New Roman" panose="02020603050405020304" pitchFamily="18" charset="0"/>
              </a:rPr>
              <a:t>		   </a:t>
            </a:r>
            <a:r>
              <a:rPr lang="en-GB" sz="1800">
                <a:latin typeface="Times New Roman" panose="02020603050405020304" pitchFamily="18" charset="0"/>
                <a:cs typeface="Times New Roman" panose="02020603050405020304" pitchFamily="18" charset="0"/>
              </a:rPr>
              <a:t>&amp; we are not able to test alternative scheme design </a:t>
            </a:r>
          </a:p>
        </p:txBody>
      </p:sp>
    </p:spTree>
    <p:extLst>
      <p:ext uri="{BB962C8B-B14F-4D97-AF65-F5344CB8AC3E}">
        <p14:creationId xmlns:p14="http://schemas.microsoft.com/office/powerpoint/2010/main" val="41334817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5A137-A448-BD2D-620B-FB1C0F0ED864}"/>
              </a:ext>
            </a:extLst>
          </p:cNvPr>
          <p:cNvSpPr>
            <a:spLocks noGrp="1"/>
          </p:cNvSpPr>
          <p:nvPr>
            <p:ph type="title"/>
          </p:nvPr>
        </p:nvSpPr>
        <p:spPr>
          <a:xfrm>
            <a:off x="248855" y="273206"/>
            <a:ext cx="8646289" cy="1921353"/>
          </a:xfrm>
        </p:spPr>
        <p:txBody>
          <a:bodyPr/>
          <a:lstStyle/>
          <a:p>
            <a:br>
              <a:rPr lang="en-GB" sz="2400">
                <a:solidFill>
                  <a:srgbClr val="FF0000"/>
                </a:solidFill>
                <a:latin typeface="Times New Roman" panose="02020603050405020304" pitchFamily="18" charset="0"/>
                <a:cs typeface="Times New Roman" panose="02020603050405020304" pitchFamily="18" charset="0"/>
              </a:rPr>
            </a:br>
            <a:br>
              <a:rPr lang="en-GB" sz="2400">
                <a:solidFill>
                  <a:srgbClr val="FF0000"/>
                </a:solidFill>
                <a:latin typeface="Times New Roman" panose="02020603050405020304" pitchFamily="18" charset="0"/>
                <a:cs typeface="Times New Roman" panose="02020603050405020304" pitchFamily="18" charset="0"/>
              </a:rPr>
            </a:br>
            <a:r>
              <a:rPr lang="en-GB">
                <a:solidFill>
                  <a:schemeClr val="accent1"/>
                </a:solidFill>
                <a:latin typeface="Times New Roman" panose="02020603050405020304" pitchFamily="18" charset="0"/>
                <a:cs typeface="Times New Roman" panose="02020603050405020304" pitchFamily="18" charset="0"/>
              </a:rPr>
              <a:t>RQ3: </a:t>
            </a:r>
            <a:r>
              <a:rPr lang="en-GB">
                <a:solidFill>
                  <a:schemeClr val="tx1"/>
                </a:solidFill>
                <a:latin typeface="Times New Roman" panose="02020603050405020304" pitchFamily="18" charset="0"/>
                <a:cs typeface="Times New Roman" panose="02020603050405020304" pitchFamily="18" charset="0"/>
              </a:rPr>
              <a:t>Does the scheme encourage effective coordination between farmers in the catchments ?</a:t>
            </a:r>
            <a:br>
              <a:rPr lang="en-GB">
                <a:solidFill>
                  <a:schemeClr val="tx1"/>
                </a:solidFill>
                <a:latin typeface="Times New Roman" panose="02020603050405020304" pitchFamily="18" charset="0"/>
                <a:cs typeface="Times New Roman" panose="02020603050405020304" pitchFamily="18" charset="0"/>
              </a:rPr>
            </a:br>
            <a:r>
              <a:rPr lang="en-GB">
                <a:solidFill>
                  <a:schemeClr val="accent1"/>
                </a:solidFill>
                <a:latin typeface="Times New Roman" panose="02020603050405020304" pitchFamily="18" charset="0"/>
                <a:cs typeface="Times New Roman" panose="02020603050405020304" pitchFamily="18" charset="0"/>
              </a:rPr>
              <a:t>RQ4: </a:t>
            </a:r>
            <a:r>
              <a:rPr lang="en-GB">
                <a:solidFill>
                  <a:schemeClr val="tx1"/>
                </a:solidFill>
                <a:latin typeface="Times New Roman" panose="02020603050405020304" pitchFamily="18" charset="0"/>
                <a:cs typeface="Times New Roman" panose="02020603050405020304" pitchFamily="18" charset="0"/>
              </a:rPr>
              <a:t>Can the coordination mechanisms be improved ?</a:t>
            </a:r>
            <a:br>
              <a:rPr lang="en-GB" sz="2400">
                <a:latin typeface="Times New Roman" panose="02020603050405020304" pitchFamily="18" charset="0"/>
                <a:cs typeface="Times New Roman" panose="02020603050405020304" pitchFamily="18" charset="0"/>
              </a:rPr>
            </a:br>
            <a:br>
              <a:rPr lang="en-GB" sz="2400">
                <a:latin typeface="Times New Roman" panose="02020603050405020304" pitchFamily="18" charset="0"/>
                <a:cs typeface="Times New Roman" panose="02020603050405020304" pitchFamily="18" charset="0"/>
              </a:rPr>
            </a:br>
            <a:endParaRPr lang="da-DK"/>
          </a:p>
        </p:txBody>
      </p:sp>
      <p:sp>
        <p:nvSpPr>
          <p:cNvPr id="3" name="Pladsholder til indhold 2">
            <a:extLst>
              <a:ext uri="{FF2B5EF4-FFF2-40B4-BE49-F238E27FC236}">
                <a16:creationId xmlns:a16="http://schemas.microsoft.com/office/drawing/2014/main" id="{BF57B9D9-42A9-02A8-1AFB-7A1088808C31}"/>
              </a:ext>
            </a:extLst>
          </p:cNvPr>
          <p:cNvSpPr>
            <a:spLocks noGrp="1"/>
          </p:cNvSpPr>
          <p:nvPr>
            <p:ph idx="1"/>
          </p:nvPr>
        </p:nvSpPr>
        <p:spPr>
          <a:xfrm>
            <a:off x="253870" y="1861209"/>
            <a:ext cx="8646289" cy="4213410"/>
          </a:xfrm>
        </p:spPr>
        <p:txBody>
          <a:bodyPr/>
          <a:lstStyle/>
          <a:p>
            <a:pPr marL="228600" lvl="1" indent="0">
              <a:buNone/>
            </a:pPr>
            <a:endParaRPr lang="en-GB" sz="1800">
              <a:latin typeface="Times New Roman" panose="02020603050405020304" pitchFamily="18" charset="0"/>
              <a:cs typeface="Times New Roman" panose="02020603050405020304" pitchFamily="18" charset="0"/>
            </a:endParaRPr>
          </a:p>
          <a:p>
            <a:endParaRPr lang="da-DK"/>
          </a:p>
        </p:txBody>
      </p:sp>
      <p:sp>
        <p:nvSpPr>
          <p:cNvPr id="4" name="Pladsholder til dato 3">
            <a:extLst>
              <a:ext uri="{FF2B5EF4-FFF2-40B4-BE49-F238E27FC236}">
                <a16:creationId xmlns:a16="http://schemas.microsoft.com/office/drawing/2014/main" id="{686FF414-A335-FFFE-5CE0-C04D9F8967B0}"/>
              </a:ext>
            </a:extLst>
          </p:cNvPr>
          <p:cNvSpPr>
            <a:spLocks noGrp="1"/>
          </p:cNvSpPr>
          <p:nvPr>
            <p:ph type="dt" sz="half" idx="2"/>
          </p:nvPr>
        </p:nvSpPr>
        <p:spPr/>
        <p:txBody>
          <a:bodyPr/>
          <a:lstStyle/>
          <a:p>
            <a:pPr algn="l"/>
            <a:fld id="{0B073F77-23D7-8D42-8A72-DCC1827EEC11}" type="datetime1">
              <a:rPr lang="it-IT" smtClean="0"/>
              <a:t>03/10/2023</a:t>
            </a:fld>
            <a:endParaRPr lang="it-IT"/>
          </a:p>
        </p:txBody>
      </p:sp>
      <p:sp>
        <p:nvSpPr>
          <p:cNvPr id="5" name="Pladsholder til slidenummer 4">
            <a:extLst>
              <a:ext uri="{FF2B5EF4-FFF2-40B4-BE49-F238E27FC236}">
                <a16:creationId xmlns:a16="http://schemas.microsoft.com/office/drawing/2014/main" id="{C2B07B33-0FD9-41F6-D179-18D8D145016D}"/>
              </a:ext>
            </a:extLst>
          </p:cNvPr>
          <p:cNvSpPr>
            <a:spLocks noGrp="1"/>
          </p:cNvSpPr>
          <p:nvPr>
            <p:ph type="sldNum" sz="quarter" idx="4"/>
          </p:nvPr>
        </p:nvSpPr>
        <p:spPr/>
        <p:txBody>
          <a:bodyPr/>
          <a:lstStyle/>
          <a:p>
            <a:fld id="{24A99081-5F7D-6B48-A940-E14DD127A422}" type="slidenum">
              <a:rPr lang="it-IT" smtClean="0"/>
              <a:pPr/>
              <a:t>98</a:t>
            </a:fld>
            <a:endParaRPr lang="it-IT"/>
          </a:p>
        </p:txBody>
      </p:sp>
      <p:sp>
        <p:nvSpPr>
          <p:cNvPr id="6" name="Tekstfelt 5">
            <a:extLst>
              <a:ext uri="{FF2B5EF4-FFF2-40B4-BE49-F238E27FC236}">
                <a16:creationId xmlns:a16="http://schemas.microsoft.com/office/drawing/2014/main" id="{8195517A-F242-14BC-D4F0-0362830C77DA}"/>
              </a:ext>
            </a:extLst>
          </p:cNvPr>
          <p:cNvSpPr txBox="1"/>
          <p:nvPr/>
        </p:nvSpPr>
        <p:spPr>
          <a:xfrm>
            <a:off x="253869" y="2398769"/>
            <a:ext cx="8651305" cy="3721564"/>
          </a:xfrm>
          <a:prstGeom prst="rect">
            <a:avLst/>
          </a:prstGeom>
          <a:noFill/>
        </p:spPr>
        <p:txBody>
          <a:bodyPr vert="horz" wrap="none" lIns="91440" tIns="45720" rIns="91440" bIns="45720" rtlCol="0">
            <a:noAutofit/>
          </a:bodyPr>
          <a:lstStyle/>
          <a:p>
            <a:pPr algn="l"/>
            <a:r>
              <a:rPr lang="en-GB" sz="2400">
                <a:latin typeface="Times New Roman" panose="02020603050405020304" pitchFamily="18" charset="0"/>
                <a:cs typeface="Times New Roman" panose="02020603050405020304" pitchFamily="18" charset="0"/>
              </a:rPr>
              <a:t>Focus on </a:t>
            </a:r>
            <a:r>
              <a:rPr lang="en-GB" sz="2400" i="1">
                <a:latin typeface="Times New Roman" panose="02020603050405020304" pitchFamily="18" charset="0"/>
                <a:cs typeface="Times New Roman" panose="02020603050405020304" pitchFamily="18" charset="0"/>
              </a:rPr>
              <a:t>internal coordination mechanisms: </a:t>
            </a:r>
          </a:p>
          <a:p>
            <a:pPr algn="l"/>
            <a:endParaRPr lang="en-GB" sz="2400" i="1">
              <a:cs typeface="Times New Roman" panose="02020603050405020304" pitchFamily="18" charset="0"/>
            </a:endParaRPr>
          </a:p>
          <a:p>
            <a:pPr algn="l"/>
            <a:endParaRPr lang="en-GB" sz="2400" i="1">
              <a:cs typeface="Times New Roman" panose="02020603050405020304" pitchFamily="18" charset="0"/>
            </a:endParaRPr>
          </a:p>
          <a:p>
            <a:endParaRPr lang="en-GB" sz="2400">
              <a:cs typeface="Times New Roman" panose="02020603050405020304" pitchFamily="18" charset="0"/>
            </a:endParaRPr>
          </a:p>
          <a:p>
            <a:r>
              <a:rPr lang="en-GB" sz="2400">
                <a:latin typeface="Times New Roman" panose="02020603050405020304" pitchFamily="18" charset="0"/>
                <a:cs typeface="Times New Roman" panose="02020603050405020304" pitchFamily="18" charset="0"/>
              </a:rPr>
              <a:t>Success indicators of a collective scheme: </a:t>
            </a:r>
          </a:p>
          <a:p>
            <a:endParaRPr lang="en-GB" sz="2400">
              <a:cs typeface="Times New Roman" panose="02020603050405020304" pitchFamily="18" charset="0"/>
            </a:endParaRPr>
          </a:p>
          <a:p>
            <a:endParaRPr lang="en-GB" sz="2400">
              <a:cs typeface="Times New Roman" panose="02020603050405020304" pitchFamily="18" charset="0"/>
            </a:endParaRPr>
          </a:p>
          <a:p>
            <a:endParaRPr lang="en-GB" sz="2400"/>
          </a:p>
          <a:p>
            <a:r>
              <a:rPr lang="en-GB" sz="2400">
                <a:latin typeface="Times New Roman" panose="02020603050405020304" pitchFamily="18" charset="0"/>
                <a:cs typeface="Times New Roman" panose="02020603050405020304" pitchFamily="18" charset="0"/>
              </a:rPr>
              <a:t>Use experiments to conduct an ex-ante evaluation </a:t>
            </a:r>
          </a:p>
          <a:p>
            <a:pPr algn="l"/>
            <a:r>
              <a:rPr lang="en-GB" sz="2400">
                <a:latin typeface="Times New Roman" panose="02020603050405020304" pitchFamily="18" charset="0"/>
                <a:cs typeface="Times New Roman" panose="02020603050405020304" pitchFamily="18" charset="0"/>
              </a:rPr>
              <a:t>of alternative </a:t>
            </a:r>
            <a:r>
              <a:rPr lang="en-GB" sz="2400" i="1">
                <a:latin typeface="Times New Roman" panose="02020603050405020304" pitchFamily="18" charset="0"/>
                <a:cs typeface="Times New Roman" panose="02020603050405020304" pitchFamily="18" charset="0"/>
              </a:rPr>
              <a:t>collective scheme designs:</a:t>
            </a:r>
          </a:p>
          <a:p>
            <a:endParaRPr lang="en-GB" sz="2400">
              <a:cs typeface="Times New Roman" panose="02020603050405020304" pitchFamily="18" charset="0"/>
            </a:endParaRPr>
          </a:p>
          <a:p>
            <a:pPr algn="l"/>
            <a:endParaRPr lang="da-DK" sz="1800"/>
          </a:p>
        </p:txBody>
      </p:sp>
      <p:sp>
        <p:nvSpPr>
          <p:cNvPr id="7" name="Afrundet rektangel 6">
            <a:extLst>
              <a:ext uri="{FF2B5EF4-FFF2-40B4-BE49-F238E27FC236}">
                <a16:creationId xmlns:a16="http://schemas.microsoft.com/office/drawing/2014/main" id="{0B0642B7-75F5-0C8A-546A-281E4BBFEFCD}"/>
              </a:ext>
            </a:extLst>
          </p:cNvPr>
          <p:cNvSpPr/>
          <p:nvPr/>
        </p:nvSpPr>
        <p:spPr>
          <a:xfrm>
            <a:off x="3547872" y="2892546"/>
            <a:ext cx="5352287" cy="9723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a:latin typeface="Times New Roman" panose="02020603050405020304" pitchFamily="18" charset="0"/>
                <a:cs typeface="Times New Roman" panose="02020603050405020304" pitchFamily="18" charset="0"/>
              </a:rPr>
              <a:t>C</a:t>
            </a:r>
            <a:r>
              <a:rPr lang="en-GB" sz="1800">
                <a:latin typeface="Times New Roman" panose="02020603050405020304" pitchFamily="18" charset="0"/>
                <a:cs typeface="Times New Roman" panose="02020603050405020304" pitchFamily="18" charset="0"/>
              </a:rPr>
              <a:t>oordination of nitrogen mitigation effort between farmers in response to collective scheme design</a:t>
            </a:r>
          </a:p>
        </p:txBody>
      </p:sp>
      <p:sp>
        <p:nvSpPr>
          <p:cNvPr id="8" name="Afrundet rektangel 7">
            <a:extLst>
              <a:ext uri="{FF2B5EF4-FFF2-40B4-BE49-F238E27FC236}">
                <a16:creationId xmlns:a16="http://schemas.microsoft.com/office/drawing/2014/main" id="{E7931135-FC32-F6DE-90F8-1B4FD13D3AF5}"/>
              </a:ext>
            </a:extLst>
          </p:cNvPr>
          <p:cNvSpPr/>
          <p:nvPr/>
        </p:nvSpPr>
        <p:spPr>
          <a:xfrm>
            <a:off x="3547873" y="4306819"/>
            <a:ext cx="5342258" cy="9723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a:latin typeface="Times New Roman" panose="02020603050405020304" pitchFamily="18" charset="0"/>
                <a:cs typeface="Times New Roman" panose="02020603050405020304" pitchFamily="18" charset="0"/>
              </a:rPr>
              <a:t>Environmental effectiveness, </a:t>
            </a:r>
          </a:p>
          <a:p>
            <a:r>
              <a:rPr lang="en-GB" sz="1800">
                <a:latin typeface="Times New Roman" panose="02020603050405020304" pitchFamily="18" charset="0"/>
                <a:cs typeface="Times New Roman" panose="02020603050405020304" pitchFamily="18" charset="0"/>
              </a:rPr>
              <a:t>Social Welfare and Equity </a:t>
            </a:r>
          </a:p>
        </p:txBody>
      </p:sp>
    </p:spTree>
    <p:extLst>
      <p:ext uri="{BB962C8B-B14F-4D97-AF65-F5344CB8AC3E}">
        <p14:creationId xmlns:p14="http://schemas.microsoft.com/office/powerpoint/2010/main" val="19053029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4A285-857A-4AF4-1F22-962BAC1A242E}"/>
              </a:ext>
            </a:extLst>
          </p:cNvPr>
          <p:cNvSpPr>
            <a:spLocks noGrp="1"/>
          </p:cNvSpPr>
          <p:nvPr>
            <p:ph type="title"/>
          </p:nvPr>
        </p:nvSpPr>
        <p:spPr>
          <a:xfrm>
            <a:off x="248855" y="153848"/>
            <a:ext cx="8646289" cy="845406"/>
          </a:xfrm>
        </p:spPr>
        <p:txBody>
          <a:bodyPr/>
          <a:lstStyle/>
          <a:p>
            <a:r>
              <a:rPr lang="en-GB">
                <a:latin typeface="Times New Roman" panose="02020603050405020304" pitchFamily="18" charset="0"/>
                <a:cs typeface="Times New Roman" panose="02020603050405020304" pitchFamily="18" charset="0"/>
              </a:rPr>
              <a:t>Experimental set-up</a:t>
            </a:r>
          </a:p>
        </p:txBody>
      </p:sp>
      <p:sp>
        <p:nvSpPr>
          <p:cNvPr id="4" name="Pladsholder til dato 3">
            <a:extLst>
              <a:ext uri="{FF2B5EF4-FFF2-40B4-BE49-F238E27FC236}">
                <a16:creationId xmlns:a16="http://schemas.microsoft.com/office/drawing/2014/main" id="{8F875473-ED95-0323-E66A-C1E495AF6B7E}"/>
              </a:ext>
            </a:extLst>
          </p:cNvPr>
          <p:cNvSpPr>
            <a:spLocks noGrp="1"/>
          </p:cNvSpPr>
          <p:nvPr>
            <p:ph type="dt" sz="half" idx="2"/>
          </p:nvPr>
        </p:nvSpPr>
        <p:spPr>
          <a:xfrm>
            <a:off x="114743" y="6080704"/>
            <a:ext cx="2065310" cy="323968"/>
          </a:xfrm>
        </p:spPr>
        <p:txBody>
          <a:bodyPr/>
          <a:lstStyle/>
          <a:p>
            <a:pPr algn="l"/>
            <a:r>
              <a:rPr lang="it-IT"/>
              <a:t>04/10/2023</a:t>
            </a:r>
          </a:p>
        </p:txBody>
      </p:sp>
      <p:sp>
        <p:nvSpPr>
          <p:cNvPr id="5" name="Pladsholder til slidenummer 4">
            <a:extLst>
              <a:ext uri="{FF2B5EF4-FFF2-40B4-BE49-F238E27FC236}">
                <a16:creationId xmlns:a16="http://schemas.microsoft.com/office/drawing/2014/main" id="{C9099768-A63C-0360-C570-3E900A245E56}"/>
              </a:ext>
            </a:extLst>
          </p:cNvPr>
          <p:cNvSpPr>
            <a:spLocks noGrp="1"/>
          </p:cNvSpPr>
          <p:nvPr>
            <p:ph type="sldNum" sz="quarter" idx="4"/>
          </p:nvPr>
        </p:nvSpPr>
        <p:spPr>
          <a:xfrm>
            <a:off x="8395272" y="6267072"/>
            <a:ext cx="365760" cy="365760"/>
          </a:xfrm>
        </p:spPr>
        <p:txBody>
          <a:bodyPr/>
          <a:lstStyle/>
          <a:p>
            <a:fld id="{24A99081-5F7D-6B48-A940-E14DD127A422}" type="slidenum">
              <a:rPr lang="it-IT" smtClean="0"/>
              <a:pPr/>
              <a:t>99</a:t>
            </a:fld>
            <a:endParaRPr lang="it-IT"/>
          </a:p>
        </p:txBody>
      </p:sp>
      <p:sp>
        <p:nvSpPr>
          <p:cNvPr id="10" name="Oval 5">
            <a:extLst>
              <a:ext uri="{FF2B5EF4-FFF2-40B4-BE49-F238E27FC236}">
                <a16:creationId xmlns:a16="http://schemas.microsoft.com/office/drawing/2014/main" id="{C3B0D993-4F2C-301F-D217-EDE1F15990DD}"/>
              </a:ext>
            </a:extLst>
          </p:cNvPr>
          <p:cNvSpPr/>
          <p:nvPr/>
        </p:nvSpPr>
        <p:spPr>
          <a:xfrm>
            <a:off x="268849" y="3423577"/>
            <a:ext cx="2418391" cy="18798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atin typeface="Times New Roman" panose="02020603050405020304" pitchFamily="18" charset="0"/>
                <a:cs typeface="Times New Roman" panose="02020603050405020304" pitchFamily="18" charset="0"/>
              </a:rPr>
              <a:t>Waterbody</a:t>
            </a:r>
          </a:p>
          <a:p>
            <a:pPr algn="ctr"/>
            <a:endParaRPr lang="en-GB">
              <a:latin typeface="Times New Roman" panose="02020603050405020304" pitchFamily="18" charset="0"/>
              <a:cs typeface="Times New Roman" panose="02020603050405020304" pitchFamily="18" charset="0"/>
            </a:endParaRPr>
          </a:p>
          <a:p>
            <a:pPr algn="ctr"/>
            <a:endParaRPr lang="en-GB">
              <a:latin typeface="Times New Roman" panose="02020603050405020304" pitchFamily="18" charset="0"/>
              <a:cs typeface="Times New Roman" panose="02020603050405020304" pitchFamily="18" charset="0"/>
            </a:endParaRPr>
          </a:p>
          <a:p>
            <a:pPr algn="ctr"/>
            <a:endParaRPr lang="en-GB">
              <a:latin typeface="Times New Roman" panose="02020603050405020304" pitchFamily="18" charset="0"/>
              <a:cs typeface="Times New Roman" panose="02020603050405020304" pitchFamily="18" charset="0"/>
            </a:endParaRPr>
          </a:p>
        </p:txBody>
      </p:sp>
      <p:sp>
        <p:nvSpPr>
          <p:cNvPr id="11" name="Rounded Rectangle 6">
            <a:extLst>
              <a:ext uri="{FF2B5EF4-FFF2-40B4-BE49-F238E27FC236}">
                <a16:creationId xmlns:a16="http://schemas.microsoft.com/office/drawing/2014/main" id="{589A6B40-CF81-80F7-BAF6-F607BEE1E56B}"/>
              </a:ext>
            </a:extLst>
          </p:cNvPr>
          <p:cNvSpPr/>
          <p:nvPr/>
        </p:nvSpPr>
        <p:spPr>
          <a:xfrm>
            <a:off x="240298" y="1106895"/>
            <a:ext cx="2543911" cy="1351805"/>
          </a:xfrm>
          <a:prstGeom prst="roundRect">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latin typeface="Times New Roman" panose="02020603050405020304" pitchFamily="18" charset="0"/>
                <a:cs typeface="Times New Roman" panose="02020603050405020304" pitchFamily="18" charset="0"/>
              </a:rPr>
              <a:t>Farmers in a catchment</a:t>
            </a:r>
          </a:p>
          <a:p>
            <a:pPr algn="ctr"/>
            <a:endParaRPr lang="en-GB">
              <a:latin typeface="Times New Roman" panose="02020603050405020304" pitchFamily="18" charset="0"/>
              <a:cs typeface="Times New Roman" panose="02020603050405020304" pitchFamily="18" charset="0"/>
            </a:endParaRPr>
          </a:p>
          <a:p>
            <a:pPr algn="ctr"/>
            <a:endParaRPr lang="en-GB">
              <a:solidFill>
                <a:schemeClr val="tx1"/>
              </a:solidFill>
              <a:latin typeface="Times New Roman" panose="02020603050405020304" pitchFamily="18" charset="0"/>
              <a:cs typeface="Times New Roman" panose="02020603050405020304" pitchFamily="18" charset="0"/>
            </a:endParaRPr>
          </a:p>
        </p:txBody>
      </p:sp>
      <p:sp>
        <p:nvSpPr>
          <p:cNvPr id="12" name="Rounded Rectangle 7">
            <a:extLst>
              <a:ext uri="{FF2B5EF4-FFF2-40B4-BE49-F238E27FC236}">
                <a16:creationId xmlns:a16="http://schemas.microsoft.com/office/drawing/2014/main" id="{D36B4836-0972-9083-ADD1-D98C6BE635E2}"/>
              </a:ext>
            </a:extLst>
          </p:cNvPr>
          <p:cNvSpPr/>
          <p:nvPr/>
        </p:nvSpPr>
        <p:spPr>
          <a:xfrm>
            <a:off x="4943624" y="1754186"/>
            <a:ext cx="2697326" cy="1543237"/>
          </a:xfrm>
          <a:prstGeom prst="roundRect">
            <a:avLst/>
          </a:prstGeom>
          <a:solidFill>
            <a:schemeClr val="accent5">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Times New Roman" panose="02020603050405020304" pitchFamily="18" charset="0"/>
                <a:cs typeface="Times New Roman" panose="02020603050405020304" pitchFamily="18" charset="0"/>
              </a:rPr>
              <a:t>Regulator</a:t>
            </a:r>
          </a:p>
        </p:txBody>
      </p:sp>
      <p:sp>
        <p:nvSpPr>
          <p:cNvPr id="13" name="Down Arrow 8">
            <a:extLst>
              <a:ext uri="{FF2B5EF4-FFF2-40B4-BE49-F238E27FC236}">
                <a16:creationId xmlns:a16="http://schemas.microsoft.com/office/drawing/2014/main" id="{863A0AE8-9707-1AF1-F667-B43FFED07A23}"/>
              </a:ext>
            </a:extLst>
          </p:cNvPr>
          <p:cNvSpPr/>
          <p:nvPr/>
        </p:nvSpPr>
        <p:spPr>
          <a:xfrm>
            <a:off x="1997222" y="2525805"/>
            <a:ext cx="428986" cy="1057094"/>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0">
            <a:extLst>
              <a:ext uri="{FF2B5EF4-FFF2-40B4-BE49-F238E27FC236}">
                <a16:creationId xmlns:a16="http://schemas.microsoft.com/office/drawing/2014/main" id="{7C3DF4EC-8F5F-99BD-FA41-C93AED042BC8}"/>
              </a:ext>
            </a:extLst>
          </p:cNvPr>
          <p:cNvSpPr txBox="1"/>
          <p:nvPr/>
        </p:nvSpPr>
        <p:spPr>
          <a:xfrm>
            <a:off x="0" y="2796624"/>
            <a:ext cx="1619240"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N leaching</a:t>
            </a:r>
          </a:p>
        </p:txBody>
      </p:sp>
      <p:cxnSp>
        <p:nvCxnSpPr>
          <p:cNvPr id="15" name="Straight Arrow Connector 13">
            <a:extLst>
              <a:ext uri="{FF2B5EF4-FFF2-40B4-BE49-F238E27FC236}">
                <a16:creationId xmlns:a16="http://schemas.microsoft.com/office/drawing/2014/main" id="{FB033869-97EF-1808-0FA9-E4AE9551037D}"/>
              </a:ext>
            </a:extLst>
          </p:cNvPr>
          <p:cNvCxnSpPr>
            <a:cxnSpLocks/>
            <a:stCxn id="12" idx="1"/>
            <a:endCxn id="10" idx="7"/>
          </p:cNvCxnSpPr>
          <p:nvPr/>
        </p:nvCxnSpPr>
        <p:spPr>
          <a:xfrm flipH="1">
            <a:off x="2333075" y="2525805"/>
            <a:ext cx="2610549" cy="11730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E4003921-C0E4-90B9-5E44-8E5F2853A24C}"/>
              </a:ext>
            </a:extLst>
          </p:cNvPr>
          <p:cNvCxnSpPr>
            <a:cxnSpLocks/>
            <a:stCxn id="12" idx="1"/>
            <a:endCxn id="11" idx="3"/>
          </p:cNvCxnSpPr>
          <p:nvPr/>
        </p:nvCxnSpPr>
        <p:spPr>
          <a:xfrm flipH="1" flipV="1">
            <a:off x="2784209" y="1782798"/>
            <a:ext cx="2159415" cy="7430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7">
            <a:extLst>
              <a:ext uri="{FF2B5EF4-FFF2-40B4-BE49-F238E27FC236}">
                <a16:creationId xmlns:a16="http://schemas.microsoft.com/office/drawing/2014/main" id="{39535E17-7571-D8CF-880B-8E3F5CB494DB}"/>
              </a:ext>
            </a:extLst>
          </p:cNvPr>
          <p:cNvSpPr txBox="1"/>
          <p:nvPr/>
        </p:nvSpPr>
        <p:spPr>
          <a:xfrm rot="20097311">
            <a:off x="2738756" y="2717469"/>
            <a:ext cx="1988488"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Sets N load target</a:t>
            </a:r>
          </a:p>
        </p:txBody>
      </p:sp>
      <p:sp>
        <p:nvSpPr>
          <p:cNvPr id="18" name="TextBox 18">
            <a:extLst>
              <a:ext uri="{FF2B5EF4-FFF2-40B4-BE49-F238E27FC236}">
                <a16:creationId xmlns:a16="http://schemas.microsoft.com/office/drawing/2014/main" id="{6676B56D-8C6C-1075-3076-841B69AA11E3}"/>
              </a:ext>
            </a:extLst>
          </p:cNvPr>
          <p:cNvSpPr txBox="1"/>
          <p:nvPr/>
        </p:nvSpPr>
        <p:spPr>
          <a:xfrm rot="1058357">
            <a:off x="2812304" y="1850064"/>
            <a:ext cx="2296661"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Incentive mechanisms  </a:t>
            </a:r>
          </a:p>
        </p:txBody>
      </p:sp>
      <p:sp>
        <p:nvSpPr>
          <p:cNvPr id="28" name="TextBox 11">
            <a:extLst>
              <a:ext uri="{FF2B5EF4-FFF2-40B4-BE49-F238E27FC236}">
                <a16:creationId xmlns:a16="http://schemas.microsoft.com/office/drawing/2014/main" id="{D07CF7F8-DD93-F8D1-D393-846382CE9B79}"/>
              </a:ext>
            </a:extLst>
          </p:cNvPr>
          <p:cNvSpPr txBox="1"/>
          <p:nvPr/>
        </p:nvSpPr>
        <p:spPr>
          <a:xfrm>
            <a:off x="1255777" y="663900"/>
            <a:ext cx="6693408" cy="369332"/>
          </a:xfrm>
          <a:prstGeom prst="rect">
            <a:avLst/>
          </a:prstGeom>
          <a:noFill/>
        </p:spPr>
        <p:txBody>
          <a:bodyPr wrap="square" rtlCol="0">
            <a:spAutoFit/>
          </a:bodyPr>
          <a:lstStyle/>
          <a:p>
            <a:r>
              <a:rPr lang="en-GB" b="1">
                <a:latin typeface="Times New Roman" panose="02020603050405020304" pitchFamily="18" charset="0"/>
                <a:cs typeface="Times New Roman" panose="02020603050405020304" pitchFamily="18" charset="0"/>
              </a:rPr>
              <a:t>Mimic the features in the Danish Targeted Nitrogen Regulation</a:t>
            </a:r>
            <a:endParaRPr lang="en-GB" b="1"/>
          </a:p>
        </p:txBody>
      </p:sp>
      <p:sp>
        <p:nvSpPr>
          <p:cNvPr id="53" name="Tekstfelt 52">
            <a:extLst>
              <a:ext uri="{FF2B5EF4-FFF2-40B4-BE49-F238E27FC236}">
                <a16:creationId xmlns:a16="http://schemas.microsoft.com/office/drawing/2014/main" id="{5045B82E-D5AB-2076-251A-614D137F21FC}"/>
              </a:ext>
            </a:extLst>
          </p:cNvPr>
          <p:cNvSpPr txBox="1"/>
          <p:nvPr/>
        </p:nvSpPr>
        <p:spPr>
          <a:xfrm>
            <a:off x="3135222" y="3503804"/>
            <a:ext cx="5857458" cy="2041534"/>
          </a:xfrm>
          <a:prstGeom prst="rect">
            <a:avLst/>
          </a:prstGeom>
          <a:noFill/>
        </p:spPr>
        <p:txBody>
          <a:bodyPr vert="horz" wrap="none" lIns="91440" tIns="45720" rIns="91440" bIns="45720" rtlCol="0">
            <a:noAutofit/>
          </a:bodyPr>
          <a:lstStyle/>
          <a:p>
            <a:pPr algn="l"/>
            <a:r>
              <a:rPr lang="en-GB" sz="1800">
                <a:latin typeface="Times New Roman" panose="02020603050405020304" pitchFamily="18" charset="0"/>
                <a:cs typeface="Times New Roman" panose="02020603050405020304" pitchFamily="18" charset="0"/>
              </a:rPr>
              <a:t>Design features: </a:t>
            </a:r>
          </a:p>
          <a:p>
            <a:pPr marL="285750" indent="-285750" algn="l">
              <a:buFont typeface="Arial" panose="020B0604020202020204" pitchFamily="34" charset="0"/>
              <a:buChar char="•"/>
            </a:pPr>
            <a:r>
              <a:rPr lang="en-GB">
                <a:latin typeface="Times New Roman" panose="02020603050405020304" pitchFamily="18" charset="0"/>
                <a:cs typeface="Times New Roman" panose="02020603050405020304" pitchFamily="18" charset="0"/>
              </a:rPr>
              <a:t>	Collective load reduction requirement </a:t>
            </a:r>
            <a:endParaRPr lang="en-GB" sz="180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GB">
                <a:latin typeface="Times New Roman" panose="02020603050405020304" pitchFamily="18" charset="0"/>
                <a:cs typeface="Times New Roman" panose="02020603050405020304" pitchFamily="18" charset="0"/>
              </a:rPr>
              <a:t>	Subsidy </a:t>
            </a:r>
          </a:p>
          <a:p>
            <a:pPr marL="285750" indent="-285750" algn="l">
              <a:buFont typeface="Arial" panose="020B0604020202020204" pitchFamily="34" charset="0"/>
              <a:buChar char="•"/>
            </a:pPr>
            <a:r>
              <a:rPr lang="en-GB" sz="1800">
                <a:latin typeface="Times New Roman" panose="02020603050405020304" pitchFamily="18" charset="0"/>
                <a:cs typeface="Times New Roman" panose="02020603050405020304" pitchFamily="18" charset="0"/>
              </a:rPr>
              <a:t>	Subsidy reduction threat if target is not met </a:t>
            </a:r>
          </a:p>
          <a:p>
            <a:pPr marL="285750" indent="-285750" algn="l">
              <a:buFont typeface="Arial" panose="020B0604020202020204" pitchFamily="34" charset="0"/>
              <a:buChar char="•"/>
            </a:pPr>
            <a:r>
              <a:rPr lang="en-GB">
                <a:latin typeface="Times New Roman" panose="02020603050405020304" pitchFamily="18" charset="0"/>
                <a:cs typeface="Times New Roman" panose="02020603050405020304" pitchFamily="18" charset="0"/>
              </a:rPr>
              <a:t>   Bonus</a:t>
            </a:r>
            <a:endParaRPr lang="en-GB" sz="1800">
              <a:latin typeface="Times New Roman" panose="02020603050405020304" pitchFamily="18" charset="0"/>
              <a:cs typeface="Times New Roman" panose="02020603050405020304" pitchFamily="18" charset="0"/>
            </a:endParaRPr>
          </a:p>
          <a:p>
            <a:pPr algn="l"/>
            <a:r>
              <a:rPr lang="en-GB">
                <a:latin typeface="Times New Roman" panose="02020603050405020304" pitchFamily="18" charset="0"/>
                <a:cs typeface="Times New Roman" panose="02020603050405020304" pitchFamily="18" charset="0"/>
              </a:rPr>
              <a:t>Internal coordination:</a:t>
            </a:r>
          </a:p>
          <a:p>
            <a:pPr marL="285750" indent="-285750" algn="l">
              <a:buFont typeface="Arial" panose="020B0604020202020204" pitchFamily="34" charset="0"/>
              <a:buChar char="•"/>
            </a:pPr>
            <a:r>
              <a:rPr lang="en-GB" sz="1800">
                <a:latin typeface="Times New Roman" panose="02020603050405020304" pitchFamily="18" charset="0"/>
                <a:cs typeface="Times New Roman" panose="02020603050405020304" pitchFamily="18" charset="0"/>
              </a:rPr>
              <a:t>	Exclusion from the collective scheme</a:t>
            </a:r>
          </a:p>
          <a:p>
            <a:pPr marL="285750" indent="-285750" algn="l">
              <a:buFont typeface="Arial" panose="020B0604020202020204" pitchFamily="34" charset="0"/>
              <a:buChar char="•"/>
            </a:pPr>
            <a:r>
              <a:rPr lang="en-GB">
                <a:latin typeface="Times New Roman" panose="02020603050405020304" pitchFamily="18" charset="0"/>
                <a:cs typeface="Times New Roman" panose="02020603050405020304" pitchFamily="18" charset="0"/>
              </a:rPr>
              <a:t>	Transfer of subsidy between farmers to encourage </a:t>
            </a:r>
          </a:p>
          <a:p>
            <a:pPr algn="l"/>
            <a:r>
              <a:rPr lang="en-GB">
                <a:latin typeface="Times New Roman" panose="02020603050405020304" pitchFamily="18" charset="0"/>
                <a:cs typeface="Times New Roman" panose="02020603050405020304" pitchFamily="18" charset="0"/>
              </a:rPr>
              <a:t>        mitigation effort from environmentally effective areas </a:t>
            </a:r>
            <a:endParaRPr lang="en-GB" sz="1800">
              <a:latin typeface="Times New Roman" panose="02020603050405020304" pitchFamily="18" charset="0"/>
              <a:cs typeface="Times New Roman" panose="02020603050405020304" pitchFamily="18" charset="0"/>
            </a:endParaRPr>
          </a:p>
        </p:txBody>
      </p:sp>
      <p:sp>
        <p:nvSpPr>
          <p:cNvPr id="58" name="Down Arrow 8">
            <a:extLst>
              <a:ext uri="{FF2B5EF4-FFF2-40B4-BE49-F238E27FC236}">
                <a16:creationId xmlns:a16="http://schemas.microsoft.com/office/drawing/2014/main" id="{610C6339-3846-BC2B-6606-02CE59864614}"/>
              </a:ext>
            </a:extLst>
          </p:cNvPr>
          <p:cNvSpPr/>
          <p:nvPr/>
        </p:nvSpPr>
        <p:spPr>
          <a:xfrm>
            <a:off x="1223031" y="2507517"/>
            <a:ext cx="139258" cy="894421"/>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lipse 60">
            <a:extLst>
              <a:ext uri="{FF2B5EF4-FFF2-40B4-BE49-F238E27FC236}">
                <a16:creationId xmlns:a16="http://schemas.microsoft.com/office/drawing/2014/main" id="{0852E1C3-55C0-61BF-BC46-23897A10041A}"/>
              </a:ext>
            </a:extLst>
          </p:cNvPr>
          <p:cNvSpPr/>
          <p:nvPr/>
        </p:nvSpPr>
        <p:spPr>
          <a:xfrm>
            <a:off x="1865376" y="1682022"/>
            <a:ext cx="707352" cy="754033"/>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0" name="Billede 59" descr="Et billede, der indeholder skitse, tegning, Stregtegning, clipart&#10;&#10;Automatisk genereret beskrivelse">
            <a:extLst>
              <a:ext uri="{FF2B5EF4-FFF2-40B4-BE49-F238E27FC236}">
                <a16:creationId xmlns:a16="http://schemas.microsoft.com/office/drawing/2014/main" id="{976800CD-0CDF-9A67-B532-BF3F01AA1B0D}"/>
              </a:ext>
            </a:extLst>
          </p:cNvPr>
          <p:cNvPicPr>
            <a:picLocks noChangeAspect="1"/>
          </p:cNvPicPr>
          <p:nvPr/>
        </p:nvPicPr>
        <p:blipFill>
          <a:blip r:embed="rId3"/>
          <a:stretch>
            <a:fillRect/>
          </a:stretch>
        </p:blipFill>
        <p:spPr>
          <a:xfrm>
            <a:off x="1993204" y="1823451"/>
            <a:ext cx="485673" cy="485673"/>
          </a:xfrm>
          <a:prstGeom prst="rect">
            <a:avLst/>
          </a:prstGeom>
        </p:spPr>
      </p:pic>
      <p:sp>
        <p:nvSpPr>
          <p:cNvPr id="63" name="Ellipse 62">
            <a:extLst>
              <a:ext uri="{FF2B5EF4-FFF2-40B4-BE49-F238E27FC236}">
                <a16:creationId xmlns:a16="http://schemas.microsoft.com/office/drawing/2014/main" id="{02F19CC5-F00A-02CE-1A18-6EF913262C2E}"/>
              </a:ext>
            </a:extLst>
          </p:cNvPr>
          <p:cNvSpPr/>
          <p:nvPr/>
        </p:nvSpPr>
        <p:spPr>
          <a:xfrm>
            <a:off x="932688" y="1675926"/>
            <a:ext cx="707352" cy="754033"/>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4" name="Billede 63" descr="Et billede, der indeholder skitse, tegning, Stregtegning, clipart&#10;&#10;Automatisk genereret beskrivelse">
            <a:extLst>
              <a:ext uri="{FF2B5EF4-FFF2-40B4-BE49-F238E27FC236}">
                <a16:creationId xmlns:a16="http://schemas.microsoft.com/office/drawing/2014/main" id="{F508F1DB-8CAE-B97D-DA95-F29FD19B00CC}"/>
              </a:ext>
            </a:extLst>
          </p:cNvPr>
          <p:cNvPicPr>
            <a:picLocks noChangeAspect="1"/>
          </p:cNvPicPr>
          <p:nvPr/>
        </p:nvPicPr>
        <p:blipFill>
          <a:blip r:embed="rId3"/>
          <a:stretch>
            <a:fillRect/>
          </a:stretch>
        </p:blipFill>
        <p:spPr>
          <a:xfrm>
            <a:off x="1060516" y="1817355"/>
            <a:ext cx="485673" cy="485673"/>
          </a:xfrm>
          <a:prstGeom prst="rect">
            <a:avLst/>
          </a:prstGeom>
        </p:spPr>
      </p:pic>
      <p:sp>
        <p:nvSpPr>
          <p:cNvPr id="69" name="Ellipse 68">
            <a:extLst>
              <a:ext uri="{FF2B5EF4-FFF2-40B4-BE49-F238E27FC236}">
                <a16:creationId xmlns:a16="http://schemas.microsoft.com/office/drawing/2014/main" id="{5AADFF5D-7F0C-7F82-EB32-A0B9223EA7B7}"/>
              </a:ext>
            </a:extLst>
          </p:cNvPr>
          <p:cNvSpPr/>
          <p:nvPr/>
        </p:nvSpPr>
        <p:spPr>
          <a:xfrm>
            <a:off x="521744" y="4186985"/>
            <a:ext cx="707352" cy="754033"/>
          </a:xfrm>
          <a:prstGeom prst="ellipse">
            <a:avLst/>
          </a:prstGeom>
          <a:solidFill>
            <a:srgbClr val="F8F8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0" name="Billede 69" descr="Et billede, der indeholder tegning, grøn, skitse, Grafik&#10;&#10;Automatisk genereret beskrivelse">
            <a:extLst>
              <a:ext uri="{FF2B5EF4-FFF2-40B4-BE49-F238E27FC236}">
                <a16:creationId xmlns:a16="http://schemas.microsoft.com/office/drawing/2014/main" id="{64334B8D-B736-5CAA-7692-EF9278CDBF38}"/>
              </a:ext>
            </a:extLst>
          </p:cNvPr>
          <p:cNvPicPr>
            <a:picLocks noChangeAspect="1"/>
          </p:cNvPicPr>
          <p:nvPr/>
        </p:nvPicPr>
        <p:blipFill>
          <a:blip r:embed="rId4"/>
          <a:stretch>
            <a:fillRect/>
          </a:stretch>
        </p:blipFill>
        <p:spPr>
          <a:xfrm>
            <a:off x="624593" y="4306828"/>
            <a:ext cx="497071" cy="497071"/>
          </a:xfrm>
          <a:prstGeom prst="rect">
            <a:avLst/>
          </a:prstGeom>
        </p:spPr>
      </p:pic>
      <p:sp>
        <p:nvSpPr>
          <p:cNvPr id="73" name="Ellipse 72">
            <a:extLst>
              <a:ext uri="{FF2B5EF4-FFF2-40B4-BE49-F238E27FC236}">
                <a16:creationId xmlns:a16="http://schemas.microsoft.com/office/drawing/2014/main" id="{09724668-9169-51B2-CBA1-0FB1BA7E46E2}"/>
              </a:ext>
            </a:extLst>
          </p:cNvPr>
          <p:cNvSpPr/>
          <p:nvPr/>
        </p:nvSpPr>
        <p:spPr>
          <a:xfrm>
            <a:off x="1625120" y="4205273"/>
            <a:ext cx="707352" cy="754033"/>
          </a:xfrm>
          <a:prstGeom prst="ellipse">
            <a:avLst/>
          </a:prstGeom>
          <a:solidFill>
            <a:srgbClr val="F8F8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4" name="Billede 73" descr="Et billede, der indeholder clipart, Grafik, tegneserie, kreativitet&#10;&#10;Automatisk genereret beskrivelse">
            <a:extLst>
              <a:ext uri="{FF2B5EF4-FFF2-40B4-BE49-F238E27FC236}">
                <a16:creationId xmlns:a16="http://schemas.microsoft.com/office/drawing/2014/main" id="{7375F529-C76D-F8CC-1B31-EEF572EF179D}"/>
              </a:ext>
            </a:extLst>
          </p:cNvPr>
          <p:cNvPicPr>
            <a:picLocks noChangeAspect="1"/>
          </p:cNvPicPr>
          <p:nvPr/>
        </p:nvPicPr>
        <p:blipFill>
          <a:blip r:embed="rId5"/>
          <a:stretch>
            <a:fillRect/>
          </a:stretch>
        </p:blipFill>
        <p:spPr>
          <a:xfrm>
            <a:off x="1727842" y="4331129"/>
            <a:ext cx="488788" cy="488788"/>
          </a:xfrm>
          <a:prstGeom prst="rect">
            <a:avLst/>
          </a:prstGeom>
        </p:spPr>
      </p:pic>
    </p:spTree>
    <p:extLst>
      <p:ext uri="{BB962C8B-B14F-4D97-AF65-F5344CB8AC3E}">
        <p14:creationId xmlns:p14="http://schemas.microsoft.com/office/powerpoint/2010/main" val="3075928507"/>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Pacco">
  <a:themeElements>
    <a:clrScheme name="Personalizzati 2">
      <a:dk1>
        <a:srgbClr val="000000"/>
      </a:dk1>
      <a:lt1>
        <a:srgbClr val="FFFFFF"/>
      </a:lt1>
      <a:dk2>
        <a:srgbClr val="000000"/>
      </a:dk2>
      <a:lt2>
        <a:srgbClr val="FFFEFE"/>
      </a:lt2>
      <a:accent1>
        <a:srgbClr val="2B7F49"/>
      </a:accent1>
      <a:accent2>
        <a:srgbClr val="EECC60"/>
      </a:accent2>
      <a:accent3>
        <a:srgbClr val="8D786E"/>
      </a:accent3>
      <a:accent4>
        <a:srgbClr val="2790C3"/>
      </a:accent4>
      <a:accent5>
        <a:srgbClr val="E16058"/>
      </a:accent5>
      <a:accent6>
        <a:srgbClr val="EEA05E"/>
      </a:accent6>
      <a:hlink>
        <a:srgbClr val="7F80FF"/>
      </a:hlink>
      <a:folHlink>
        <a:srgbClr val="8050F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txDef>
      <a:spPr>
        <a:noFill/>
      </a:spPr>
      <a:bodyPr vert="horz" lIns="91440" tIns="45720" rIns="91440" bIns="45720" rtlCol="0">
        <a:noAutofit/>
      </a:bodyPr>
      <a:lstStyle>
        <a:defPPr algn="l">
          <a:defRPr sz="1800" dirty="0" smtClean="0"/>
        </a:defPPr>
      </a:lstStyle>
    </a:txDef>
  </a:objectDefaults>
  <a:extraClrSchemeLst/>
  <a:extLst>
    <a:ext uri="{05A4C25C-085E-4340-85A3-A5531E510DB2}">
      <thm15:themeFamily xmlns:thm15="http://schemas.microsoft.com/office/thememl/2012/main" name="Presentazione standard4" id="{36CAEE7D-5E7B-3D40-85B7-FB7E18313AB6}" vid="{EB98D792-3268-564E-86FE-6863DD432053}"/>
    </a:ext>
  </a:extLst>
</a:theme>
</file>

<file path=ppt/theme/theme2.xml><?xml version="1.0" encoding="utf-8"?>
<a:theme xmlns:a="http://schemas.openxmlformats.org/drawingml/2006/main" name="1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rial / Latha">
      <a:majorFont>
        <a:latin typeface="Arial Nova Light"/>
        <a:ea typeface=""/>
        <a:cs typeface=""/>
      </a:majorFont>
      <a:minorFont>
        <a:latin typeface="Latha"/>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Ariel templat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cco">
  <a:themeElements>
    <a:clrScheme name="Personalizzati 2">
      <a:dk1>
        <a:srgbClr val="000000"/>
      </a:dk1>
      <a:lt1>
        <a:srgbClr val="FFFFFF"/>
      </a:lt1>
      <a:dk2>
        <a:srgbClr val="000000"/>
      </a:dk2>
      <a:lt2>
        <a:srgbClr val="FFFEFE"/>
      </a:lt2>
      <a:accent1>
        <a:srgbClr val="2B7F49"/>
      </a:accent1>
      <a:accent2>
        <a:srgbClr val="EECC60"/>
      </a:accent2>
      <a:accent3>
        <a:srgbClr val="8D786E"/>
      </a:accent3>
      <a:accent4>
        <a:srgbClr val="2790C3"/>
      </a:accent4>
      <a:accent5>
        <a:srgbClr val="E16058"/>
      </a:accent5>
      <a:accent6>
        <a:srgbClr val="EEA05E"/>
      </a:accent6>
      <a:hlink>
        <a:srgbClr val="7F80FF"/>
      </a:hlink>
      <a:folHlink>
        <a:srgbClr val="8050F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txDef>
      <a:spPr>
        <a:noFill/>
      </a:spPr>
      <a:bodyPr vert="horz" lIns="91440" tIns="45720" rIns="91440" bIns="45720" rtlCol="0">
        <a:noAutofit/>
      </a:bodyPr>
      <a:lstStyle>
        <a:defPPr algn="l">
          <a:defRPr sz="1800" dirty="0" smtClean="0"/>
        </a:defPPr>
      </a:lstStyle>
    </a:txDef>
  </a:objectDefaults>
  <a:extraClrSchemeLst/>
  <a:extLst>
    <a:ext uri="{05A4C25C-085E-4340-85A3-A5531E510DB2}">
      <thm15:themeFamily xmlns:thm15="http://schemas.microsoft.com/office/thememl/2012/main" name="Presentazione standard4" id="{36CAEE7D-5E7B-3D40-85B7-FB7E18313AB6}" vid="{EB98D792-3268-564E-86FE-6863DD432053}"/>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b9d502c-3c3a-41b1-a300-bdc8b09d7baa" xsi:nil="true"/>
    <_Flow_SignoffStatus xmlns="6ddba36a-3b54-4340-8d0b-f3f7dc831a1b" xsi:nil="true"/>
    <lcf76f155ced4ddcb4097134ff3c332f xmlns="6ddba36a-3b54-4340-8d0b-f3f7dc831a1b">
      <Terms xmlns="http://schemas.microsoft.com/office/infopath/2007/PartnerControls"/>
    </lcf76f155ced4ddcb4097134ff3c332f>
    <Data xmlns="6ddba36a-3b54-4340-8d0b-f3f7dc831a1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FE15AA23B80C4EB6C86705B16F3D35" ma:contentTypeVersion="16" ma:contentTypeDescription="Create a new document." ma:contentTypeScope="" ma:versionID="4ee3ca118a99a6167cff2e3f513af91c">
  <xsd:schema xmlns:xsd="http://www.w3.org/2001/XMLSchema" xmlns:xs="http://www.w3.org/2001/XMLSchema" xmlns:p="http://schemas.microsoft.com/office/2006/metadata/properties" xmlns:ns2="6ddba36a-3b54-4340-8d0b-f3f7dc831a1b" xmlns:ns3="2b9d502c-3c3a-41b1-a300-bdc8b09d7baa" targetNamespace="http://schemas.microsoft.com/office/2006/metadata/properties" ma:root="true" ma:fieldsID="7007b6e7c99c8187146bed8066f623f8" ns2:_="" ns3:_="">
    <xsd:import namespace="6ddba36a-3b54-4340-8d0b-f3f7dc831a1b"/>
    <xsd:import namespace="2b9d502c-3c3a-41b1-a300-bdc8b09d7baa"/>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ba36a-3b54-4340-8d0b-f3f7dc831a1b" elementFormDefault="qualified">
    <xsd:import namespace="http://schemas.microsoft.com/office/2006/documentManagement/types"/>
    <xsd:import namespace="http://schemas.microsoft.com/office/infopath/2007/PartnerControls"/>
    <xsd:element name="_Flow_SignoffStatus" ma:index="8" nillable="true" ma:displayName="Sign-off status" ma:internalName="Sign_x002d_off_x0020_status">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ad64976-b304-4091-b9f8-e307758f5fc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Data" ma:index="22" nillable="true" ma:displayName="Data" ma:format="DateOnly" ma:internalName="Data">
      <xsd:simpleType>
        <xsd:restriction base="dms:DateTim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9d502c-3c3a-41b1-a300-bdc8b09d7ba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392d885-fbcc-406a-9c27-6a5259193567}" ma:internalName="TaxCatchAll" ma:showField="CatchAllData" ma:web="2b9d502c-3c3a-41b1-a300-bdc8b09d7ba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678ECC-A46B-4251-A01D-978DCE003643}">
  <ds:schemaRefs>
    <ds:schemaRef ds:uri="http://schemas.microsoft.com/sharepoint/v3/contenttype/forms"/>
  </ds:schemaRefs>
</ds:datastoreItem>
</file>

<file path=customXml/itemProps2.xml><?xml version="1.0" encoding="utf-8"?>
<ds:datastoreItem xmlns:ds="http://schemas.openxmlformats.org/officeDocument/2006/customXml" ds:itemID="{57EA6E70-A16B-4A32-B6B0-134C2E7A639B}">
  <ds:schemaRefs>
    <ds:schemaRef ds:uri="2b9d502c-3c3a-41b1-a300-bdc8b09d7baa"/>
    <ds:schemaRef ds:uri="6ddba36a-3b54-4340-8d0b-f3f7dc831a1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D32AE4-69BE-4F96-AECA-B3159A6D4AC8}">
  <ds:schemaRefs>
    <ds:schemaRef ds:uri="2b9d502c-3c3a-41b1-a300-bdc8b09d7baa"/>
    <ds:schemaRef ds:uri="6ddba36a-3b54-4340-8d0b-f3f7dc831a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Pacco</Template>
  <Application>Microsoft Office PowerPoint</Application>
  <PresentationFormat>Presentazione su schermo (4:3)</PresentationFormat>
  <Slides>117</Slides>
  <Notes>66</Notes>
  <HiddenSlides>0</HiddenSlides>
  <ScaleCrop>false</ScaleCrop>
  <HeadingPairs>
    <vt:vector size="4" baseType="variant">
      <vt:variant>
        <vt:lpstr>Tema</vt:lpstr>
      </vt:variant>
      <vt:variant>
        <vt:i4>6</vt:i4>
      </vt:variant>
      <vt:variant>
        <vt:lpstr>Titoli diapositive</vt:lpstr>
      </vt:variant>
      <vt:variant>
        <vt:i4>117</vt:i4>
      </vt:variant>
    </vt:vector>
  </HeadingPairs>
  <TitlesOfParts>
    <vt:vector size="123" baseType="lpstr">
      <vt:lpstr>Pacco</vt:lpstr>
      <vt:lpstr>1_Integral</vt:lpstr>
      <vt:lpstr>Ariel template</vt:lpstr>
      <vt:lpstr>1_Office Theme</vt:lpstr>
      <vt:lpstr>Office Theme</vt:lpstr>
      <vt:lpstr>Pacco</vt:lpstr>
      <vt:lpstr>EFFECT Final event</vt:lpstr>
      <vt:lpstr> </vt:lpstr>
      <vt:lpstr>Background for the project</vt:lpstr>
      <vt:lpstr>Presentazione standard di PowerPoint</vt:lpstr>
      <vt:lpstr>Presentazione standard di PowerPoint</vt:lpstr>
      <vt:lpstr>KEY Terminology</vt:lpstr>
      <vt:lpstr>Presentazione standard di PowerPoint</vt:lpstr>
      <vt:lpstr>Presentazione standard di PowerPoint</vt:lpstr>
      <vt:lpstr>Presentazione standard di PowerPoint</vt:lpstr>
      <vt:lpstr>Presentazione standard di PowerPoint</vt:lpstr>
      <vt:lpstr>Presentazione standard di PowerPoint</vt:lpstr>
      <vt:lpstr>A conceptual framework for analyzing AES impacts </vt:lpstr>
      <vt:lpstr>AES Theory of Change</vt:lpstr>
      <vt:lpstr>Presentazione standard di PowerPoint</vt:lpstr>
      <vt:lpstr>AES features assessed in our 9 case studies</vt:lpstr>
      <vt:lpstr>Case lessons vis-A-vis our theory  of change</vt:lpstr>
      <vt:lpstr>Scheme design and participation</vt:lpstr>
      <vt:lpstr>Action- vs. result-based contracts</vt:lpstr>
      <vt:lpstr>Other AES design features</vt:lpstr>
      <vt:lpstr>When will AES deliver on their goals?</vt:lpstr>
      <vt:lpstr>Presentazione standard di PowerPoint</vt:lpstr>
      <vt:lpstr>How much (A)ES ‘bang for the buck’? </vt:lpstr>
      <vt:lpstr>Thank you!</vt:lpstr>
      <vt:lpstr>PRINCIPLES for designing effective eco-system service delivery measures</vt:lpstr>
      <vt:lpstr>TYPES OF ECO-SYSTEM SERVICE DELIVERY MEASURES</vt:lpstr>
      <vt:lpstr>TYPES OF ECO-SYSTEM SERVICE DELIVERY MEASURES</vt:lpstr>
      <vt:lpstr>HOW SUCCESSFUL ARE ECO-SYSTEM SERVICE DELIVERY MEASURES?</vt:lpstr>
      <vt:lpstr>SUCCESSFUL INDIVIDUAL RESULTS-BASED AES</vt:lpstr>
      <vt:lpstr>SUCCESSFUL COLLECTIVE ACTION-BASED aes</vt:lpstr>
      <vt:lpstr>HOW ARE AES DESIGNED?</vt:lpstr>
      <vt:lpstr>HOW ARE AES DESIGNED? (ii)</vt:lpstr>
      <vt:lpstr>HOW EFFECTIVE IS THE DESIGN OF ECO-SYSTEM SERVICE DELIVERY MEASURES?</vt:lpstr>
      <vt:lpstr>CONCLUDING REMARKS</vt:lpstr>
      <vt:lpstr>CATEGORIES</vt:lpstr>
      <vt:lpstr>The collective scheme in the Netherlands</vt:lpstr>
      <vt:lpstr>Introduction</vt:lpstr>
      <vt:lpstr>Since 2016, AES are implemented through 40 collectives in the Netherlands</vt:lpstr>
      <vt:lpstr>The front-door back-door approach</vt:lpstr>
      <vt:lpstr>AES collectives as spatial coordinators</vt:lpstr>
      <vt:lpstr>AES collectives as spatial coordinators</vt:lpstr>
      <vt:lpstr>Insights from the EFFECT project</vt:lpstr>
      <vt:lpstr>Effectiveness of AES collectives</vt:lpstr>
      <vt:lpstr>Effectiveness of AES collectives</vt:lpstr>
      <vt:lpstr>Transaction costs (TC) in the collective scheme</vt:lpstr>
      <vt:lpstr>Result-based versus action-based AES</vt:lpstr>
      <vt:lpstr>Thank you for your attention!</vt:lpstr>
      <vt:lpstr>References </vt:lpstr>
      <vt:lpstr>Result-Based Schemes in Bavaria, Germany</vt:lpstr>
      <vt:lpstr>Novel Design Mechanisms – Overview</vt:lpstr>
      <vt:lpstr>Introduction</vt:lpstr>
      <vt:lpstr>Case Study: Result-Based Conservation of Species Rich Grassland in Bavaria</vt:lpstr>
      <vt:lpstr>Case Study: Result-Based Conservation of Species Rich Grassland in Bavaria</vt:lpstr>
      <vt:lpstr>Case Study: Result-Based Conservation of Species Rich Grassland in Bavaria</vt:lpstr>
      <vt:lpstr>Emerging Questions</vt:lpstr>
      <vt:lpstr>Effectiveness of Existing Schemes</vt:lpstr>
      <vt:lpstr>Adoption of Existing Schemes</vt:lpstr>
      <vt:lpstr>Effectiveness of result-based schemes</vt:lpstr>
      <vt:lpstr>Adoption of result-based schemes</vt:lpstr>
      <vt:lpstr>Conclusion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Rewarding landowners for biodiversity improvements: payments for actions or payments for outcomes?</vt:lpstr>
      <vt:lpstr>What to pay for?</vt:lpstr>
      <vt:lpstr>Payment for Results</vt:lpstr>
      <vt:lpstr>Payment for Results</vt:lpstr>
      <vt:lpstr>Payment for modelled results</vt:lpstr>
      <vt:lpstr>Case study: Lapwing Conservation in the Tees Valley &amp; Pennine Uplands</vt:lpstr>
      <vt:lpstr>Theoretical Framework</vt:lpstr>
      <vt:lpstr>Policy simulation</vt:lpstr>
      <vt:lpstr>Presentazione standard di PowerPoint</vt:lpstr>
      <vt:lpstr>Finding 1: Participation and cost</vt:lpstr>
      <vt:lpstr>Presentazione standard di PowerPoint</vt:lpstr>
      <vt:lpstr>Finding 2: Ecological outcomes</vt:lpstr>
      <vt:lpstr>Discussion</vt:lpstr>
      <vt:lpstr>Limitations</vt:lpstr>
      <vt:lpstr>Any questions?</vt:lpstr>
      <vt:lpstr>   Combining carrots and sticks to design more effective schemes    </vt:lpstr>
      <vt:lpstr>TAKE HOME MESSAGE</vt:lpstr>
      <vt:lpstr>THE CASE:   The Danish Targeted Nitrogen Regulation: Evolution, Evaluation and Future Paths</vt:lpstr>
      <vt:lpstr> A BRIEF HISTORY: Danish Nitrogen Regulation </vt:lpstr>
      <vt:lpstr>INNOVATION IN THE TARGETED Nitrogen Regulation </vt:lpstr>
      <vt:lpstr>Emerging QUESTIONS:</vt:lpstr>
      <vt:lpstr>RQ1: What are the cost-effective measures to reach Water Quality targets</vt:lpstr>
      <vt:lpstr> RQ2: Has the targeted scheme been effective ? What is the evidence ?   </vt:lpstr>
      <vt:lpstr>  RQ3: Does the scheme encourage effective coordination between farmers in the catchments ? RQ4: Can the coordination mechanisms be improved ?  </vt:lpstr>
      <vt:lpstr>Experimental set-up</vt:lpstr>
      <vt:lpstr>Experimental Implementation</vt:lpstr>
      <vt:lpstr>Experimental Findings</vt:lpstr>
      <vt:lpstr>Conclusions</vt:lpstr>
      <vt:lpstr>Acknowledgements</vt:lpstr>
      <vt:lpstr>Novel design mechanisms to increase the effectiveness of Agri-environmental schemes</vt:lpstr>
      <vt:lpstr>Novel design mechanisms - Overview</vt:lpstr>
      <vt:lpstr>Novel design mechanisms - Overview</vt:lpstr>
      <vt:lpstr>Conservation auctions </vt:lpstr>
      <vt:lpstr>Why auctions? </vt:lpstr>
      <vt:lpstr>Auctions vs. fixed payments:  how much better? </vt:lpstr>
      <vt:lpstr>Spatial coordination</vt:lpstr>
      <vt:lpstr>EFFECT: Spatial coordination &amp; auctions </vt:lpstr>
      <vt:lpstr>Spatial coordination &amp; auctions </vt:lpstr>
      <vt:lpstr>Spatial coordination &amp; auctions </vt:lpstr>
      <vt:lpstr>Spatial coordination &amp; auctions </vt:lpstr>
      <vt:lpstr>Spatial coordination &amp; auctions </vt:lpstr>
      <vt:lpstr>Insights for Policy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DOCUMENT TITLE</dc:title>
  <dc:creator>Microsoft Office User</dc:creator>
  <cp:revision>20</cp:revision>
  <dcterms:created xsi:type="dcterms:W3CDTF">2019-06-24T16:01:35Z</dcterms:created>
  <dcterms:modified xsi:type="dcterms:W3CDTF">2023-10-03T20:59:05Z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0x01010046FE15AA23B80C4EB6C86705B16F3D35</vt:lpwstr>
  </property>
  <property fmtid="{D5CDD505-2E9C-101B-9397-08002B2CF9AE}" pid="3" name="MediaServiceImageTags">
    <vt:lpwstr/>
  </property>
</Properties>
</file>